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09" r:id="rId3"/>
    <p:sldId id="410" r:id="rId5"/>
    <p:sldId id="430" r:id="rId6"/>
    <p:sldId id="476" r:id="rId7"/>
    <p:sldId id="433" r:id="rId8"/>
    <p:sldId id="448" r:id="rId9"/>
    <p:sldId id="432" r:id="rId10"/>
    <p:sldId id="434" r:id="rId11"/>
    <p:sldId id="411" r:id="rId12"/>
    <p:sldId id="412" r:id="rId13"/>
    <p:sldId id="413" r:id="rId14"/>
    <p:sldId id="418" r:id="rId15"/>
    <p:sldId id="420" r:id="rId16"/>
    <p:sldId id="414" r:id="rId17"/>
    <p:sldId id="417" r:id="rId18"/>
    <p:sldId id="424" r:id="rId19"/>
    <p:sldId id="415" r:id="rId20"/>
    <p:sldId id="416" r:id="rId21"/>
    <p:sldId id="419" r:id="rId22"/>
    <p:sldId id="429" r:id="rId2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9114678-a0b9-4aed-bb88-b2f0ce7c93ba}">
          <p14:sldIdLst>
            <p14:sldId id="409"/>
            <p14:sldId id="410"/>
            <p14:sldId id="476"/>
            <p14:sldId id="433"/>
            <p14:sldId id="448"/>
            <p14:sldId id="432"/>
            <p14:sldId id="434"/>
            <p14:sldId id="411"/>
            <p14:sldId id="413"/>
            <p14:sldId id="418"/>
            <p14:sldId id="420"/>
            <p14:sldId id="414"/>
            <p14:sldId id="417"/>
            <p14:sldId id="424"/>
            <p14:sldId id="415"/>
            <p14:sldId id="416"/>
            <p14:sldId id="419"/>
            <p14:sldId id="430"/>
            <p14:sldId id="412"/>
          </p14:sldIdLst>
        </p14:section>
        <p14:section name="特色园区" id="{daaab621-870e-421c-aa9c-056827a5165e}">
          <p14:sldIdLst>
            <p14:sldId id="464"/>
            <p14:sldId id="463"/>
            <p14:sldId id="465"/>
            <p14:sldId id="468"/>
            <p14:sldId id="470"/>
            <p14:sldId id="471"/>
            <p14:sldId id="475"/>
            <p14:sldId id="4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3366CC"/>
    <a:srgbClr val="3399FF"/>
    <a:srgbClr val="66CCFF"/>
    <a:srgbClr val="0066CC"/>
    <a:srgbClr val="0099CC"/>
    <a:srgbClr val="006666"/>
    <a:srgbClr val="008080"/>
    <a:srgbClr val="0033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p:cViewPr varScale="1">
        <p:scale>
          <a:sx n="117" d="100"/>
          <a:sy n="117" d="100"/>
        </p:scale>
        <p:origin x="-528" y="-53"/>
      </p:cViewPr>
      <p:guideLst>
        <p:guide orient="horz" pos="1804"/>
        <p:guide pos="2906"/>
      </p:guideLst>
    </p:cSldViewPr>
  </p:slideViewPr>
  <p:notesTextViewPr>
    <p:cViewPr>
      <p:scale>
        <a:sx n="3" d="2"/>
        <a:sy n="3" d="2"/>
      </p:scale>
      <p:origin x="0" y="0"/>
    </p:cViewPr>
  </p:notesTextViewPr>
  <p:notesViewPr>
    <p:cSldViewPr>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14:cpLocks xmlns:a14="http://schemas.microsoft.com/office/drawing/2010/main"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14:cpLocks xmlns:a14="http://schemas.microsoft.com/office/drawing/2010/main"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14:cpLocks xmlns:a14="http://schemas.microsoft.com/office/drawing/2010/main"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14:cpLocks xmlns:a14="http://schemas.microsoft.com/office/drawing/2010/main"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14:cpLocks xmlns:a14="http://schemas.microsoft.com/office/drawing/2010/main"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idx="2"/>
          </p:nvPr>
        </p:nvSpPr>
        <p:spPr/>
      </p:sp>
      <p:sp>
        <p:nvSpPr>
          <p:cNvPr id="3" name="文本占位符 2"/>
          <p:cNvSpPr>
            <a14:cpLocks xmlns:a14="http://schemas.microsoft.com/office/drawing/2010/main"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noFill/>
        <a:effectLst/>
      </p:bgPr>
    </p:bg>
    <p:spTree>
      <p:nvGrpSpPr>
        <p:cNvPr id="1" name=""/>
        <p:cNvGrpSpPr/>
        <p:nvPr/>
      </p:nvGrpSpPr>
      <p:grpSpPr>
        <a:xfrm>
          <a:off x="0" y="0"/>
          <a:ext cx="0" cy="0"/>
          <a:chOff x="0" y="0"/>
          <a:chExt cx="0" cy="0"/>
        </a:xfrm>
      </p:grpSpPr>
      <p:pic>
        <p:nvPicPr>
          <p:cNvPr id="70" name="图片 69" descr="d2"/>
          <p:cNvPicPr>
            <a:picLocks noChangeAspect="1"/>
          </p:cNvPicPr>
          <p:nvPr userDrawn="1"/>
        </p:nvPicPr>
        <p:blipFill>
          <a:blip r:embed="rId2">
            <a:lum contrast="36000"/>
          </a:blip>
          <a:stretch>
            <a:fillRect/>
          </a:stretch>
        </p:blipFill>
        <p:spPr>
          <a:xfrm>
            <a:off x="2600325" y="219710"/>
            <a:ext cx="6869430" cy="4628515"/>
          </a:xfrm>
          <a:prstGeom prst="rect">
            <a:avLst/>
          </a:prstGeom>
        </p:spPr>
      </p:pic>
      <p:grpSp>
        <p:nvGrpSpPr>
          <p:cNvPr id="49" name="组合 48"/>
          <p:cNvGrpSpPr/>
          <p:nvPr userDrawn="1"/>
        </p:nvGrpSpPr>
        <p:grpSpPr>
          <a:xfrm>
            <a:off x="7773670" y="3754120"/>
            <a:ext cx="1492250" cy="1398905"/>
            <a:chOff x="12242" y="5912"/>
            <a:chExt cx="2350" cy="2203"/>
          </a:xfrm>
        </p:grpSpPr>
        <p:sp>
          <p:nvSpPr>
            <p:cNvPr id="37" name="直角三角形 36"/>
            <p:cNvSpPr/>
            <p:nvPr/>
          </p:nvSpPr>
          <p:spPr>
            <a:xfrm flipH="1">
              <a:off x="12242" y="5933"/>
              <a:ext cx="2182" cy="218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rot="18900000">
              <a:off x="12472" y="7711"/>
              <a:ext cx="1053" cy="227"/>
              <a:chOff x="12424" y="7581"/>
              <a:chExt cx="787" cy="170"/>
            </a:xfrm>
          </p:grpSpPr>
          <p:cxnSp>
            <p:nvCxnSpPr>
              <p:cNvPr id="42" name="直接连接符 41"/>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43" name="椭圆 42"/>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8100000">
              <a:off x="13540" y="5912"/>
              <a:ext cx="1053" cy="227"/>
              <a:chOff x="12424" y="7581"/>
              <a:chExt cx="787" cy="170"/>
            </a:xfrm>
          </p:grpSpPr>
          <p:cxnSp>
            <p:nvCxnSpPr>
              <p:cNvPr id="46" name="直接连接符 45"/>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47" name="椭圆 46"/>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47"/>
            <p:cNvSpPr/>
            <p:nvPr/>
          </p:nvSpPr>
          <p:spPr>
            <a:xfrm>
              <a:off x="13226" y="6764"/>
              <a:ext cx="350" cy="3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userDrawn="1"/>
        </p:nvGrpSpPr>
        <p:grpSpPr>
          <a:xfrm rot="10800000">
            <a:off x="-110490" y="-24130"/>
            <a:ext cx="1492250" cy="1398905"/>
            <a:chOff x="12242" y="5912"/>
            <a:chExt cx="2350" cy="2203"/>
          </a:xfrm>
        </p:grpSpPr>
        <p:sp>
          <p:nvSpPr>
            <p:cNvPr id="51" name="直角三角形 50"/>
            <p:cNvSpPr/>
            <p:nvPr/>
          </p:nvSpPr>
          <p:spPr>
            <a:xfrm flipH="1">
              <a:off x="12242" y="5933"/>
              <a:ext cx="2182" cy="218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rot="18900000">
              <a:off x="12472" y="7711"/>
              <a:ext cx="1053" cy="227"/>
              <a:chOff x="12424" y="7581"/>
              <a:chExt cx="787" cy="170"/>
            </a:xfrm>
          </p:grpSpPr>
          <p:cxnSp>
            <p:nvCxnSpPr>
              <p:cNvPr id="53" name="直接连接符 52"/>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54" name="椭圆 53"/>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rot="8100000">
              <a:off x="13540" y="5912"/>
              <a:ext cx="1053" cy="227"/>
              <a:chOff x="12424" y="7581"/>
              <a:chExt cx="787" cy="170"/>
            </a:xfrm>
          </p:grpSpPr>
          <p:cxnSp>
            <p:nvCxnSpPr>
              <p:cNvPr id="56" name="直接连接符 55"/>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57" name="椭圆 56"/>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椭圆 57"/>
            <p:cNvSpPr/>
            <p:nvPr/>
          </p:nvSpPr>
          <p:spPr>
            <a:xfrm>
              <a:off x="13226" y="6764"/>
              <a:ext cx="350" cy="3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9" name="图片 68" descr="919"/>
          <p:cNvPicPr>
            <a:picLocks noChangeAspect="1"/>
          </p:cNvPicPr>
          <p:nvPr userDrawn="1"/>
        </p:nvPicPr>
        <p:blipFill>
          <a:blip r:embed="rId3"/>
          <a:stretch>
            <a:fillRect/>
          </a:stretch>
        </p:blipFill>
        <p:spPr>
          <a:xfrm>
            <a:off x="6489700" y="4085590"/>
            <a:ext cx="1520825" cy="10839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14:cpLocks xmlns:a14="http://schemas.microsoft.com/office/drawing/2010/main" noGrp="1"/>
          </p:cNvSpPr>
          <p:nvPr>
            <p:ph type="dt" sz="half" idx="10"/>
            <p:custDataLst>
              <p:tags r:id="rId2"/>
            </p:custDataLst>
          </p:nvPr>
        </p:nvSpPr>
        <p:spPr>
          <a:xfrm>
            <a:off x="459000" y="4736628"/>
            <a:ext cx="2025000" cy="237642"/>
          </a:xfrm>
        </p:spPr>
        <p:txBody>
          <a:bodyPr/>
          <a:lstStyle/>
          <a:p>
            <a:fld id="{760FBDFE-C587-4B4C-A407-44438C67B59E}" type="datetimeFigureOut">
              <a:rPr lang="zh-CN" altLang="en-US" smtClean="0"/>
            </a:fld>
            <a:endParaRPr lang="zh-CN" altLang="en-US"/>
          </a:p>
        </p:txBody>
      </p:sp>
      <p:sp>
        <p:nvSpPr>
          <p:cNvPr id="4" name="页脚占位符 3"/>
          <p:cNvSpPr>
            <a14:cpLocks xmlns:a14="http://schemas.microsoft.com/office/drawing/2010/main" noGrp="1"/>
          </p:cNvSpPr>
          <p:nvPr>
            <p:ph type="ftr" sz="quarter" idx="11"/>
            <p:custDataLst>
              <p:tags r:id="rId3"/>
            </p:custDataLst>
          </p:nvPr>
        </p:nvSpPr>
        <p:spPr>
          <a:xfrm>
            <a:off x="3087000" y="4736628"/>
            <a:ext cx="2970000" cy="237642"/>
          </a:xfrm>
        </p:spPr>
        <p:txBody>
          <a:bodyPr/>
          <a:lstStyle/>
          <a:p>
            <a:endParaRPr lang="zh-CN" altLang="en-US"/>
          </a:p>
        </p:txBody>
      </p:sp>
      <p:sp>
        <p:nvSpPr>
          <p:cNvPr id="5" name="灯片编号占位符 4"/>
          <p:cNvSpPr>
            <a14:cpLocks xmlns:a14="http://schemas.microsoft.com/office/drawing/2010/main" noGrp="1"/>
          </p:cNvSpPr>
          <p:nvPr>
            <p:ph type="sldNum" sz="quarter" idx="12"/>
            <p:custDataLst>
              <p:tags r:id="rId4"/>
            </p:custDataLst>
          </p:nvPr>
        </p:nvSpPr>
        <p:spPr>
          <a:xfrm>
            <a:off x="6658200" y="4736628"/>
            <a:ext cx="2025000" cy="237642"/>
          </a:xfrm>
        </p:spPr>
        <p:txBody>
          <a:bodyPr/>
          <a:lstStyle/>
          <a:p>
            <a:fld id="{49AE70B2-8BF9-45C0-BB95-33D1B9D3A854}" type="slidenum">
              <a:rPr lang="zh-CN" altLang="en-US" smtClean="0"/>
            </a:fld>
            <a:endParaRPr lang="zh-CN" altLang="en-US"/>
          </a:p>
        </p:txBody>
      </p:sp>
      <p:sp>
        <p:nvSpPr>
          <p:cNvPr id="7" name="内容占位符 6"/>
          <p:cNvSpPr>
            <a14:cpLocks xmlns:a14="http://schemas.microsoft.com/office/drawing/2010/main" noGrp="1"/>
          </p:cNvSpPr>
          <p:nvPr>
            <p:ph sz="quarter" idx="13"/>
            <p:custDataLst>
              <p:tags r:id="rId5"/>
            </p:custDataLst>
          </p:nvPr>
        </p:nvSpPr>
        <p:spPr>
          <a:xfrm>
            <a:off x="456300" y="580602"/>
            <a:ext cx="8229600" cy="4112819"/>
          </a:xfrm>
        </p:spPr>
        <p:txBody>
          <a:bodyPr/>
          <a:lstStyle>
            <a:lvl1pPr marL="171450" indent="-171450" eaLnBrk="1" fontAlgn="auto" latinLnBrk="0" hangingPunct="1">
              <a:lnSpc>
                <a:spcPct val="130000"/>
              </a:lnSpc>
              <a:buFont typeface="Arial"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charset="2"/>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14:cpLocks xmlns:a14="http://schemas.microsoft.com/office/drawing/2010/main" noGrp="1"/>
          </p:cNvSpPr>
          <p:nvPr>
            <p:ph type="dt" sz="half" idx="10"/>
            <p:custDataLst>
              <p:tags r:id="rId2"/>
            </p:custDataLst>
          </p:nvPr>
        </p:nvSpPr>
        <p:spPr>
          <a:xfrm>
            <a:off x="459000" y="4736628"/>
            <a:ext cx="2025000" cy="237642"/>
          </a:xfrm>
        </p:spPr>
        <p:txBody>
          <a:bodyPr/>
          <a:lstStyle/>
          <a:p>
            <a:fld id="{760FBDFE-C587-4B4C-A407-44438C67B59E}" type="datetimeFigureOut">
              <a:rPr lang="zh-CN" altLang="en-US" smtClean="0"/>
            </a:fld>
            <a:endParaRPr lang="zh-CN" altLang="en-US"/>
          </a:p>
        </p:txBody>
      </p:sp>
      <p:sp>
        <p:nvSpPr>
          <p:cNvPr id="4" name="页脚占位符 3"/>
          <p:cNvSpPr>
            <a14:cpLocks xmlns:a14="http://schemas.microsoft.com/office/drawing/2010/main" noGrp="1"/>
          </p:cNvSpPr>
          <p:nvPr>
            <p:ph type="ftr" sz="quarter" idx="11"/>
            <p:custDataLst>
              <p:tags r:id="rId3"/>
            </p:custDataLst>
          </p:nvPr>
        </p:nvSpPr>
        <p:spPr>
          <a:xfrm>
            <a:off x="3087000" y="4736628"/>
            <a:ext cx="2970000" cy="237642"/>
          </a:xfrm>
        </p:spPr>
        <p:txBody>
          <a:bodyPr/>
          <a:lstStyle/>
          <a:p>
            <a:endParaRPr lang="zh-CN" altLang="en-US"/>
          </a:p>
        </p:txBody>
      </p:sp>
      <p:sp>
        <p:nvSpPr>
          <p:cNvPr id="5" name="灯片编号占位符 4"/>
          <p:cNvSpPr>
            <a14:cpLocks xmlns:a14="http://schemas.microsoft.com/office/drawing/2010/main" noGrp="1"/>
          </p:cNvSpPr>
          <p:nvPr>
            <p:ph type="sldNum" sz="quarter" idx="12"/>
            <p:custDataLst>
              <p:tags r:id="rId4"/>
            </p:custDataLst>
          </p:nvPr>
        </p:nvSpPr>
        <p:spPr>
          <a:xfrm>
            <a:off x="6658200" y="4736628"/>
            <a:ext cx="2025000" cy="237642"/>
          </a:xfrm>
        </p:spPr>
        <p:txBody>
          <a:bodyPr/>
          <a:lstStyle/>
          <a:p>
            <a:fld id="{49AE70B2-8BF9-45C0-BB95-33D1B9D3A854}" type="slidenum">
              <a:rPr lang="zh-CN" altLang="en-US" smtClean="0"/>
            </a:fld>
            <a:endParaRPr lang="zh-CN" altLang="en-US"/>
          </a:p>
        </p:txBody>
      </p:sp>
      <p:sp>
        <p:nvSpPr>
          <p:cNvPr id="2" name="标题 1"/>
          <p:cNvSpPr>
            <a14:cpLocks xmlns:a14="http://schemas.microsoft.com/office/drawing/2010/main" noGrp="1"/>
          </p:cNvSpPr>
          <p:nvPr>
            <p:ph type="title"/>
            <p:custDataLst>
              <p:tags r:id="rId5"/>
            </p:custDataLst>
          </p:nvPr>
        </p:nvSpPr>
        <p:spPr>
          <a:xfrm>
            <a:off x="899100" y="1863326"/>
            <a:ext cx="7349400" cy="76423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charset="0"/>
                <a:ea typeface="微软雅黑" pitchFamily="34" charset="-122"/>
                <a:cs typeface="+mj-cs"/>
                <a:sym typeface="+mn-ea"/>
              </a:defRPr>
            </a:lvl1pPr>
          </a:lstStyle>
          <a:p>
            <a:pPr lvl="0"/>
            <a:r>
              <a:rPr>
                <a:sym typeface="+mn-ea"/>
              </a:rPr>
              <a:t>单击此处编辑标题</a:t>
            </a:r>
            <a:endParaRPr>
              <a:sym typeface="+mn-ea"/>
            </a:endParaRPr>
          </a:p>
        </p:txBody>
      </p:sp>
      <p:sp>
        <p:nvSpPr>
          <p:cNvPr id="7" name="文本占位符 6"/>
          <p:cNvSpPr>
            <a14:cpLocks xmlns:a14="http://schemas.microsoft.com/office/drawing/2010/main" noGrp="1"/>
          </p:cNvSpPr>
          <p:nvPr>
            <p:ph type="body" sz="quarter" idx="13"/>
            <p:custDataLst>
              <p:tags r:id="rId6"/>
            </p:custDataLst>
          </p:nvPr>
        </p:nvSpPr>
        <p:spPr>
          <a:xfrm>
            <a:off x="899100" y="2670767"/>
            <a:ext cx="7349400" cy="353762"/>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cxnSp>
        <p:nvCxnSpPr>
          <p:cNvPr id="47" name="直接连接符 46"/>
          <p:cNvCxnSpPr/>
          <p:nvPr userDrawn="1"/>
        </p:nvCxnSpPr>
        <p:spPr>
          <a:xfrm>
            <a:off x="655955" y="732155"/>
            <a:ext cx="792000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userDrawn="1"/>
        </p:nvGrpSpPr>
        <p:grpSpPr>
          <a:xfrm>
            <a:off x="7773670" y="3754120"/>
            <a:ext cx="1492250" cy="1398905"/>
            <a:chOff x="12242" y="5912"/>
            <a:chExt cx="2350" cy="2203"/>
          </a:xfrm>
        </p:grpSpPr>
        <p:sp>
          <p:nvSpPr>
            <p:cNvPr id="37" name="直角三角形 36"/>
            <p:cNvSpPr/>
            <p:nvPr/>
          </p:nvSpPr>
          <p:spPr>
            <a:xfrm flipH="1">
              <a:off x="12242" y="5933"/>
              <a:ext cx="2182" cy="218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rot="18900000">
              <a:off x="12472" y="7711"/>
              <a:ext cx="1053" cy="227"/>
              <a:chOff x="12424" y="7581"/>
              <a:chExt cx="787" cy="170"/>
            </a:xfrm>
          </p:grpSpPr>
          <p:cxnSp>
            <p:nvCxnSpPr>
              <p:cNvPr id="42" name="直接连接符 41"/>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43" name="椭圆 42"/>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8100000">
              <a:off x="13540" y="5912"/>
              <a:ext cx="1053" cy="227"/>
              <a:chOff x="12424" y="7581"/>
              <a:chExt cx="787" cy="170"/>
            </a:xfrm>
          </p:grpSpPr>
          <p:cxnSp>
            <p:nvCxnSpPr>
              <p:cNvPr id="46" name="直接连接符 45"/>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椭圆 6"/>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47"/>
            <p:cNvSpPr/>
            <p:nvPr/>
          </p:nvSpPr>
          <p:spPr>
            <a:xfrm>
              <a:off x="13226" y="6764"/>
              <a:ext cx="350" cy="3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userDrawn="1"/>
        </p:nvGrpSpPr>
        <p:grpSpPr>
          <a:xfrm rot="10800000">
            <a:off x="-110490" y="-24130"/>
            <a:ext cx="1492250" cy="1398905"/>
            <a:chOff x="12242" y="5912"/>
            <a:chExt cx="2350" cy="2203"/>
          </a:xfrm>
        </p:grpSpPr>
        <p:sp>
          <p:nvSpPr>
            <p:cNvPr id="51" name="直角三角形 50"/>
            <p:cNvSpPr/>
            <p:nvPr/>
          </p:nvSpPr>
          <p:spPr>
            <a:xfrm flipH="1">
              <a:off x="12242" y="5933"/>
              <a:ext cx="2182" cy="218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rot="18900000">
              <a:off x="12472" y="7711"/>
              <a:ext cx="1053" cy="227"/>
              <a:chOff x="12424" y="7581"/>
              <a:chExt cx="787" cy="170"/>
            </a:xfrm>
          </p:grpSpPr>
          <p:cxnSp>
            <p:nvCxnSpPr>
              <p:cNvPr id="53" name="直接连接符 52"/>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54" name="椭圆 53"/>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rot="8100000">
              <a:off x="13540" y="5912"/>
              <a:ext cx="1053" cy="227"/>
              <a:chOff x="12424" y="7581"/>
              <a:chExt cx="787" cy="170"/>
            </a:xfrm>
          </p:grpSpPr>
          <p:cxnSp>
            <p:nvCxnSpPr>
              <p:cNvPr id="56" name="直接连接符 55"/>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57" name="椭圆 56"/>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椭圆 57"/>
            <p:cNvSpPr/>
            <p:nvPr/>
          </p:nvSpPr>
          <p:spPr>
            <a:xfrm>
              <a:off x="13226" y="6764"/>
              <a:ext cx="350" cy="3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9" name="图片 68" descr="919"/>
          <p:cNvPicPr>
            <a:picLocks noChangeAspect="1"/>
          </p:cNvPicPr>
          <p:nvPr userDrawn="1"/>
        </p:nvPicPr>
        <p:blipFill>
          <a:blip r:embed="rId3"/>
          <a:stretch>
            <a:fillRect/>
          </a:stretch>
        </p:blipFill>
        <p:spPr>
          <a:xfrm>
            <a:off x="6489700" y="4085590"/>
            <a:ext cx="1520825" cy="108394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alphaModFix amt="10000"/>
          </a:blip>
          <a:stretch>
            <a:fillRect/>
          </a:stretch>
        </a:blipFill>
        <a:effectLst/>
      </p:bgPr>
    </p:bg>
    <p:spTree>
      <p:nvGrpSpPr>
        <p:cNvPr id="1" name=""/>
        <p:cNvGrpSpPr/>
        <p:nvPr/>
      </p:nvGrpSpPr>
      <p:grpSpPr>
        <a:xfrm>
          <a:off x="0" y="0"/>
          <a:ext cx="0" cy="0"/>
          <a:chOff x="0" y="0"/>
          <a:chExt cx="0" cy="0"/>
        </a:xfrm>
      </p:grpSpPr>
      <p:grpSp>
        <p:nvGrpSpPr>
          <p:cNvPr id="49" name="组合 48"/>
          <p:cNvGrpSpPr/>
          <p:nvPr userDrawn="1"/>
        </p:nvGrpSpPr>
        <p:grpSpPr>
          <a:xfrm>
            <a:off x="7773670" y="3754120"/>
            <a:ext cx="1492250" cy="1398905"/>
            <a:chOff x="12242" y="5912"/>
            <a:chExt cx="2350" cy="2203"/>
          </a:xfrm>
        </p:grpSpPr>
        <p:sp>
          <p:nvSpPr>
            <p:cNvPr id="37" name="直角三角形 36"/>
            <p:cNvSpPr/>
            <p:nvPr/>
          </p:nvSpPr>
          <p:spPr>
            <a:xfrm flipH="1">
              <a:off x="12242" y="5933"/>
              <a:ext cx="2182" cy="218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rot="18900000">
              <a:off x="12472" y="7711"/>
              <a:ext cx="1053" cy="227"/>
              <a:chOff x="12424" y="7581"/>
              <a:chExt cx="787" cy="170"/>
            </a:xfrm>
          </p:grpSpPr>
          <p:cxnSp>
            <p:nvCxnSpPr>
              <p:cNvPr id="42" name="直接连接符 41"/>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43" name="椭圆 42"/>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8100000">
              <a:off x="13540" y="5912"/>
              <a:ext cx="1053" cy="227"/>
              <a:chOff x="12424" y="7581"/>
              <a:chExt cx="787" cy="170"/>
            </a:xfrm>
          </p:grpSpPr>
          <p:cxnSp>
            <p:nvCxnSpPr>
              <p:cNvPr id="46" name="直接连接符 45"/>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47" name="椭圆 46"/>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47"/>
            <p:cNvSpPr/>
            <p:nvPr/>
          </p:nvSpPr>
          <p:spPr>
            <a:xfrm>
              <a:off x="13226" y="6764"/>
              <a:ext cx="350" cy="3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userDrawn="1"/>
        </p:nvGrpSpPr>
        <p:grpSpPr>
          <a:xfrm rot="10800000">
            <a:off x="-110490" y="-24130"/>
            <a:ext cx="1492250" cy="1398905"/>
            <a:chOff x="12242" y="5912"/>
            <a:chExt cx="2350" cy="2203"/>
          </a:xfrm>
        </p:grpSpPr>
        <p:sp>
          <p:nvSpPr>
            <p:cNvPr id="51" name="直角三角形 50"/>
            <p:cNvSpPr/>
            <p:nvPr/>
          </p:nvSpPr>
          <p:spPr>
            <a:xfrm flipH="1">
              <a:off x="12242" y="5933"/>
              <a:ext cx="2182" cy="218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rot="18900000">
              <a:off x="12472" y="7711"/>
              <a:ext cx="1053" cy="227"/>
              <a:chOff x="12424" y="7581"/>
              <a:chExt cx="787" cy="170"/>
            </a:xfrm>
          </p:grpSpPr>
          <p:cxnSp>
            <p:nvCxnSpPr>
              <p:cNvPr id="53" name="直接连接符 52"/>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54" name="椭圆 53"/>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rot="8100000">
              <a:off x="13540" y="5912"/>
              <a:ext cx="1053" cy="227"/>
              <a:chOff x="12424" y="7581"/>
              <a:chExt cx="787" cy="170"/>
            </a:xfrm>
          </p:grpSpPr>
          <p:cxnSp>
            <p:nvCxnSpPr>
              <p:cNvPr id="56" name="直接连接符 55"/>
              <p:cNvCxnSpPr/>
              <p:nvPr/>
            </p:nvCxnSpPr>
            <p:spPr>
              <a:xfrm>
                <a:off x="12424" y="7649"/>
                <a:ext cx="733" cy="0"/>
              </a:xfrm>
              <a:prstGeom prst="line">
                <a:avLst/>
              </a:prstGeom>
            </p:spPr>
            <p:style>
              <a:lnRef idx="1">
                <a:schemeClr val="accent3"/>
              </a:lnRef>
              <a:fillRef idx="0">
                <a:schemeClr val="accent3"/>
              </a:fillRef>
              <a:effectRef idx="0">
                <a:schemeClr val="accent3"/>
              </a:effectRef>
              <a:fontRef idx="minor">
                <a:schemeClr val="tx1"/>
              </a:fontRef>
            </p:style>
          </p:cxnSp>
          <p:sp>
            <p:nvSpPr>
              <p:cNvPr id="57" name="椭圆 56"/>
              <p:cNvSpPr>
                <a14:cpLocks xmlns:a14="http://schemas.microsoft.com/office/drawing/2010/main" noChangeAspect="1"/>
              </p:cNvSpPr>
              <p:nvPr/>
            </p:nvSpPr>
            <p:spPr>
              <a:xfrm>
                <a:off x="13041" y="7581"/>
                <a:ext cx="170" cy="1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椭圆 57"/>
            <p:cNvSpPr/>
            <p:nvPr/>
          </p:nvSpPr>
          <p:spPr>
            <a:xfrm>
              <a:off x="13226" y="6764"/>
              <a:ext cx="350" cy="3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p:nvPr userDrawn="1"/>
        </p:nvCxnSpPr>
        <p:spPr>
          <a:xfrm>
            <a:off x="655955" y="732155"/>
            <a:ext cx="792000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charset="0"/>
                <a:ea typeface="微软雅黑"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14:cpLocks xmlns:a14="http://schemas.microsoft.com/office/drawing/2010/main" noGrp="1"/>
          </p:cNvSpPr>
          <p:nvPr>
            <p:ph type="body" idx="1"/>
            <p:custDataLst>
              <p:tags r:id="rId3"/>
            </p:custDataLst>
          </p:nvPr>
        </p:nvSpPr>
        <p:spPr>
          <a:xfrm>
            <a:off x="456300" y="1072088"/>
            <a:ext cx="4006800" cy="28625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charset="0"/>
                <a:ea typeface="微软雅黑"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14:cpLocks xmlns:a14="http://schemas.microsoft.com/office/drawing/2010/main" noGrp="1"/>
          </p:cNvSpPr>
          <p:nvPr>
            <p:ph sz="half" idx="2"/>
            <p:custDataLst>
              <p:tags r:id="rId4"/>
            </p:custDataLst>
          </p:nvPr>
        </p:nvSpPr>
        <p:spPr>
          <a:xfrm>
            <a:off x="456300" y="1390743"/>
            <a:ext cx="4006800" cy="329727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charset="0"/>
              <a:buChar char="●"/>
              <a:defRPr kumimoji="0" lang="zh-CN" altLang="en-US" sz="1200" b="0" i="0" u="none" strike="noStrike" kern="1200" cap="none" spc="150" normalizeH="0" baseline="0" noProof="1" dirty="0">
                <a:solidFill>
                  <a:schemeClr val="tx1">
                    <a:lumMod val="65000"/>
                    <a:lumOff val="35000"/>
                  </a:schemeClr>
                </a:solidFill>
                <a:uFillTx/>
                <a:latin typeface="Arial" charset="0"/>
                <a:ea typeface="微软雅黑"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charset="0"/>
                <a:ea typeface="微软雅黑"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charset="0"/>
              <a:buChar char="●"/>
              <a:defRPr kumimoji="0" lang="zh-CN" altLang="en-US" sz="1200" b="0" i="0" u="none" strike="noStrike" kern="1200" cap="none" spc="150" normalizeH="0" baseline="0" noProof="1" dirty="0">
                <a:solidFill>
                  <a:schemeClr val="tx1">
                    <a:lumMod val="65000"/>
                    <a:lumOff val="35000"/>
                  </a:schemeClr>
                </a:solidFill>
                <a:uFillTx/>
                <a:latin typeface="Arial" charset="0"/>
                <a:ea typeface="微软雅黑"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charset="2"/>
              <a:buChar char=""/>
              <a:defRPr kumimoji="0" lang="zh-CN" altLang="en-US" sz="1050" b="0" i="0" u="none" strike="noStrike" kern="1200" cap="none" spc="150" normalizeH="0" baseline="0" noProof="1" dirty="0">
                <a:solidFill>
                  <a:schemeClr val="tx1">
                    <a:lumMod val="65000"/>
                    <a:lumOff val="35000"/>
                  </a:schemeClr>
                </a:solidFill>
                <a:uFillTx/>
                <a:latin typeface="Arial" charset="0"/>
                <a:ea typeface="微软雅黑"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charset="0"/>
              <a:buChar char="•"/>
              <a:defRPr kumimoji="0" lang="zh-CN" altLang="en-US" sz="1050" b="0" i="0" u="none" strike="noStrike" kern="1200" cap="none" spc="150" normalizeH="0" baseline="0" noProof="1" dirty="0">
                <a:solidFill>
                  <a:schemeClr val="tx1">
                    <a:lumMod val="65000"/>
                    <a:lumOff val="35000"/>
                  </a:schemeClr>
                </a:solidFill>
                <a:uFillTx/>
                <a:latin typeface="Arial" charset="0"/>
                <a:ea typeface="微软雅黑"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14:cpLocks xmlns:a14="http://schemas.microsoft.com/office/drawing/2010/main" noGrp="1"/>
          </p:cNvSpPr>
          <p:nvPr>
            <p:ph type="body" sz="quarter" idx="3"/>
            <p:custDataLst>
              <p:tags r:id="rId5"/>
            </p:custDataLst>
          </p:nvPr>
        </p:nvSpPr>
        <p:spPr>
          <a:xfrm>
            <a:off x="4676813" y="1066483"/>
            <a:ext cx="4006800" cy="28625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charset="0"/>
              <a:buNone/>
              <a:defRPr kumimoji="0" lang="zh-CN" altLang="en-US" sz="1500" b="1" i="0" u="none" strike="noStrike" kern="1200" cap="none" spc="200" normalizeH="0" baseline="0" noProof="1" dirty="0">
                <a:solidFill>
                  <a:schemeClr val="tx1">
                    <a:lumMod val="75000"/>
                    <a:lumOff val="25000"/>
                  </a:schemeClr>
                </a:solidFill>
                <a:uFillTx/>
                <a:latin typeface="Arial" charset="0"/>
                <a:ea typeface="微软雅黑"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14:cpLocks xmlns:a14="http://schemas.microsoft.com/office/drawing/2010/main" noGrp="1"/>
          </p:cNvSpPr>
          <p:nvPr>
            <p:ph sz="quarter" idx="4"/>
            <p:custDataLst>
              <p:tags r:id="rId6"/>
            </p:custDataLst>
          </p:nvPr>
        </p:nvSpPr>
        <p:spPr>
          <a:xfrm>
            <a:off x="4676813" y="1390743"/>
            <a:ext cx="4006800" cy="329727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charset="0"/>
              <a:buChar char="●"/>
              <a:defRPr kumimoji="0" lang="zh-CN" altLang="en-US" sz="1200" b="0" i="0" u="none" strike="noStrike" kern="1200" cap="none" spc="150" normalizeH="0" baseline="0" noProof="1" dirty="0">
                <a:solidFill>
                  <a:schemeClr val="tx1">
                    <a:lumMod val="65000"/>
                    <a:lumOff val="35000"/>
                  </a:schemeClr>
                </a:solidFill>
                <a:uFillTx/>
                <a:latin typeface="Arial" charset="0"/>
                <a:ea typeface="微软雅黑"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charset="0"/>
                <a:ea typeface="微软雅黑"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charset="0"/>
              <a:buChar char="●"/>
              <a:defRPr kumimoji="0" lang="zh-CN" altLang="en-US" sz="1200" b="0" i="0" u="none" strike="noStrike" kern="1200" cap="none" spc="150" normalizeH="0" baseline="0" noProof="1" dirty="0">
                <a:solidFill>
                  <a:schemeClr val="tx1">
                    <a:lumMod val="65000"/>
                    <a:lumOff val="35000"/>
                  </a:schemeClr>
                </a:solidFill>
                <a:uFillTx/>
                <a:latin typeface="Arial" charset="0"/>
                <a:ea typeface="微软雅黑"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charset="2"/>
              <a:buChar char=""/>
              <a:defRPr kumimoji="0" lang="zh-CN" altLang="en-US" sz="1050" b="0" i="0" u="none" strike="noStrike" kern="1200" cap="none" spc="150" normalizeH="0" baseline="0" noProof="1" dirty="0">
                <a:solidFill>
                  <a:schemeClr val="tx1">
                    <a:lumMod val="65000"/>
                    <a:lumOff val="35000"/>
                  </a:schemeClr>
                </a:solidFill>
                <a:uFillTx/>
                <a:latin typeface="Arial" charset="0"/>
                <a:ea typeface="微软雅黑"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charset="0"/>
              <a:buChar char="•"/>
              <a:defRPr kumimoji="0" lang="zh-CN" altLang="en-US" sz="1050" b="0" i="0" u="none" strike="noStrike" kern="1200" cap="none" spc="150" normalizeH="0" baseline="0" noProof="1" dirty="0">
                <a:solidFill>
                  <a:schemeClr val="tx1">
                    <a:lumMod val="65000"/>
                    <a:lumOff val="35000"/>
                  </a:schemeClr>
                </a:solidFill>
                <a:uFillTx/>
                <a:latin typeface="Arial" charset="0"/>
                <a:ea typeface="微软雅黑"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14:cpLocks xmlns:a14="http://schemas.microsoft.com/office/drawing/2010/main" noGrp="1"/>
          </p:cNvSpPr>
          <p:nvPr>
            <p:ph type="dt" sz="half" idx="10"/>
            <p:custDataLst>
              <p:tags r:id="rId7"/>
            </p:custDataLst>
          </p:nvPr>
        </p:nvSpPr>
        <p:spPr>
          <a:xfrm>
            <a:off x="459000" y="4736628"/>
            <a:ext cx="2025000" cy="237642"/>
          </a:xfrm>
        </p:spPr>
        <p:txBody>
          <a:bodyPr/>
          <a:lstStyle/>
          <a:p>
            <a:fld id="{760FBDFE-C587-4B4C-A407-44438C67B59E}" type="datetimeFigureOut">
              <a:rPr lang="zh-CN" altLang="en-US" smtClean="0"/>
            </a:fld>
            <a:endParaRPr lang="zh-CN" altLang="en-US"/>
          </a:p>
        </p:txBody>
      </p:sp>
      <p:sp>
        <p:nvSpPr>
          <p:cNvPr id="8" name="页脚占位符 7"/>
          <p:cNvSpPr>
            <a14:cpLocks xmlns:a14="http://schemas.microsoft.com/office/drawing/2010/main" noGrp="1"/>
          </p:cNvSpPr>
          <p:nvPr>
            <p:ph type="ftr" sz="quarter" idx="11"/>
            <p:custDataLst>
              <p:tags r:id="rId8"/>
            </p:custDataLst>
          </p:nvPr>
        </p:nvSpPr>
        <p:spPr>
          <a:xfrm>
            <a:off x="3087000" y="4736628"/>
            <a:ext cx="2970000" cy="237642"/>
          </a:xfrm>
        </p:spPr>
        <p:txBody>
          <a:bodyPr/>
          <a:lstStyle/>
          <a:p>
            <a:endParaRPr lang="zh-CN" altLang="en-US"/>
          </a:p>
        </p:txBody>
      </p:sp>
      <p:sp>
        <p:nvSpPr>
          <p:cNvPr id="9" name="灯片编号占位符 8"/>
          <p:cNvSpPr>
            <a14:cpLocks xmlns:a14="http://schemas.microsoft.com/office/drawing/2010/main" noGrp="1"/>
          </p:cNvSpPr>
          <p:nvPr>
            <p:ph type="sldNum" sz="quarter" idx="12"/>
            <p:custDataLst>
              <p:tags r:id="rId9"/>
            </p:custDataLst>
          </p:nvPr>
        </p:nvSpPr>
        <p:spPr>
          <a:xfrm>
            <a:off x="6658200" y="4736628"/>
            <a:ext cx="2025000" cy="237642"/>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charset="0"/>
                <a:ea typeface="微软雅黑"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14:cpLocks xmlns:a14="http://schemas.microsoft.com/office/drawing/2010/main" noGrp="1"/>
          </p:cNvSpPr>
          <p:nvPr>
            <p:ph type="dt" sz="half" idx="10"/>
            <p:custDataLst>
              <p:tags r:id="rId3"/>
            </p:custDataLst>
          </p:nvPr>
        </p:nvSpPr>
        <p:spPr>
          <a:xfrm>
            <a:off x="459000" y="4736628"/>
            <a:ext cx="2025000" cy="237642"/>
          </a:xfrm>
        </p:spPr>
        <p:txBody>
          <a:bodyPr/>
          <a:lstStyle/>
          <a:p>
            <a:fld id="{760FBDFE-C587-4B4C-A407-44438C67B59E}" type="datetimeFigureOut">
              <a:rPr lang="zh-CN" altLang="en-US" smtClean="0"/>
            </a:fld>
            <a:endParaRPr lang="zh-CN" altLang="en-US"/>
          </a:p>
        </p:txBody>
      </p:sp>
      <p:sp>
        <p:nvSpPr>
          <p:cNvPr id="4" name="页脚占位符 3"/>
          <p:cNvSpPr>
            <a14:cpLocks xmlns:a14="http://schemas.microsoft.com/office/drawing/2010/main" noGrp="1"/>
          </p:cNvSpPr>
          <p:nvPr>
            <p:ph type="ftr" sz="quarter" idx="11"/>
            <p:custDataLst>
              <p:tags r:id="rId4"/>
            </p:custDataLst>
          </p:nvPr>
        </p:nvSpPr>
        <p:spPr>
          <a:xfrm>
            <a:off x="3087000" y="4736628"/>
            <a:ext cx="2970000" cy="237642"/>
          </a:xfrm>
        </p:spPr>
        <p:txBody>
          <a:bodyPr/>
          <a:lstStyle/>
          <a:p>
            <a:endParaRPr lang="zh-CN" altLang="en-US"/>
          </a:p>
        </p:txBody>
      </p:sp>
      <p:sp>
        <p:nvSpPr>
          <p:cNvPr id="5" name="灯片编号占位符 4"/>
          <p:cNvSpPr>
            <a14:cpLocks xmlns:a14="http://schemas.microsoft.com/office/drawing/2010/main" noGrp="1"/>
          </p:cNvSpPr>
          <p:nvPr>
            <p:ph type="sldNum" sz="quarter" idx="12"/>
            <p:custDataLst>
              <p:tags r:id="rId5"/>
            </p:custDataLst>
          </p:nvPr>
        </p:nvSpPr>
        <p:spPr>
          <a:xfrm>
            <a:off x="6658200" y="4736628"/>
            <a:ext cx="2025000" cy="237642"/>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14:cpLocks xmlns:a14="http://schemas.microsoft.com/office/drawing/2010/main" noGrp="1"/>
          </p:cNvSpPr>
          <p:nvPr>
            <p:ph type="dt" sz="half" idx="10"/>
            <p:custDataLst>
              <p:tags r:id="rId2"/>
            </p:custDataLst>
          </p:nvPr>
        </p:nvSpPr>
        <p:spPr>
          <a:xfrm>
            <a:off x="459000" y="4736628"/>
            <a:ext cx="2025000" cy="237642"/>
          </a:xfrm>
        </p:spPr>
        <p:txBody>
          <a:bodyPr/>
          <a:lstStyle/>
          <a:p>
            <a:fld id="{760FBDFE-C587-4B4C-A407-44438C67B59E}" type="datetimeFigureOut">
              <a:rPr lang="zh-CN" altLang="en-US" smtClean="0"/>
            </a:fld>
            <a:endParaRPr lang="zh-CN" altLang="en-US"/>
          </a:p>
        </p:txBody>
      </p:sp>
      <p:sp>
        <p:nvSpPr>
          <p:cNvPr id="3" name="页脚占位符 2"/>
          <p:cNvSpPr>
            <a14:cpLocks xmlns:a14="http://schemas.microsoft.com/office/drawing/2010/main" noGrp="1"/>
          </p:cNvSpPr>
          <p:nvPr>
            <p:ph type="ftr" sz="quarter" idx="11"/>
            <p:custDataLst>
              <p:tags r:id="rId3"/>
            </p:custDataLst>
          </p:nvPr>
        </p:nvSpPr>
        <p:spPr>
          <a:xfrm>
            <a:off x="3087000" y="4736628"/>
            <a:ext cx="2970000" cy="237642"/>
          </a:xfrm>
        </p:spPr>
        <p:txBody>
          <a:bodyPr/>
          <a:lstStyle/>
          <a:p>
            <a:endParaRPr lang="zh-CN" altLang="en-US"/>
          </a:p>
        </p:txBody>
      </p:sp>
      <p:sp>
        <p:nvSpPr>
          <p:cNvPr id="4" name="灯片编号占位符 3"/>
          <p:cNvSpPr>
            <a14:cpLocks xmlns:a14="http://schemas.microsoft.com/office/drawing/2010/main" noGrp="1"/>
          </p:cNvSpPr>
          <p:nvPr>
            <p:ph type="sldNum" sz="quarter" idx="12"/>
            <p:custDataLst>
              <p:tags r:id="rId4"/>
            </p:custDataLst>
          </p:nvPr>
        </p:nvSpPr>
        <p:spPr>
          <a:xfrm>
            <a:off x="6658200" y="4736628"/>
            <a:ext cx="2025000" cy="237642"/>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14:cpLocks xmlns:a14="http://schemas.microsoft.com/office/drawing/2010/main" noGrp="1"/>
          </p:cNvSpPr>
          <p:nvPr>
            <p:ph type="pic" idx="1"/>
            <p:custDataLst>
              <p:tags r:id="rId2"/>
            </p:custDataLst>
          </p:nvPr>
        </p:nvSpPr>
        <p:spPr>
          <a:xfrm>
            <a:off x="456300" y="1166604"/>
            <a:ext cx="3924808" cy="345660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charset="0"/>
              <a:buNone/>
              <a:defRPr kumimoji="0" lang="zh-CN" altLang="en-US" sz="1200" b="0" i="0" u="none" strike="noStrike" kern="1200" cap="none" spc="0" normalizeH="0" baseline="0" noProof="1" dirty="0">
                <a:solidFill>
                  <a:schemeClr val="tx1">
                    <a:lumMod val="65000"/>
                    <a:lumOff val="35000"/>
                  </a:schemeClr>
                </a:solidFill>
                <a:uFillTx/>
                <a:latin typeface="Arial" charset="0"/>
                <a:ea typeface="微软雅黑"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14:cpLocks xmlns:a14="http://schemas.microsoft.com/office/drawing/2010/main" noGrp="1"/>
          </p:cNvSpPr>
          <p:nvPr>
            <p:ph type="body" sz="half" idx="2"/>
            <p:custDataLst>
              <p:tags r:id="rId3"/>
            </p:custDataLst>
          </p:nvPr>
        </p:nvSpPr>
        <p:spPr>
          <a:xfrm>
            <a:off x="4762800" y="1166604"/>
            <a:ext cx="3920400" cy="345660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charset="0"/>
              <a:buNone/>
              <a:defRPr kumimoji="0" lang="zh-CN" altLang="en-US" sz="1200" b="0" i="0" u="none" strike="noStrike" kern="1200" cap="none" spc="150" normalizeH="0" baseline="0" noProof="1" dirty="0">
                <a:solidFill>
                  <a:schemeClr val="tx1">
                    <a:lumMod val="65000"/>
                    <a:lumOff val="35000"/>
                  </a:schemeClr>
                </a:solidFill>
                <a:uFillTx/>
                <a:latin typeface="Arial" charset="0"/>
                <a:ea typeface="微软雅黑" pitchFamily="34" charset="-122"/>
                <a:cs typeface="+mn-cs"/>
                <a:sym typeface="+mn-ea"/>
              </a:defRPr>
            </a:lvl1pPr>
            <a:lvl2pPr marL="342900" indent="0" defTabSz="914400" eaLnBrk="1" fontAlgn="auto" latinLnBrk="0" hangingPunct="1">
              <a:buFont typeface="Arial"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charset="0"/>
                <a:ea typeface="微软雅黑" pitchFamily="34" charset="-122"/>
              </a:defRPr>
            </a:lvl2pPr>
            <a:lvl3pPr eaLnBrk="1" fontAlgn="auto" latinLnBrk="0" hangingPunct="1">
              <a:buFont typeface="Arial" charset="0"/>
              <a:buChar char="●"/>
              <a:defRPr u="none" strike="noStrike" kern="1200" cap="none" spc="150" normalizeH="0">
                <a:solidFill>
                  <a:schemeClr val="tx1">
                    <a:lumMod val="65000"/>
                    <a:lumOff val="35000"/>
                  </a:schemeClr>
                </a:solidFill>
                <a:uFillTx/>
                <a:latin typeface="Arial" charset="0"/>
                <a:ea typeface="微软雅黑"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charset="0"/>
                <a:ea typeface="微软雅黑"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charset="0"/>
                <a:ea typeface="微软雅黑" pitchFamily="34" charset="-122"/>
              </a:defRPr>
            </a:lvl5pPr>
          </a:lstStyle>
          <a:p>
            <a:pPr lvl="0"/>
            <a:r>
              <a:rPr dirty="0">
                <a:sym typeface="+mn-ea"/>
              </a:rPr>
              <a:t>单击此处编辑母版文本样式</a:t>
            </a:r>
            <a:endParaRPr dirty="0">
              <a:sym typeface="+mn-ea"/>
            </a:endParaRPr>
          </a:p>
        </p:txBody>
      </p:sp>
      <p:sp>
        <p:nvSpPr>
          <p:cNvPr id="5" name="日期占位符 4"/>
          <p:cNvSpPr>
            <a14:cpLocks xmlns:a14="http://schemas.microsoft.com/office/drawing/2010/main" noGrp="1"/>
          </p:cNvSpPr>
          <p:nvPr>
            <p:ph type="dt" sz="half" idx="10"/>
            <p:custDataLst>
              <p:tags r:id="rId4"/>
            </p:custDataLst>
          </p:nvPr>
        </p:nvSpPr>
        <p:spPr>
          <a:xfrm>
            <a:off x="459000" y="4736628"/>
            <a:ext cx="2025000" cy="237642"/>
          </a:xfrm>
        </p:spPr>
        <p:txBody>
          <a:bodyPr/>
          <a:lstStyle/>
          <a:p>
            <a:fld id="{9EFD9D74-47D9-4702-A33C-335B63B48DBF}" type="datetimeFigureOut">
              <a:rPr lang="zh-CN" altLang="en-US" smtClean="0"/>
            </a:fld>
            <a:endParaRPr lang="zh-CN" altLang="en-US" dirty="0"/>
          </a:p>
        </p:txBody>
      </p:sp>
      <p:sp>
        <p:nvSpPr>
          <p:cNvPr id="6" name="页脚占位符 5"/>
          <p:cNvSpPr>
            <a14:cpLocks xmlns:a14="http://schemas.microsoft.com/office/drawing/2010/main" noGrp="1"/>
          </p:cNvSpPr>
          <p:nvPr>
            <p:ph type="ftr" sz="quarter" idx="11"/>
            <p:custDataLst>
              <p:tags r:id="rId5"/>
            </p:custDataLst>
          </p:nvPr>
        </p:nvSpPr>
        <p:spPr>
          <a:xfrm>
            <a:off x="3087000" y="4736628"/>
            <a:ext cx="2970000" cy="237642"/>
          </a:xfrm>
        </p:spPr>
        <p:txBody>
          <a:bodyPr/>
          <a:lstStyle/>
          <a:p>
            <a:endParaRPr lang="zh-CN" altLang="en-US" dirty="0"/>
          </a:p>
        </p:txBody>
      </p:sp>
      <p:sp>
        <p:nvSpPr>
          <p:cNvPr id="7" name="灯片编号占位符 6"/>
          <p:cNvSpPr>
            <a14:cpLocks xmlns:a14="http://schemas.microsoft.com/office/drawing/2010/main" noGrp="1"/>
          </p:cNvSpPr>
          <p:nvPr>
            <p:ph type="sldNum" sz="quarter" idx="12"/>
            <p:custDataLst>
              <p:tags r:id="rId6"/>
            </p:custDataLst>
          </p:nvPr>
        </p:nvSpPr>
        <p:spPr>
          <a:xfrm>
            <a:off x="6658200" y="4736628"/>
            <a:ext cx="2025000" cy="237642"/>
          </a:xfrm>
        </p:spPr>
        <p:txBody>
          <a:bodyPr/>
          <a:lstStyle/>
          <a:p>
            <a:fld id="{FABC47A4-756D-490B-A52F-7D9E2C9FC05F}" type="slidenum">
              <a:rPr lang="zh-CN" altLang="en-US" smtClean="0"/>
            </a:fld>
            <a:endParaRPr lang="zh-CN" altLang="en-US"/>
          </a:p>
        </p:txBody>
      </p:sp>
      <p:sp>
        <p:nvSpPr>
          <p:cNvPr id="9" name="标题 8"/>
          <p:cNvSpPr>
            <a14:cpLocks xmlns:a14="http://schemas.microsoft.com/office/drawing/2010/main" noGrp="1"/>
          </p:cNvSpPr>
          <p:nvPr>
            <p:ph type="title"/>
            <p:custDataLst>
              <p:tags r:id="rId7"/>
            </p:custDataLst>
          </p:nvPr>
        </p:nvSpPr>
        <p:spPr>
          <a:xfrm>
            <a:off x="456300" y="456380"/>
            <a:ext cx="8226900" cy="529293"/>
          </a:xfrm>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14:cpLocks xmlns:a14="http://schemas.microsoft.com/office/drawing/2010/main" noGrp="1"/>
          </p:cNvSpPr>
          <p:nvPr>
            <p:ph type="title" orient="vert"/>
            <p:custDataLst>
              <p:tags r:id="rId2"/>
            </p:custDataLst>
          </p:nvPr>
        </p:nvSpPr>
        <p:spPr>
          <a:xfrm>
            <a:off x="7676100" y="685920"/>
            <a:ext cx="783000" cy="377256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charset="0"/>
                <a:ea typeface="微软雅黑"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14:cpLocks xmlns:a14="http://schemas.microsoft.com/office/drawing/2010/main" noGrp="1"/>
          </p:cNvSpPr>
          <p:nvPr>
            <p:ph type="body" orient="vert" idx="1"/>
            <p:custDataLst>
              <p:tags r:id="rId3"/>
            </p:custDataLst>
          </p:nvPr>
        </p:nvSpPr>
        <p:spPr>
          <a:xfrm>
            <a:off x="685800" y="685920"/>
            <a:ext cx="6876900" cy="3772560"/>
          </a:xfrm>
        </p:spPr>
        <p:txBody>
          <a:bodyPr vert="eaVert" lIns="46800" tIns="46800" rIns="46800" bIns="46800"/>
          <a:lstStyle>
            <a:lvl1pPr marL="171450" indent="-171450" eaLnBrk="1" fontAlgn="auto" latinLnBrk="0" hangingPunct="1">
              <a:lnSpc>
                <a:spcPct val="130000"/>
              </a:lnSpc>
              <a:spcAft>
                <a:spcPts val="1000"/>
              </a:spcAft>
              <a:buFont typeface="Arial"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charset="2"/>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14:cpLocks xmlns:a14="http://schemas.microsoft.com/office/drawing/2010/main" noGrp="1"/>
          </p:cNvSpPr>
          <p:nvPr>
            <p:ph type="dt" sz="half" idx="10"/>
            <p:custDataLst>
              <p:tags r:id="rId4"/>
            </p:custDataLst>
          </p:nvPr>
        </p:nvSpPr>
        <p:spPr>
          <a:xfrm>
            <a:off x="459000" y="4736628"/>
            <a:ext cx="2025000" cy="237642"/>
          </a:xfrm>
        </p:spPr>
        <p:txBody>
          <a:bodyPr/>
          <a:lstStyle/>
          <a:p>
            <a:fld id="{760FBDFE-C587-4B4C-A407-44438C67B59E}"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custDataLst>
              <p:tags r:id="rId5"/>
            </p:custDataLst>
          </p:nvPr>
        </p:nvSpPr>
        <p:spPr>
          <a:xfrm>
            <a:off x="3087000" y="4736628"/>
            <a:ext cx="2970000" cy="237642"/>
          </a:xfrm>
        </p:spPr>
        <p:txBody>
          <a:bodyPr/>
          <a:lstStyle/>
          <a:p>
            <a:endParaRPr lang="zh-CN" altLang="en-US"/>
          </a:p>
        </p:txBody>
      </p:sp>
      <p:sp>
        <p:nvSpPr>
          <p:cNvPr id="6" name="灯片编号占位符 5"/>
          <p:cNvSpPr>
            <a14:cpLocks xmlns:a14="http://schemas.microsoft.com/office/drawing/2010/main" noGrp="1"/>
          </p:cNvSpPr>
          <p:nvPr>
            <p:ph type="sldNum" sz="quarter" idx="12"/>
            <p:custDataLst>
              <p:tags r:id="rId6"/>
            </p:custDataLst>
          </p:nvPr>
        </p:nvSpPr>
        <p:spPr>
          <a:xfrm>
            <a:off x="6658200" y="4736628"/>
            <a:ext cx="2025000" cy="237642"/>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charset="0"/>
          <a:ea typeface="微软雅黑"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charset="0"/>
        <a:buChar char="●"/>
        <a:defRPr sz="1350" u="none" strike="noStrike" kern="1200" cap="none" spc="150" normalizeH="0" baseline="0">
          <a:solidFill>
            <a:schemeClr val="tx1">
              <a:lumMod val="65000"/>
              <a:lumOff val="35000"/>
            </a:schemeClr>
          </a:solidFill>
          <a:uFillTx/>
          <a:latin typeface="Arial" charset="0"/>
          <a:ea typeface="微软雅黑"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charset="0"/>
        <a:buChar char="●"/>
        <a:tabLst>
          <a:tab pos="1207770" algn="l"/>
          <a:tab pos="1207770" algn="l"/>
          <a:tab pos="1207770" algn="l"/>
          <a:tab pos="1207770" algn="l"/>
        </a:tabLst>
        <a:defRPr sz="1200" u="none" strike="noStrike" kern="1200" cap="none" spc="150" normalizeH="0" baseline="0">
          <a:solidFill>
            <a:schemeClr val="tx1">
              <a:lumMod val="65000"/>
              <a:lumOff val="35000"/>
            </a:schemeClr>
          </a:solidFill>
          <a:uFillTx/>
          <a:latin typeface="Arial" charset="0"/>
          <a:ea typeface="微软雅黑"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charset="0"/>
        <a:buChar char="●"/>
        <a:defRPr sz="1200" u="none" strike="noStrike" kern="1200" cap="none" spc="150" normalizeH="0" baseline="0">
          <a:solidFill>
            <a:schemeClr val="tx1">
              <a:lumMod val="65000"/>
              <a:lumOff val="35000"/>
            </a:schemeClr>
          </a:solidFill>
          <a:uFillTx/>
          <a:latin typeface="Arial" charset="0"/>
          <a:ea typeface="微软雅黑"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charset="2"/>
        <a:buChar char=""/>
        <a:defRPr sz="1050" u="none" strike="noStrike" kern="1200" cap="none" spc="150" normalizeH="0" baseline="0">
          <a:solidFill>
            <a:schemeClr val="tx1">
              <a:lumMod val="65000"/>
              <a:lumOff val="35000"/>
            </a:schemeClr>
          </a:solidFill>
          <a:uFillTx/>
          <a:latin typeface="Arial" charset="0"/>
          <a:ea typeface="微软雅黑"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charset="0"/>
        <a:buChar char="•"/>
        <a:defRPr sz="1050" u="none" strike="noStrike" kern="1200" cap="none" spc="150" normalizeH="0" baseline="0">
          <a:solidFill>
            <a:schemeClr val="tx1">
              <a:lumMod val="65000"/>
              <a:lumOff val="35000"/>
            </a:schemeClr>
          </a:solidFill>
          <a:uFillTx/>
          <a:latin typeface="Arial" charset="0"/>
          <a:ea typeface="微软雅黑" pitchFamily="34" charset="-122"/>
          <a:cs typeface="+mn-cs"/>
        </a:defRPr>
      </a:lvl5pPr>
      <a:lvl6pPr marL="1886585"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7.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9.xml"/><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0.xml"/><Relationship Id="rId2" Type="http://schemas.openxmlformats.org/officeDocument/2006/relationships/image" Target="../media/image16.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矩形 17"/>
          <p:cNvSpPr/>
          <p:nvPr/>
        </p:nvSpPr>
        <p:spPr>
          <a:xfrm flipV="1">
            <a:off x="5220000" y="2556000"/>
            <a:ext cx="3600000" cy="54000"/>
          </a:xfrm>
          <a:prstGeom prst="rect">
            <a:avLst/>
          </a:prstGeom>
          <a:solidFill>
            <a:schemeClr val="accent3">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0" name="文本框 99"/>
          <p:cNvSpPr txBox="1"/>
          <p:nvPr/>
        </p:nvSpPr>
        <p:spPr>
          <a:xfrm>
            <a:off x="5013325" y="1161415"/>
            <a:ext cx="3903345" cy="1322070"/>
          </a:xfrm>
          <a:prstGeom prst="rect">
            <a:avLst/>
          </a:prstGeom>
          <a:noFill/>
          <a:ln w="9525">
            <a:noFill/>
          </a:ln>
        </p:spPr>
        <p:txBody>
          <a:bodyPr wrap="square">
            <a:spAutoFit/>
          </a:bodyPr>
          <a:lstStyle/>
          <a:p>
            <a:pPr indent="0" algn="r"/>
            <a:r>
              <a:rPr lang="zh-CN" sz="2400" b="1">
                <a:solidFill>
                  <a:schemeClr val="accent4"/>
                </a:solidFill>
                <a:latin typeface="微软雅黑" pitchFamily="34" charset="-122"/>
                <a:ea typeface="微软雅黑" pitchFamily="34" charset="-122"/>
              </a:rPr>
              <a:t>宝山区加快建设</a:t>
            </a:r>
            <a:endParaRPr lang="zh-CN" sz="2400" b="1">
              <a:solidFill>
                <a:schemeClr val="accent4"/>
              </a:solidFill>
              <a:latin typeface="微软雅黑" pitchFamily="34" charset="-122"/>
              <a:ea typeface="微软雅黑" pitchFamily="34" charset="-122"/>
            </a:endParaRPr>
          </a:p>
          <a:p>
            <a:pPr indent="0" algn="r"/>
            <a:r>
              <a:rPr lang="zh-CN" sz="2800" b="1">
                <a:solidFill>
                  <a:schemeClr val="accent2">
                    <a:lumMod val="75000"/>
                  </a:schemeClr>
                </a:solidFill>
                <a:latin typeface="微软雅黑" pitchFamily="34" charset="-122"/>
                <a:ea typeface="微软雅黑" pitchFamily="34" charset="-122"/>
              </a:rPr>
              <a:t>上海科创中心主阵地</a:t>
            </a:r>
            <a:endParaRPr lang="zh-CN" sz="2800" b="1">
              <a:solidFill>
                <a:schemeClr val="accent2">
                  <a:lumMod val="75000"/>
                </a:schemeClr>
              </a:solidFill>
              <a:latin typeface="微软雅黑" pitchFamily="34" charset="-122"/>
              <a:ea typeface="微软雅黑" pitchFamily="34" charset="-122"/>
            </a:endParaRPr>
          </a:p>
          <a:p>
            <a:pPr indent="0" algn="r"/>
            <a:r>
              <a:rPr lang="zh-CN" sz="2800" b="1">
                <a:solidFill>
                  <a:schemeClr val="accent2">
                    <a:lumMod val="75000"/>
                  </a:schemeClr>
                </a:solidFill>
                <a:latin typeface="微软雅黑" pitchFamily="34" charset="-122"/>
                <a:ea typeface="微软雅黑" pitchFamily="34" charset="-122"/>
              </a:rPr>
              <a:t>促进产业高质量发展</a:t>
            </a:r>
            <a:endParaRPr lang="zh-CN" sz="2800" b="1">
              <a:solidFill>
                <a:schemeClr val="accent2">
                  <a:lumMod val="75000"/>
                </a:schemeClr>
              </a:solidFill>
              <a:latin typeface="微软雅黑" pitchFamily="34" charset="-122"/>
              <a:ea typeface="微软雅黑" pitchFamily="34" charset="-122"/>
            </a:endParaRPr>
          </a:p>
        </p:txBody>
      </p:sp>
      <p:sp>
        <p:nvSpPr>
          <p:cNvPr id="9" name="Freeform 9"/>
          <p:cNvSpPr/>
          <p:nvPr/>
        </p:nvSpPr>
        <p:spPr bwMode="auto">
          <a:xfrm flipH="1">
            <a:off x="3385185" y="300990"/>
            <a:ext cx="1155065" cy="295275"/>
          </a:xfrm>
          <a:custGeom>
            <a:avLst/>
            <a:gdLst>
              <a:gd name="T0" fmla="*/ 516 w 516"/>
              <a:gd name="T1" fmla="*/ 0 h 132"/>
              <a:gd name="T2" fmla="*/ 132 w 516"/>
              <a:gd name="T3" fmla="*/ 0 h 132"/>
              <a:gd name="T4" fmla="*/ 0 w 516"/>
              <a:gd name="T5" fmla="*/ 132 h 132"/>
              <a:gd name="T6" fmla="*/ 516 w 516"/>
              <a:gd name="T7" fmla="*/ 132 h 132"/>
              <a:gd name="T8" fmla="*/ 516 w 516"/>
              <a:gd name="T9" fmla="*/ 0 h 132"/>
            </a:gdLst>
            <a:ahLst/>
            <a:cxnLst>
              <a:cxn ang="0">
                <a:pos x="T0" y="T1"/>
              </a:cxn>
              <a:cxn ang="0">
                <a:pos x="T2" y="T3"/>
              </a:cxn>
              <a:cxn ang="0">
                <a:pos x="T4" y="T5"/>
              </a:cxn>
              <a:cxn ang="0">
                <a:pos x="T6" y="T7"/>
              </a:cxn>
              <a:cxn ang="0">
                <a:pos x="T8" y="T9"/>
              </a:cxn>
            </a:cxnLst>
            <a:rect l="0" t="0" r="r" b="b"/>
            <a:pathLst>
              <a:path w="516" h="132">
                <a:moveTo>
                  <a:pt x="516" y="0"/>
                </a:moveTo>
                <a:lnTo>
                  <a:pt x="132" y="0"/>
                </a:lnTo>
                <a:lnTo>
                  <a:pt x="0" y="132"/>
                </a:lnTo>
                <a:lnTo>
                  <a:pt x="516" y="132"/>
                </a:lnTo>
                <a:lnTo>
                  <a:pt x="516" y="0"/>
                </a:lnTo>
                <a:close/>
              </a:path>
            </a:pathLst>
          </a:custGeom>
          <a:solidFill>
            <a:srgbClr val="007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flipH="1">
            <a:off x="3850640" y="986155"/>
            <a:ext cx="1155065" cy="297180"/>
          </a:xfrm>
          <a:custGeom>
            <a:avLst/>
            <a:gdLst>
              <a:gd name="T0" fmla="*/ 516 w 516"/>
              <a:gd name="T1" fmla="*/ 0 h 133"/>
              <a:gd name="T2" fmla="*/ 132 w 516"/>
              <a:gd name="T3" fmla="*/ 0 h 133"/>
              <a:gd name="T4" fmla="*/ 0 w 516"/>
              <a:gd name="T5" fmla="*/ 133 h 133"/>
              <a:gd name="T6" fmla="*/ 516 w 516"/>
              <a:gd name="T7" fmla="*/ 133 h 133"/>
              <a:gd name="T8" fmla="*/ 516 w 516"/>
              <a:gd name="T9" fmla="*/ 0 h 133"/>
            </a:gdLst>
            <a:ahLst/>
            <a:cxnLst>
              <a:cxn ang="0">
                <a:pos x="T0" y="T1"/>
              </a:cxn>
              <a:cxn ang="0">
                <a:pos x="T2" y="T3"/>
              </a:cxn>
              <a:cxn ang="0">
                <a:pos x="T4" y="T5"/>
              </a:cxn>
              <a:cxn ang="0">
                <a:pos x="T6" y="T7"/>
              </a:cxn>
              <a:cxn ang="0">
                <a:pos x="T8" y="T9"/>
              </a:cxn>
            </a:cxnLst>
            <a:rect l="0" t="0" r="r" b="b"/>
            <a:pathLst>
              <a:path w="516" h="133">
                <a:moveTo>
                  <a:pt x="516" y="0"/>
                </a:moveTo>
                <a:lnTo>
                  <a:pt x="132" y="0"/>
                </a:lnTo>
                <a:lnTo>
                  <a:pt x="0" y="133"/>
                </a:lnTo>
                <a:lnTo>
                  <a:pt x="516" y="133"/>
                </a:lnTo>
                <a:lnTo>
                  <a:pt x="516" y="0"/>
                </a:lnTo>
                <a:close/>
              </a:path>
            </a:pathLst>
          </a:custGeom>
          <a:solidFill>
            <a:srgbClr val="007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flipH="1">
            <a:off x="3850640" y="3858260"/>
            <a:ext cx="1155065" cy="297180"/>
          </a:xfrm>
          <a:custGeom>
            <a:avLst/>
            <a:gdLst>
              <a:gd name="T0" fmla="*/ 516 w 516"/>
              <a:gd name="T1" fmla="*/ 133 h 133"/>
              <a:gd name="T2" fmla="*/ 132 w 516"/>
              <a:gd name="T3" fmla="*/ 133 h 133"/>
              <a:gd name="T4" fmla="*/ 0 w 516"/>
              <a:gd name="T5" fmla="*/ 0 h 133"/>
              <a:gd name="T6" fmla="*/ 516 w 516"/>
              <a:gd name="T7" fmla="*/ 0 h 133"/>
              <a:gd name="T8" fmla="*/ 516 w 516"/>
              <a:gd name="T9" fmla="*/ 133 h 133"/>
            </a:gdLst>
            <a:ahLst/>
            <a:cxnLst>
              <a:cxn ang="0">
                <a:pos x="T0" y="T1"/>
              </a:cxn>
              <a:cxn ang="0">
                <a:pos x="T2" y="T3"/>
              </a:cxn>
              <a:cxn ang="0">
                <a:pos x="T4" y="T5"/>
              </a:cxn>
              <a:cxn ang="0">
                <a:pos x="T6" y="T7"/>
              </a:cxn>
              <a:cxn ang="0">
                <a:pos x="T8" y="T9"/>
              </a:cxn>
            </a:cxnLst>
            <a:rect l="0" t="0" r="r" b="b"/>
            <a:pathLst>
              <a:path w="516" h="133">
                <a:moveTo>
                  <a:pt x="516" y="133"/>
                </a:moveTo>
                <a:lnTo>
                  <a:pt x="132" y="133"/>
                </a:lnTo>
                <a:lnTo>
                  <a:pt x="0" y="0"/>
                </a:lnTo>
                <a:lnTo>
                  <a:pt x="516" y="0"/>
                </a:lnTo>
                <a:lnTo>
                  <a:pt x="516" y="133"/>
                </a:lnTo>
                <a:close/>
              </a:path>
            </a:pathLst>
          </a:custGeom>
          <a:solidFill>
            <a:srgbClr val="007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flipH="1">
            <a:off x="3953510" y="3961130"/>
            <a:ext cx="1155065" cy="297180"/>
          </a:xfrm>
          <a:custGeom>
            <a:avLst/>
            <a:gdLst>
              <a:gd name="T0" fmla="*/ 516 w 516"/>
              <a:gd name="T1" fmla="*/ 133 h 133"/>
              <a:gd name="T2" fmla="*/ 132 w 516"/>
              <a:gd name="T3" fmla="*/ 133 h 133"/>
              <a:gd name="T4" fmla="*/ 0 w 516"/>
              <a:gd name="T5" fmla="*/ 0 h 133"/>
              <a:gd name="T6" fmla="*/ 516 w 516"/>
              <a:gd name="T7" fmla="*/ 0 h 133"/>
              <a:gd name="T8" fmla="*/ 516 w 516"/>
              <a:gd name="T9" fmla="*/ 133 h 133"/>
            </a:gdLst>
            <a:ahLst/>
            <a:cxnLst>
              <a:cxn ang="0">
                <a:pos x="T0" y="T1"/>
              </a:cxn>
              <a:cxn ang="0">
                <a:pos x="T2" y="T3"/>
              </a:cxn>
              <a:cxn ang="0">
                <a:pos x="T4" y="T5"/>
              </a:cxn>
              <a:cxn ang="0">
                <a:pos x="T6" y="T7"/>
              </a:cxn>
              <a:cxn ang="0">
                <a:pos x="T8" y="T9"/>
              </a:cxn>
            </a:cxnLst>
            <a:rect l="0" t="0" r="r" b="b"/>
            <a:pathLst>
              <a:path w="516" h="133">
                <a:moveTo>
                  <a:pt x="516" y="133"/>
                </a:moveTo>
                <a:lnTo>
                  <a:pt x="132" y="133"/>
                </a:lnTo>
                <a:lnTo>
                  <a:pt x="0" y="0"/>
                </a:lnTo>
                <a:lnTo>
                  <a:pt x="516" y="0"/>
                </a:lnTo>
                <a:lnTo>
                  <a:pt x="516" y="1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p:nvPr/>
        </p:nvSpPr>
        <p:spPr bwMode="auto">
          <a:xfrm flipH="1">
            <a:off x="3385185" y="4550410"/>
            <a:ext cx="1155065" cy="290830"/>
          </a:xfrm>
          <a:custGeom>
            <a:avLst/>
            <a:gdLst>
              <a:gd name="T0" fmla="*/ 516 w 516"/>
              <a:gd name="T1" fmla="*/ 130 h 130"/>
              <a:gd name="T2" fmla="*/ 132 w 516"/>
              <a:gd name="T3" fmla="*/ 130 h 130"/>
              <a:gd name="T4" fmla="*/ 0 w 516"/>
              <a:gd name="T5" fmla="*/ 0 h 130"/>
              <a:gd name="T6" fmla="*/ 516 w 516"/>
              <a:gd name="T7" fmla="*/ 0 h 130"/>
              <a:gd name="T8" fmla="*/ 516 w 516"/>
              <a:gd name="T9" fmla="*/ 130 h 130"/>
            </a:gdLst>
            <a:ahLst/>
            <a:cxnLst>
              <a:cxn ang="0">
                <a:pos x="T0" y="T1"/>
              </a:cxn>
              <a:cxn ang="0">
                <a:pos x="T2" y="T3"/>
              </a:cxn>
              <a:cxn ang="0">
                <a:pos x="T4" y="T5"/>
              </a:cxn>
              <a:cxn ang="0">
                <a:pos x="T6" y="T7"/>
              </a:cxn>
              <a:cxn ang="0">
                <a:pos x="T8" y="T9"/>
              </a:cxn>
            </a:cxnLst>
            <a:rect l="0" t="0" r="r" b="b"/>
            <a:pathLst>
              <a:path w="516" h="130">
                <a:moveTo>
                  <a:pt x="516" y="130"/>
                </a:moveTo>
                <a:lnTo>
                  <a:pt x="132" y="130"/>
                </a:lnTo>
                <a:lnTo>
                  <a:pt x="0" y="0"/>
                </a:lnTo>
                <a:lnTo>
                  <a:pt x="516" y="0"/>
                </a:lnTo>
                <a:lnTo>
                  <a:pt x="516" y="130"/>
                </a:lnTo>
                <a:close/>
              </a:path>
            </a:pathLst>
          </a:custGeom>
          <a:solidFill>
            <a:srgbClr val="007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p:nvPr/>
        </p:nvSpPr>
        <p:spPr bwMode="auto">
          <a:xfrm flipH="1">
            <a:off x="3488055" y="4653280"/>
            <a:ext cx="1155065" cy="290830"/>
          </a:xfrm>
          <a:custGeom>
            <a:avLst/>
            <a:gdLst>
              <a:gd name="T0" fmla="*/ 516 w 516"/>
              <a:gd name="T1" fmla="*/ 130 h 130"/>
              <a:gd name="T2" fmla="*/ 132 w 516"/>
              <a:gd name="T3" fmla="*/ 130 h 130"/>
              <a:gd name="T4" fmla="*/ 0 w 516"/>
              <a:gd name="T5" fmla="*/ 0 h 130"/>
              <a:gd name="T6" fmla="*/ 516 w 516"/>
              <a:gd name="T7" fmla="*/ 0 h 130"/>
              <a:gd name="T8" fmla="*/ 516 w 516"/>
              <a:gd name="T9" fmla="*/ 130 h 130"/>
            </a:gdLst>
            <a:ahLst/>
            <a:cxnLst>
              <a:cxn ang="0">
                <a:pos x="T0" y="T1"/>
              </a:cxn>
              <a:cxn ang="0">
                <a:pos x="T2" y="T3"/>
              </a:cxn>
              <a:cxn ang="0">
                <a:pos x="T4" y="T5"/>
              </a:cxn>
              <a:cxn ang="0">
                <a:pos x="T6" y="T7"/>
              </a:cxn>
              <a:cxn ang="0">
                <a:pos x="T8" y="T9"/>
              </a:cxn>
            </a:cxnLst>
            <a:rect l="0" t="0" r="r" b="b"/>
            <a:pathLst>
              <a:path w="516" h="130">
                <a:moveTo>
                  <a:pt x="516" y="130"/>
                </a:moveTo>
                <a:lnTo>
                  <a:pt x="132" y="130"/>
                </a:lnTo>
                <a:lnTo>
                  <a:pt x="0" y="0"/>
                </a:lnTo>
                <a:lnTo>
                  <a:pt x="516" y="0"/>
                </a:lnTo>
                <a:lnTo>
                  <a:pt x="516"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flipH="1">
            <a:off x="-4445" y="-26670"/>
            <a:ext cx="4952854" cy="5176520"/>
          </a:xfrm>
          <a:custGeom>
            <a:avLst/>
            <a:gdLst>
              <a:gd name="connsiteX0" fmla="*/ 2454 w 7707"/>
              <a:gd name="connsiteY0" fmla="*/ 8148 h 8152"/>
              <a:gd name="connsiteX1" fmla="*/ 0 w 7707"/>
              <a:gd name="connsiteY1" fmla="*/ 4090 h 8152"/>
              <a:gd name="connsiteX2" fmla="*/ 2454 w 7707"/>
              <a:gd name="connsiteY2" fmla="*/ 25 h 8152"/>
              <a:gd name="connsiteX3" fmla="*/ 7707 w 7707"/>
              <a:gd name="connsiteY3" fmla="*/ 0 h 8152"/>
              <a:gd name="connsiteX4" fmla="*/ 7707 w 7707"/>
              <a:gd name="connsiteY4" fmla="*/ 8152 h 8152"/>
              <a:gd name="connsiteX5" fmla="*/ 2454 w 7707"/>
              <a:gd name="connsiteY5" fmla="*/ 8148 h 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0" t="0" r="r" b="b"/>
            <a:pathLst>
              <a:path w="7707" h="8152">
                <a:moveTo>
                  <a:pt x="2454" y="8148"/>
                </a:moveTo>
                <a:lnTo>
                  <a:pt x="0" y="4090"/>
                </a:lnTo>
                <a:lnTo>
                  <a:pt x="2454" y="25"/>
                </a:lnTo>
                <a:lnTo>
                  <a:pt x="7707" y="0"/>
                </a:lnTo>
                <a:lnTo>
                  <a:pt x="7707" y="8152"/>
                </a:lnTo>
                <a:lnTo>
                  <a:pt x="2454" y="8148"/>
                </a:lnTo>
                <a:close/>
              </a:path>
            </a:pathLst>
          </a:custGeom>
          <a:blipFill rotWithShape="0">
            <a:blip r:embed="rId1"/>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p:nvSpPr>
        <p:spPr bwMode="auto">
          <a:xfrm flipH="1">
            <a:off x="335280" y="95250"/>
            <a:ext cx="4636135" cy="5158105"/>
          </a:xfrm>
          <a:custGeom>
            <a:avLst/>
            <a:gdLst>
              <a:gd name="T0" fmla="*/ 696 w 2071"/>
              <a:gd name="T1" fmla="*/ 2304 h 2304"/>
              <a:gd name="T2" fmla="*/ 0 w 2071"/>
              <a:gd name="T3" fmla="*/ 1153 h 2304"/>
              <a:gd name="T4" fmla="*/ 696 w 2071"/>
              <a:gd name="T5" fmla="*/ 0 h 2304"/>
              <a:gd name="T6" fmla="*/ 2071 w 2071"/>
              <a:gd name="T7" fmla="*/ 0 h 2304"/>
              <a:gd name="T8" fmla="*/ 2071 w 2071"/>
              <a:gd name="T9" fmla="*/ 2304 h 2304"/>
              <a:gd name="T10" fmla="*/ 696 w 2071"/>
              <a:gd name="T11" fmla="*/ 2304 h 2304"/>
            </a:gdLst>
            <a:ahLst/>
            <a:cxnLst>
              <a:cxn ang="0">
                <a:pos x="T0" y="T1"/>
              </a:cxn>
              <a:cxn ang="0">
                <a:pos x="T2" y="T3"/>
              </a:cxn>
              <a:cxn ang="0">
                <a:pos x="T4" y="T5"/>
              </a:cxn>
              <a:cxn ang="0">
                <a:pos x="T6" y="T7"/>
              </a:cxn>
              <a:cxn ang="0">
                <a:pos x="T8" y="T9"/>
              </a:cxn>
              <a:cxn ang="0">
                <a:pos x="T10" y="T11"/>
              </a:cxn>
            </a:cxnLst>
            <a:rect l="0" t="0" r="r" b="b"/>
            <a:pathLst>
              <a:path w="2071" h="2304">
                <a:moveTo>
                  <a:pt x="696" y="2304"/>
                </a:moveTo>
                <a:lnTo>
                  <a:pt x="0" y="1153"/>
                </a:lnTo>
                <a:lnTo>
                  <a:pt x="696" y="0"/>
                </a:lnTo>
                <a:lnTo>
                  <a:pt x="2071" y="0"/>
                </a:lnTo>
                <a:lnTo>
                  <a:pt x="2071" y="2304"/>
                </a:lnTo>
                <a:lnTo>
                  <a:pt x="696" y="23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p:nvPr/>
        </p:nvSpPr>
        <p:spPr bwMode="auto">
          <a:xfrm flipH="1">
            <a:off x="335280" y="95250"/>
            <a:ext cx="4636135" cy="2581275"/>
          </a:xfrm>
          <a:custGeom>
            <a:avLst/>
            <a:gdLst>
              <a:gd name="T0" fmla="*/ 0 w 2071"/>
              <a:gd name="T1" fmla="*/ 1153 h 1153"/>
              <a:gd name="T2" fmla="*/ 2071 w 2071"/>
              <a:gd name="T3" fmla="*/ 1153 h 1153"/>
              <a:gd name="T4" fmla="*/ 2071 w 2071"/>
              <a:gd name="T5" fmla="*/ 0 h 1153"/>
              <a:gd name="T6" fmla="*/ 696 w 2071"/>
              <a:gd name="T7" fmla="*/ 0 h 1153"/>
              <a:gd name="T8" fmla="*/ 0 w 2071"/>
              <a:gd name="T9" fmla="*/ 1153 h 1153"/>
            </a:gdLst>
            <a:ahLst/>
            <a:cxnLst>
              <a:cxn ang="0">
                <a:pos x="T0" y="T1"/>
              </a:cxn>
              <a:cxn ang="0">
                <a:pos x="T2" y="T3"/>
              </a:cxn>
              <a:cxn ang="0">
                <a:pos x="T4" y="T5"/>
              </a:cxn>
              <a:cxn ang="0">
                <a:pos x="T6" y="T7"/>
              </a:cxn>
              <a:cxn ang="0">
                <a:pos x="T8" y="T9"/>
              </a:cxn>
            </a:cxnLst>
            <a:rect l="0" t="0" r="r" b="b"/>
            <a:pathLst>
              <a:path w="2071" h="1153">
                <a:moveTo>
                  <a:pt x="0" y="1153"/>
                </a:moveTo>
                <a:lnTo>
                  <a:pt x="2071" y="1153"/>
                </a:lnTo>
                <a:lnTo>
                  <a:pt x="2071" y="0"/>
                </a:lnTo>
                <a:lnTo>
                  <a:pt x="696" y="0"/>
                </a:lnTo>
                <a:lnTo>
                  <a:pt x="0" y="11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9"/>
          <p:cNvSpPr/>
          <p:nvPr/>
        </p:nvSpPr>
        <p:spPr bwMode="auto">
          <a:xfrm flipH="1">
            <a:off x="3129915" y="986155"/>
            <a:ext cx="1875790" cy="3169920"/>
          </a:xfrm>
          <a:custGeom>
            <a:avLst/>
            <a:gdLst>
              <a:gd name="T0" fmla="*/ 132 w 838"/>
              <a:gd name="T1" fmla="*/ 1416 h 1416"/>
              <a:gd name="T2" fmla="*/ 0 w 838"/>
              <a:gd name="T3" fmla="*/ 1283 h 1416"/>
              <a:gd name="T4" fmla="*/ 574 w 838"/>
              <a:gd name="T5" fmla="*/ 709 h 1416"/>
              <a:gd name="T6" fmla="*/ 0 w 838"/>
              <a:gd name="T7" fmla="*/ 133 h 1416"/>
              <a:gd name="T8" fmla="*/ 132 w 838"/>
              <a:gd name="T9" fmla="*/ 0 h 1416"/>
              <a:gd name="T10" fmla="*/ 838 w 838"/>
              <a:gd name="T11" fmla="*/ 709 h 1416"/>
              <a:gd name="T12" fmla="*/ 132 w 838"/>
              <a:gd name="T13" fmla="*/ 1416 h 1416"/>
            </a:gdLst>
            <a:ahLst/>
            <a:cxnLst>
              <a:cxn ang="0">
                <a:pos x="T0" y="T1"/>
              </a:cxn>
              <a:cxn ang="0">
                <a:pos x="T2" y="T3"/>
              </a:cxn>
              <a:cxn ang="0">
                <a:pos x="T4" y="T5"/>
              </a:cxn>
              <a:cxn ang="0">
                <a:pos x="T6" y="T7"/>
              </a:cxn>
              <a:cxn ang="0">
                <a:pos x="T8" y="T9"/>
              </a:cxn>
              <a:cxn ang="0">
                <a:pos x="T10" y="T11"/>
              </a:cxn>
              <a:cxn ang="0">
                <a:pos x="T12" y="T13"/>
              </a:cxn>
            </a:cxnLst>
            <a:rect l="0" t="0" r="r" b="b"/>
            <a:pathLst>
              <a:path w="838" h="1416">
                <a:moveTo>
                  <a:pt x="132" y="1416"/>
                </a:moveTo>
                <a:lnTo>
                  <a:pt x="0" y="1283"/>
                </a:lnTo>
                <a:lnTo>
                  <a:pt x="574" y="709"/>
                </a:lnTo>
                <a:lnTo>
                  <a:pt x="0" y="133"/>
                </a:lnTo>
                <a:lnTo>
                  <a:pt x="132" y="0"/>
                </a:lnTo>
                <a:lnTo>
                  <a:pt x="838" y="709"/>
                </a:lnTo>
                <a:lnTo>
                  <a:pt x="132" y="1416"/>
                </a:lnTo>
                <a:close/>
              </a:path>
            </a:pathLst>
          </a:custGeom>
          <a:solidFill>
            <a:srgbClr val="0080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flipH="1">
            <a:off x="3232785" y="1089660"/>
            <a:ext cx="1875790" cy="3169920"/>
          </a:xfrm>
          <a:custGeom>
            <a:avLst/>
            <a:gdLst>
              <a:gd name="T0" fmla="*/ 132 w 838"/>
              <a:gd name="T1" fmla="*/ 1416 h 1416"/>
              <a:gd name="T2" fmla="*/ 0 w 838"/>
              <a:gd name="T3" fmla="*/ 1283 h 1416"/>
              <a:gd name="T4" fmla="*/ 574 w 838"/>
              <a:gd name="T5" fmla="*/ 709 h 1416"/>
              <a:gd name="T6" fmla="*/ 0 w 838"/>
              <a:gd name="T7" fmla="*/ 133 h 1416"/>
              <a:gd name="T8" fmla="*/ 132 w 838"/>
              <a:gd name="T9" fmla="*/ 0 h 1416"/>
              <a:gd name="T10" fmla="*/ 838 w 838"/>
              <a:gd name="T11" fmla="*/ 709 h 1416"/>
              <a:gd name="T12" fmla="*/ 132 w 838"/>
              <a:gd name="T13" fmla="*/ 1416 h 1416"/>
            </a:gdLst>
            <a:ahLst/>
            <a:cxnLst>
              <a:cxn ang="0">
                <a:pos x="T0" y="T1"/>
              </a:cxn>
              <a:cxn ang="0">
                <a:pos x="T2" y="T3"/>
              </a:cxn>
              <a:cxn ang="0">
                <a:pos x="T4" y="T5"/>
              </a:cxn>
              <a:cxn ang="0">
                <a:pos x="T6" y="T7"/>
              </a:cxn>
              <a:cxn ang="0">
                <a:pos x="T8" y="T9"/>
              </a:cxn>
              <a:cxn ang="0">
                <a:pos x="T10" y="T11"/>
              </a:cxn>
              <a:cxn ang="0">
                <a:pos x="T12" y="T13"/>
              </a:cxn>
            </a:cxnLst>
            <a:rect l="0" t="0" r="r" b="b"/>
            <a:pathLst>
              <a:path w="838" h="1416">
                <a:moveTo>
                  <a:pt x="132" y="1416"/>
                </a:moveTo>
                <a:lnTo>
                  <a:pt x="0" y="1283"/>
                </a:lnTo>
                <a:lnTo>
                  <a:pt x="574" y="709"/>
                </a:lnTo>
                <a:lnTo>
                  <a:pt x="0" y="133"/>
                </a:lnTo>
                <a:lnTo>
                  <a:pt x="132" y="0"/>
                </a:lnTo>
                <a:lnTo>
                  <a:pt x="838" y="709"/>
                </a:lnTo>
                <a:lnTo>
                  <a:pt x="132" y="14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p:nvPr/>
        </p:nvSpPr>
        <p:spPr bwMode="auto">
          <a:xfrm flipH="1">
            <a:off x="1992630" y="300990"/>
            <a:ext cx="2563495" cy="4539615"/>
          </a:xfrm>
          <a:custGeom>
            <a:avLst/>
            <a:gdLst>
              <a:gd name="T0" fmla="*/ 883 w 1145"/>
              <a:gd name="T1" fmla="*/ 1015 h 2028"/>
              <a:gd name="T2" fmla="*/ 0 w 1145"/>
              <a:gd name="T3" fmla="*/ 1898 h 2028"/>
              <a:gd name="T4" fmla="*/ 132 w 1145"/>
              <a:gd name="T5" fmla="*/ 2028 h 2028"/>
              <a:gd name="T6" fmla="*/ 1145 w 1145"/>
              <a:gd name="T7" fmla="*/ 1015 h 2028"/>
              <a:gd name="T8" fmla="*/ 132 w 1145"/>
              <a:gd name="T9" fmla="*/ 0 h 2028"/>
              <a:gd name="T10" fmla="*/ 0 w 1145"/>
              <a:gd name="T11" fmla="*/ 132 h 2028"/>
              <a:gd name="T12" fmla="*/ 883 w 1145"/>
              <a:gd name="T13" fmla="*/ 1015 h 2028"/>
            </a:gdLst>
            <a:ahLst/>
            <a:cxnLst>
              <a:cxn ang="0">
                <a:pos x="T0" y="T1"/>
              </a:cxn>
              <a:cxn ang="0">
                <a:pos x="T2" y="T3"/>
              </a:cxn>
              <a:cxn ang="0">
                <a:pos x="T4" y="T5"/>
              </a:cxn>
              <a:cxn ang="0">
                <a:pos x="T6" y="T7"/>
              </a:cxn>
              <a:cxn ang="0">
                <a:pos x="T8" y="T9"/>
              </a:cxn>
              <a:cxn ang="0">
                <a:pos x="T10" y="T11"/>
              </a:cxn>
              <a:cxn ang="0">
                <a:pos x="T12" y="T13"/>
              </a:cxn>
            </a:cxnLst>
            <a:rect l="0" t="0" r="r" b="b"/>
            <a:pathLst>
              <a:path w="1145" h="2028">
                <a:moveTo>
                  <a:pt x="883" y="1015"/>
                </a:moveTo>
                <a:lnTo>
                  <a:pt x="0" y="1898"/>
                </a:lnTo>
                <a:lnTo>
                  <a:pt x="132" y="2028"/>
                </a:lnTo>
                <a:lnTo>
                  <a:pt x="1145" y="1015"/>
                </a:lnTo>
                <a:lnTo>
                  <a:pt x="132" y="0"/>
                </a:lnTo>
                <a:lnTo>
                  <a:pt x="0" y="132"/>
                </a:lnTo>
                <a:lnTo>
                  <a:pt x="883" y="1015"/>
                </a:lnTo>
                <a:close/>
              </a:path>
            </a:pathLst>
          </a:custGeom>
          <a:solidFill>
            <a:srgbClr val="0080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8" name="Freeform 22"/>
          <p:cNvSpPr/>
          <p:nvPr/>
        </p:nvSpPr>
        <p:spPr bwMode="auto">
          <a:xfrm flipH="1">
            <a:off x="1977390" y="300990"/>
            <a:ext cx="2563495" cy="4539615"/>
          </a:xfrm>
          <a:custGeom>
            <a:avLst/>
            <a:gdLst>
              <a:gd name="T0" fmla="*/ 883 w 1145"/>
              <a:gd name="T1" fmla="*/ 1015 h 2028"/>
              <a:gd name="T2" fmla="*/ 0 w 1145"/>
              <a:gd name="T3" fmla="*/ 1898 h 2028"/>
              <a:gd name="T4" fmla="*/ 132 w 1145"/>
              <a:gd name="T5" fmla="*/ 2028 h 2028"/>
              <a:gd name="T6" fmla="*/ 1145 w 1145"/>
              <a:gd name="T7" fmla="*/ 1015 h 2028"/>
              <a:gd name="T8" fmla="*/ 132 w 1145"/>
              <a:gd name="T9" fmla="*/ 0 h 2028"/>
              <a:gd name="T10" fmla="*/ 0 w 1145"/>
              <a:gd name="T11" fmla="*/ 132 h 2028"/>
              <a:gd name="T12" fmla="*/ 883 w 1145"/>
              <a:gd name="T13" fmla="*/ 1015 h 2028"/>
            </a:gdLst>
            <a:ahLst/>
            <a:cxnLst>
              <a:cxn ang="0">
                <a:pos x="T0" y="T1"/>
              </a:cxn>
              <a:cxn ang="0">
                <a:pos x="T2" y="T3"/>
              </a:cxn>
              <a:cxn ang="0">
                <a:pos x="T4" y="T5"/>
              </a:cxn>
              <a:cxn ang="0">
                <a:pos x="T6" y="T7"/>
              </a:cxn>
              <a:cxn ang="0">
                <a:pos x="T8" y="T9"/>
              </a:cxn>
              <a:cxn ang="0">
                <a:pos x="T10" y="T11"/>
              </a:cxn>
              <a:cxn ang="0">
                <a:pos x="T12" y="T13"/>
              </a:cxn>
            </a:cxnLst>
            <a:rect l="0" t="0" r="r" b="b"/>
            <a:pathLst>
              <a:path w="1145" h="2028">
                <a:moveTo>
                  <a:pt x="883" y="1015"/>
                </a:moveTo>
                <a:lnTo>
                  <a:pt x="0" y="1898"/>
                </a:lnTo>
                <a:lnTo>
                  <a:pt x="132" y="2028"/>
                </a:lnTo>
                <a:lnTo>
                  <a:pt x="1145" y="1015"/>
                </a:lnTo>
                <a:lnTo>
                  <a:pt x="132" y="0"/>
                </a:lnTo>
                <a:lnTo>
                  <a:pt x="0" y="132"/>
                </a:lnTo>
                <a:lnTo>
                  <a:pt x="883" y="10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p:nvPr/>
        </p:nvSpPr>
        <p:spPr bwMode="auto">
          <a:xfrm flipH="1">
            <a:off x="3129915" y="2573655"/>
            <a:ext cx="1875790" cy="1583055"/>
          </a:xfrm>
          <a:custGeom>
            <a:avLst/>
            <a:gdLst>
              <a:gd name="T0" fmla="*/ 838 w 838"/>
              <a:gd name="T1" fmla="*/ 0 h 707"/>
              <a:gd name="T2" fmla="*/ 574 w 838"/>
              <a:gd name="T3" fmla="*/ 0 h 707"/>
              <a:gd name="T4" fmla="*/ 0 w 838"/>
              <a:gd name="T5" fmla="*/ 574 h 707"/>
              <a:gd name="T6" fmla="*/ 132 w 838"/>
              <a:gd name="T7" fmla="*/ 707 h 707"/>
              <a:gd name="T8" fmla="*/ 838 w 838"/>
              <a:gd name="T9" fmla="*/ 0 h 707"/>
            </a:gdLst>
            <a:ahLst/>
            <a:cxnLst>
              <a:cxn ang="0">
                <a:pos x="T0" y="T1"/>
              </a:cxn>
              <a:cxn ang="0">
                <a:pos x="T2" y="T3"/>
              </a:cxn>
              <a:cxn ang="0">
                <a:pos x="T4" y="T5"/>
              </a:cxn>
              <a:cxn ang="0">
                <a:pos x="T6" y="T7"/>
              </a:cxn>
              <a:cxn ang="0">
                <a:pos x="T8" y="T9"/>
              </a:cxn>
            </a:cxnLst>
            <a:rect l="0" t="0" r="r" b="b"/>
            <a:pathLst>
              <a:path w="838" h="707">
                <a:moveTo>
                  <a:pt x="838" y="0"/>
                </a:moveTo>
                <a:lnTo>
                  <a:pt x="574" y="0"/>
                </a:lnTo>
                <a:lnTo>
                  <a:pt x="0" y="574"/>
                </a:lnTo>
                <a:lnTo>
                  <a:pt x="132" y="707"/>
                </a:lnTo>
                <a:lnTo>
                  <a:pt x="838" y="0"/>
                </a:lnTo>
                <a:close/>
              </a:path>
            </a:pathLst>
          </a:custGeom>
          <a:solidFill>
            <a:srgbClr val="4CB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4"/>
          <p:cNvSpPr/>
          <p:nvPr/>
        </p:nvSpPr>
        <p:spPr bwMode="auto">
          <a:xfrm flipH="1">
            <a:off x="3232785" y="2676525"/>
            <a:ext cx="1875790" cy="1583055"/>
          </a:xfrm>
          <a:custGeom>
            <a:avLst/>
            <a:gdLst>
              <a:gd name="T0" fmla="*/ 838 w 838"/>
              <a:gd name="T1" fmla="*/ 0 h 707"/>
              <a:gd name="T2" fmla="*/ 574 w 838"/>
              <a:gd name="T3" fmla="*/ 0 h 707"/>
              <a:gd name="T4" fmla="*/ 0 w 838"/>
              <a:gd name="T5" fmla="*/ 574 h 707"/>
              <a:gd name="T6" fmla="*/ 132 w 838"/>
              <a:gd name="T7" fmla="*/ 707 h 707"/>
              <a:gd name="T8" fmla="*/ 838 w 838"/>
              <a:gd name="T9" fmla="*/ 0 h 707"/>
            </a:gdLst>
            <a:ahLst/>
            <a:cxnLst>
              <a:cxn ang="0">
                <a:pos x="T0" y="T1"/>
              </a:cxn>
              <a:cxn ang="0">
                <a:pos x="T2" y="T3"/>
              </a:cxn>
              <a:cxn ang="0">
                <a:pos x="T4" y="T5"/>
              </a:cxn>
              <a:cxn ang="0">
                <a:pos x="T6" y="T7"/>
              </a:cxn>
              <a:cxn ang="0">
                <a:pos x="T8" y="T9"/>
              </a:cxn>
            </a:cxnLst>
            <a:rect l="0" t="0" r="r" b="b"/>
            <a:pathLst>
              <a:path w="838" h="707">
                <a:moveTo>
                  <a:pt x="838" y="0"/>
                </a:moveTo>
                <a:lnTo>
                  <a:pt x="574" y="0"/>
                </a:lnTo>
                <a:lnTo>
                  <a:pt x="0" y="574"/>
                </a:lnTo>
                <a:lnTo>
                  <a:pt x="132" y="707"/>
                </a:lnTo>
                <a:lnTo>
                  <a:pt x="8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5"/>
          <p:cNvSpPr/>
          <p:nvPr/>
        </p:nvSpPr>
        <p:spPr bwMode="auto">
          <a:xfrm flipH="1">
            <a:off x="1977390" y="2573655"/>
            <a:ext cx="2563495" cy="2267585"/>
          </a:xfrm>
          <a:custGeom>
            <a:avLst/>
            <a:gdLst>
              <a:gd name="T0" fmla="*/ 1145 w 1145"/>
              <a:gd name="T1" fmla="*/ 0 h 1013"/>
              <a:gd name="T2" fmla="*/ 883 w 1145"/>
              <a:gd name="T3" fmla="*/ 0 h 1013"/>
              <a:gd name="T4" fmla="*/ 0 w 1145"/>
              <a:gd name="T5" fmla="*/ 883 h 1013"/>
              <a:gd name="T6" fmla="*/ 132 w 1145"/>
              <a:gd name="T7" fmla="*/ 1013 h 1013"/>
              <a:gd name="T8" fmla="*/ 1145 w 1145"/>
              <a:gd name="T9" fmla="*/ 0 h 1013"/>
            </a:gdLst>
            <a:ahLst/>
            <a:cxnLst>
              <a:cxn ang="0">
                <a:pos x="T0" y="T1"/>
              </a:cxn>
              <a:cxn ang="0">
                <a:pos x="T2" y="T3"/>
              </a:cxn>
              <a:cxn ang="0">
                <a:pos x="T4" y="T5"/>
              </a:cxn>
              <a:cxn ang="0">
                <a:pos x="T6" y="T7"/>
              </a:cxn>
              <a:cxn ang="0">
                <a:pos x="T8" y="T9"/>
              </a:cxn>
            </a:cxnLst>
            <a:rect l="0" t="0" r="r" b="b"/>
            <a:pathLst>
              <a:path w="1145" h="1013">
                <a:moveTo>
                  <a:pt x="1145" y="0"/>
                </a:moveTo>
                <a:lnTo>
                  <a:pt x="883" y="0"/>
                </a:lnTo>
                <a:lnTo>
                  <a:pt x="0" y="883"/>
                </a:lnTo>
                <a:lnTo>
                  <a:pt x="132" y="1013"/>
                </a:lnTo>
                <a:lnTo>
                  <a:pt x="1145" y="0"/>
                </a:lnTo>
                <a:close/>
              </a:path>
            </a:pathLst>
          </a:custGeom>
          <a:solidFill>
            <a:srgbClr val="4CB7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6"/>
          <p:cNvSpPr/>
          <p:nvPr/>
        </p:nvSpPr>
        <p:spPr bwMode="auto">
          <a:xfrm flipH="1">
            <a:off x="2080260" y="2676525"/>
            <a:ext cx="2563495" cy="2267585"/>
          </a:xfrm>
          <a:custGeom>
            <a:avLst/>
            <a:gdLst>
              <a:gd name="T0" fmla="*/ 1145 w 1145"/>
              <a:gd name="T1" fmla="*/ 0 h 1013"/>
              <a:gd name="T2" fmla="*/ 883 w 1145"/>
              <a:gd name="T3" fmla="*/ 0 h 1013"/>
              <a:gd name="T4" fmla="*/ 0 w 1145"/>
              <a:gd name="T5" fmla="*/ 883 h 1013"/>
              <a:gd name="T6" fmla="*/ 132 w 1145"/>
              <a:gd name="T7" fmla="*/ 1013 h 1013"/>
              <a:gd name="T8" fmla="*/ 1145 w 1145"/>
              <a:gd name="T9" fmla="*/ 0 h 1013"/>
            </a:gdLst>
            <a:ahLst/>
            <a:cxnLst>
              <a:cxn ang="0">
                <a:pos x="T0" y="T1"/>
              </a:cxn>
              <a:cxn ang="0">
                <a:pos x="T2" y="T3"/>
              </a:cxn>
              <a:cxn ang="0">
                <a:pos x="T4" y="T5"/>
              </a:cxn>
              <a:cxn ang="0">
                <a:pos x="T6" y="T7"/>
              </a:cxn>
              <a:cxn ang="0">
                <a:pos x="T8" y="T9"/>
              </a:cxn>
            </a:cxnLst>
            <a:rect l="0" t="0" r="r" b="b"/>
            <a:pathLst>
              <a:path w="1145" h="1013">
                <a:moveTo>
                  <a:pt x="1145" y="0"/>
                </a:moveTo>
                <a:lnTo>
                  <a:pt x="883" y="0"/>
                </a:lnTo>
                <a:lnTo>
                  <a:pt x="0" y="883"/>
                </a:lnTo>
                <a:lnTo>
                  <a:pt x="132" y="1013"/>
                </a:lnTo>
                <a:lnTo>
                  <a:pt x="11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文本框 33"/>
          <p:cNvSpPr txBox="1"/>
          <p:nvPr/>
        </p:nvSpPr>
        <p:spPr>
          <a:xfrm>
            <a:off x="6295390" y="2634615"/>
            <a:ext cx="2621280" cy="829945"/>
          </a:xfrm>
          <a:prstGeom prst="rect">
            <a:avLst/>
          </a:prstGeom>
          <a:noFill/>
        </p:spPr>
        <p:txBody>
          <a:bodyPr wrap="none" rtlCol="0" anchor="t">
            <a:spAutoFit/>
          </a:bodyPr>
          <a:lstStyle/>
          <a:p>
            <a:r>
              <a:rPr lang="zh-CN" sz="4800" b="1">
                <a:solidFill>
                  <a:schemeClr val="accent3"/>
                </a:solidFill>
                <a:effectLst>
                  <a:outerShdw blurRad="63500" dist="63500" dir="2700000" algn="tl" rotWithShape="0">
                    <a:prstClr val="black">
                      <a:alpha val="10000"/>
                    </a:prstClr>
                  </a:outerShdw>
                </a:effectLst>
                <a:latin typeface="微软雅黑" pitchFamily="34" charset="-122"/>
                <a:ea typeface="微软雅黑" pitchFamily="34" charset="-122"/>
                <a:sym typeface="+mn-ea"/>
              </a:rPr>
              <a:t>政策推介</a:t>
            </a:r>
            <a:endParaRPr lang="zh-CN" altLang="en-US" sz="4800" b="1">
              <a:solidFill>
                <a:schemeClr val="accent3"/>
              </a:solidFill>
              <a:effectLst>
                <a:outerShdw blurRad="63500" dist="63500" dir="2700000" algn="tl" rotWithShape="0">
                  <a:prstClr val="black">
                    <a:alpha val="10000"/>
                  </a:prstClr>
                </a:outerShdw>
              </a:effectLst>
              <a:latin typeface="微软雅黑" pitchFamily="34" charset="-122"/>
              <a:ea typeface="微软雅黑" pitchFamily="34" charset="-122"/>
              <a:sym typeface="+mn-ea"/>
            </a:endParaRPr>
          </a:p>
        </p:txBody>
      </p:sp>
      <p:sp>
        <p:nvSpPr>
          <p:cNvPr id="35" name="文本框 34"/>
          <p:cNvSpPr txBox="1"/>
          <p:nvPr/>
        </p:nvSpPr>
        <p:spPr>
          <a:xfrm>
            <a:off x="6313170" y="3414395"/>
            <a:ext cx="2603500" cy="275590"/>
          </a:xfrm>
          <a:prstGeom prst="rect">
            <a:avLst/>
          </a:prstGeom>
          <a:noFill/>
        </p:spPr>
        <p:txBody>
          <a:bodyPr wrap="square" rtlCol="0" anchor="t">
            <a:spAutoFit/>
          </a:bodyPr>
          <a:lstStyle/>
          <a:p>
            <a:pPr algn="dist"/>
            <a:r>
              <a:rPr lang="zh-CN" altLang="en-US" sz="1200">
                <a:solidFill>
                  <a:schemeClr val="bg1">
                    <a:lumMod val="50000"/>
                  </a:schemeClr>
                </a:solidFill>
                <a:effectLst>
                  <a:outerShdw blurRad="63500" dist="63500" dir="2700000" algn="tl">
                    <a:srgbClr val="000000">
                      <a:alpha val="30000"/>
                    </a:srgbClr>
                  </a:outerShdw>
                </a:effectLst>
              </a:rPr>
              <a:t>P</a:t>
            </a:r>
            <a:r>
              <a:rPr lang="en-US" altLang="zh-CN" sz="1200">
                <a:solidFill>
                  <a:schemeClr val="bg1">
                    <a:lumMod val="50000"/>
                  </a:schemeClr>
                </a:solidFill>
                <a:effectLst>
                  <a:outerShdw blurRad="63500" dist="63500" dir="2700000" algn="tl">
                    <a:srgbClr val="000000">
                      <a:alpha val="30000"/>
                    </a:srgbClr>
                  </a:outerShdw>
                </a:effectLst>
              </a:rPr>
              <a:t>OLICY</a:t>
            </a:r>
            <a:r>
              <a:rPr lang="zh-CN" altLang="en-US" sz="1200">
                <a:solidFill>
                  <a:schemeClr val="bg1">
                    <a:lumMod val="50000"/>
                  </a:schemeClr>
                </a:solidFill>
                <a:effectLst>
                  <a:outerShdw blurRad="63500" dist="63500" dir="2700000" algn="tl">
                    <a:srgbClr val="000000">
                      <a:alpha val="30000"/>
                    </a:srgbClr>
                  </a:outerShdw>
                </a:effectLst>
              </a:rPr>
              <a:t> I</a:t>
            </a:r>
            <a:r>
              <a:rPr lang="en-US" altLang="zh-CN" sz="1200">
                <a:solidFill>
                  <a:schemeClr val="bg1">
                    <a:lumMod val="50000"/>
                  </a:schemeClr>
                </a:solidFill>
                <a:effectLst>
                  <a:outerShdw blurRad="63500" dist="63500" dir="2700000" algn="tl">
                    <a:srgbClr val="000000">
                      <a:alpha val="30000"/>
                    </a:srgbClr>
                  </a:outerShdw>
                </a:effectLst>
              </a:rPr>
              <a:t>NTERPRETATION</a:t>
            </a:r>
            <a:endParaRPr lang="en-US" altLang="zh-CN" sz="1200">
              <a:solidFill>
                <a:schemeClr val="bg1">
                  <a:lumMod val="50000"/>
                </a:schemeClr>
              </a:solidFill>
              <a:effectLst>
                <a:outerShdw blurRad="63500" dist="63500" dir="2700000" algn="tl">
                  <a:srgbClr val="000000">
                    <a:alpha val="30000"/>
                  </a:srgbClr>
                </a:outerShdw>
              </a:effectLst>
            </a:endParaRPr>
          </a:p>
        </p:txBody>
      </p:sp>
    </p:spTree>
    <p:custDataLst>
      <p:tags r:id="rId2"/>
    </p:custDataLst>
  </p:cSld>
  <p:clrMapOvr>
    <a:masterClrMapping/>
  </p:clrMapOvr>
  <p:timing>
    <p:tnLst>
      <p:par>
        <p:cTn id="1" dur="indefinite" restart="never" nodeType="tmRoot"/>
      </p:par>
    </p:tnLst>
    <p:bldLst>
      <p:bldP spid="1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2842260" y="1959610"/>
            <a:ext cx="1431290" cy="690880"/>
          </a:xfrm>
          <a:prstGeom prst="rect">
            <a:avLst/>
          </a:prstGeom>
          <a:noFill/>
          <a:ln>
            <a:solidFill>
              <a:schemeClr val="tx1">
                <a:lumMod val="95000"/>
                <a:lumOff val="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6950" y="1959610"/>
            <a:ext cx="1675130" cy="99949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235709" y="186055"/>
            <a:ext cx="6242685" cy="523220"/>
          </a:xfrm>
          <a:prstGeom prst="rect">
            <a:avLst/>
          </a:prstGeom>
          <a:noFill/>
          <a:ln w="9525">
            <a:noFill/>
          </a:ln>
        </p:spPr>
        <p:txBody>
          <a:bodyPr wrap="square">
            <a:spAutoFit/>
          </a:bodyPr>
          <a:lstStyle/>
          <a:p>
            <a:r>
              <a:rPr 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二、租金补贴</a:t>
            </a:r>
            <a:r>
              <a:rPr 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扶持</a:t>
            </a:r>
            <a:r>
              <a:rPr lang="en-US" alt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  </a:t>
            </a:r>
            <a:r>
              <a:rPr lang="zh-CN" altLang="zh-CN" sz="2800" b="1" dirty="0" smtClean="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让</a:t>
            </a:r>
            <a:r>
              <a:rPr lang="zh-CN" alt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好产业不缺空间</a:t>
            </a:r>
            <a:endParaRPr 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sym typeface="+mn-ea"/>
            </a:endParaRPr>
          </a:p>
        </p:txBody>
      </p:sp>
      <p:sp>
        <p:nvSpPr>
          <p:cNvPr id="16" name="圆角矩形 15"/>
          <p:cNvSpPr/>
          <p:nvPr/>
        </p:nvSpPr>
        <p:spPr>
          <a:xfrm>
            <a:off x="866140" y="1118870"/>
            <a:ext cx="2724785"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61745" y="1125855"/>
            <a:ext cx="2171700"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支持引进先进制造业企业</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3" name="椭圆 2"/>
          <p:cNvSpPr/>
          <p:nvPr/>
        </p:nvSpPr>
        <p:spPr>
          <a:xfrm>
            <a:off x="503674" y="1119161"/>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03</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4" name="文本框 3"/>
          <p:cNvSpPr txBox="1"/>
          <p:nvPr/>
        </p:nvSpPr>
        <p:spPr>
          <a:xfrm>
            <a:off x="1362710" y="1554480"/>
            <a:ext cx="2851785" cy="153670"/>
          </a:xfrm>
          <a:prstGeom prst="rect">
            <a:avLst/>
          </a:prstGeom>
          <a:noFill/>
          <a:ln w="9525">
            <a:noFill/>
          </a:ln>
        </p:spPr>
        <p:txBody>
          <a:bodyPr wrap="square" lIns="0" tIns="0" rIns="0" bIns="0">
            <a:spAutoFit/>
          </a:bodyPr>
          <a:lstStyle/>
          <a:p>
            <a:pPr indent="0" fontAlgn="auto">
              <a:lnSpc>
                <a:spcPct val="1000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对于新引进的重点先进制造业企业</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，在</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本区</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9" name="圆角矩形 8"/>
          <p:cNvSpPr/>
          <p:nvPr/>
        </p:nvSpPr>
        <p:spPr>
          <a:xfrm>
            <a:off x="866775" y="3021965"/>
            <a:ext cx="2724785"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62380" y="3028950"/>
            <a:ext cx="1985010"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支持引进新兴产业企业</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11" name="椭圆 10"/>
          <p:cNvSpPr/>
          <p:nvPr/>
        </p:nvSpPr>
        <p:spPr>
          <a:xfrm>
            <a:off x="504309" y="3022256"/>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04</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20" name="圆角矩形 19"/>
          <p:cNvSpPr/>
          <p:nvPr/>
        </p:nvSpPr>
        <p:spPr>
          <a:xfrm>
            <a:off x="5081905" y="1118870"/>
            <a:ext cx="2049145"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477510" y="1125855"/>
            <a:ext cx="1626235"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支持总部经济发展</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22" name="椭圆 21"/>
          <p:cNvSpPr/>
          <p:nvPr/>
        </p:nvSpPr>
        <p:spPr>
          <a:xfrm>
            <a:off x="4719439" y="1119161"/>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05</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23" name="文本框 22"/>
          <p:cNvSpPr txBox="1"/>
          <p:nvPr/>
        </p:nvSpPr>
        <p:spPr>
          <a:xfrm>
            <a:off x="5489575" y="1435735"/>
            <a:ext cx="3363595" cy="1322070"/>
          </a:xfrm>
          <a:prstGeom prst="rect">
            <a:avLst/>
          </a:prstGeom>
          <a:noFill/>
          <a:ln w="9525">
            <a:noFill/>
          </a:ln>
        </p:spPr>
        <p:txBody>
          <a:bodyPr wrap="square">
            <a:spAutoFit/>
          </a:bodyPr>
          <a:lstStyle/>
          <a:p>
            <a:pPr marL="171450" indent="-171450" fontAlgn="auto">
              <a:lnSpc>
                <a:spcPts val="1600"/>
              </a:lnSpc>
              <a:spcBef>
                <a:spcPts val="0"/>
              </a:spcBef>
              <a:spcAft>
                <a:spcPts val="0"/>
              </a:spcAft>
              <a:buFont typeface="Wingdings" charset="2"/>
              <a:buChar char="l"/>
            </a:pPr>
            <a:r>
              <a:rPr lang="zh-CN" sz="1000" b="1">
                <a:solidFill>
                  <a:schemeClr val="accent2"/>
                </a:solidFill>
                <a:latin typeface="微软雅黑" pitchFamily="34" charset="-122"/>
                <a:ea typeface="微软雅黑" pitchFamily="34" charset="-122"/>
                <a:cs typeface="微软雅黑" pitchFamily="34" charset="-122"/>
                <a:sym typeface="+mn-ea"/>
              </a:rPr>
              <a:t>对新引进（新认定）的企业总部（跨国公司地区总部、国内大企业总部、民营总部、区域总部、研发设计中心、结算中心、营运中心等），给予最高</a:t>
            </a:r>
            <a:r>
              <a:rPr lang="zh-CN" sz="1400" b="1">
                <a:solidFill>
                  <a:srgbClr val="FF0000"/>
                </a:solidFill>
                <a:latin typeface="微软雅黑" pitchFamily="34" charset="-122"/>
                <a:ea typeface="微软雅黑" pitchFamily="34" charset="-122"/>
                <a:cs typeface="微软雅黑" pitchFamily="34" charset="-122"/>
                <a:sym typeface="+mn-ea"/>
              </a:rPr>
              <a:t>1000万元</a:t>
            </a:r>
            <a:r>
              <a:rPr lang="zh-CN" sz="1000" b="1">
                <a:solidFill>
                  <a:schemeClr val="accent2"/>
                </a:solidFill>
                <a:latin typeface="微软雅黑" pitchFamily="34" charset="-122"/>
                <a:ea typeface="微软雅黑" pitchFamily="34" charset="-122"/>
                <a:cs typeface="微软雅黑" pitchFamily="34" charset="-122"/>
                <a:sym typeface="+mn-ea"/>
              </a:rPr>
              <a:t>的开办费支持。</a:t>
            </a:r>
            <a:endParaRPr lang="zh-CN" sz="1000" b="1">
              <a:solidFill>
                <a:schemeClr val="accent2"/>
              </a:solidFill>
              <a:latin typeface="微软雅黑" pitchFamily="34" charset="-122"/>
              <a:ea typeface="微软雅黑" pitchFamily="34" charset="-122"/>
              <a:cs typeface="微软雅黑" pitchFamily="34" charset="-122"/>
              <a:sym typeface="+mn-ea"/>
            </a:endParaRPr>
          </a:p>
          <a:p>
            <a:pPr marL="171450" indent="-171450" fontAlgn="auto">
              <a:lnSpc>
                <a:spcPts val="1600"/>
              </a:lnSpc>
              <a:spcBef>
                <a:spcPts val="0"/>
              </a:spcBef>
              <a:spcAft>
                <a:spcPts val="0"/>
              </a:spcAft>
              <a:buFont typeface="Wingdings" charset="2"/>
              <a:buChar char="l"/>
            </a:pPr>
            <a:r>
              <a:rPr lang="zh-CN" sz="1000" b="1">
                <a:solidFill>
                  <a:schemeClr val="accent2"/>
                </a:solidFill>
                <a:latin typeface="微软雅黑" pitchFamily="34" charset="-122"/>
                <a:ea typeface="微软雅黑" pitchFamily="34" charset="-122"/>
                <a:cs typeface="微软雅黑" pitchFamily="34" charset="-122"/>
                <a:sym typeface="+mn-ea"/>
              </a:rPr>
              <a:t>鼓励在宝山区设立基金以及增资扩股，按照基金规模的一定比例给予最高</a:t>
            </a:r>
            <a:r>
              <a:rPr lang="zh-CN" sz="1400" b="1">
                <a:solidFill>
                  <a:srgbClr val="FF0000"/>
                </a:solidFill>
                <a:latin typeface="微软雅黑" pitchFamily="34" charset="-122"/>
                <a:ea typeface="微软雅黑" pitchFamily="34" charset="-122"/>
                <a:cs typeface="微软雅黑" pitchFamily="34" charset="-122"/>
                <a:sym typeface="+mn-ea"/>
              </a:rPr>
              <a:t>1500万元</a:t>
            </a:r>
            <a:r>
              <a:rPr lang="zh-CN" sz="1000" b="1">
                <a:solidFill>
                  <a:schemeClr val="accent2"/>
                </a:solidFill>
                <a:latin typeface="微软雅黑" pitchFamily="34" charset="-122"/>
                <a:ea typeface="微软雅黑" pitchFamily="34" charset="-122"/>
                <a:cs typeface="微软雅黑" pitchFamily="34" charset="-122"/>
                <a:sym typeface="+mn-ea"/>
              </a:rPr>
              <a:t>的奖励。</a:t>
            </a:r>
            <a:endParaRPr lang="zh-CN" sz="1000" b="1">
              <a:solidFill>
                <a:schemeClr val="accent2"/>
              </a:solidFill>
              <a:latin typeface="微软雅黑" pitchFamily="34" charset="-122"/>
              <a:ea typeface="微软雅黑" pitchFamily="34" charset="-122"/>
              <a:cs typeface="微软雅黑" pitchFamily="34" charset="-122"/>
              <a:sym typeface="+mn-ea"/>
            </a:endParaRPr>
          </a:p>
        </p:txBody>
      </p:sp>
      <p:sp>
        <p:nvSpPr>
          <p:cNvPr id="25" name="文本框 24"/>
          <p:cNvSpPr txBox="1"/>
          <p:nvPr/>
        </p:nvSpPr>
        <p:spPr>
          <a:xfrm>
            <a:off x="996315" y="2056765"/>
            <a:ext cx="1724660" cy="911860"/>
          </a:xfrm>
          <a:prstGeom prst="rect">
            <a:avLst/>
          </a:prstGeom>
          <a:noFill/>
          <a:ln w="9525">
            <a:noFill/>
          </a:ln>
        </p:spPr>
        <p:txBody>
          <a:bodyPr wrap="square">
            <a:spAutoFit/>
          </a:bodyPr>
          <a:lstStyle/>
          <a:p>
            <a:pPr indent="0"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一定期限内按企业当年生产办公用房租金总额的</a:t>
            </a:r>
            <a:r>
              <a:rPr lang="zh-CN" sz="1200" b="1">
                <a:solidFill>
                  <a:srgbClr val="FF0000"/>
                </a:solidFill>
                <a:latin typeface="微软雅黑" pitchFamily="34" charset="-122"/>
                <a:ea typeface="微软雅黑" pitchFamily="34" charset="-122"/>
                <a:cs typeface="微软雅黑" pitchFamily="34" charset="-122"/>
                <a:sym typeface="+mn-ea"/>
              </a:rPr>
              <a:t>80%</a:t>
            </a:r>
            <a:r>
              <a:rPr lang="zh-CN" sz="1000" b="1">
                <a:solidFill>
                  <a:schemeClr val="accent2"/>
                </a:solidFill>
                <a:latin typeface="微软雅黑" pitchFamily="34" charset="-122"/>
                <a:ea typeface="微软雅黑" pitchFamily="34" charset="-122"/>
                <a:cs typeface="微软雅黑" pitchFamily="34" charset="-122"/>
                <a:sym typeface="+mn-ea"/>
              </a:rPr>
              <a:t>给予支持，最高不超过</a:t>
            </a:r>
            <a:r>
              <a:rPr lang="zh-CN" sz="1200" b="1">
                <a:solidFill>
                  <a:srgbClr val="FF0000"/>
                </a:solidFill>
                <a:latin typeface="微软雅黑" pitchFamily="34" charset="-122"/>
                <a:ea typeface="微软雅黑" pitchFamily="34" charset="-122"/>
                <a:cs typeface="微软雅黑" pitchFamily="34" charset="-122"/>
                <a:sym typeface="+mn-ea"/>
              </a:rPr>
              <a:t>500万元</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26" name="文本框 25"/>
          <p:cNvSpPr txBox="1"/>
          <p:nvPr/>
        </p:nvSpPr>
        <p:spPr>
          <a:xfrm>
            <a:off x="2950845" y="2056765"/>
            <a:ext cx="1221740" cy="501650"/>
          </a:xfrm>
          <a:prstGeom prst="rect">
            <a:avLst/>
          </a:prstGeom>
          <a:noFill/>
          <a:ln w="9525">
            <a:noFill/>
          </a:ln>
        </p:spPr>
        <p:txBody>
          <a:bodyPr wrap="square">
            <a:spAutoFit/>
          </a:bodyPr>
          <a:lstStyle/>
          <a:p>
            <a:pPr indent="0"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给予最高</a:t>
            </a:r>
            <a:r>
              <a:rPr lang="zh-CN" sz="1200" b="1">
                <a:solidFill>
                  <a:srgbClr val="FF0000"/>
                </a:solidFill>
                <a:latin typeface="微软雅黑" pitchFamily="34" charset="-122"/>
                <a:ea typeface="微软雅黑" pitchFamily="34" charset="-122"/>
                <a:cs typeface="微软雅黑" pitchFamily="34" charset="-122"/>
                <a:sym typeface="+mn-ea"/>
              </a:rPr>
              <a:t>1000万元</a:t>
            </a:r>
            <a:r>
              <a:rPr lang="zh-CN" sz="1000" b="1">
                <a:solidFill>
                  <a:schemeClr val="accent2"/>
                </a:solidFill>
                <a:latin typeface="微软雅黑" pitchFamily="34" charset="-122"/>
                <a:ea typeface="微软雅黑" pitchFamily="34" charset="-122"/>
                <a:cs typeface="微软雅黑" pitchFamily="34" charset="-122"/>
                <a:sym typeface="+mn-ea"/>
              </a:rPr>
              <a:t>支持。</a:t>
            </a:r>
            <a:endParaRPr lang="zh-CN" sz="1000" b="1">
              <a:solidFill>
                <a:schemeClr val="accent2"/>
              </a:solidFill>
              <a:latin typeface="微软雅黑" pitchFamily="34" charset="-122"/>
              <a:ea typeface="微软雅黑" pitchFamily="34" charset="-122"/>
              <a:cs typeface="微软雅黑" pitchFamily="34" charset="-122"/>
              <a:sym typeface="+mn-ea"/>
            </a:endParaRPr>
          </a:p>
        </p:txBody>
      </p:sp>
      <p:sp>
        <p:nvSpPr>
          <p:cNvPr id="28" name="矩形 27"/>
          <p:cNvSpPr/>
          <p:nvPr/>
        </p:nvSpPr>
        <p:spPr>
          <a:xfrm>
            <a:off x="1301115" y="1880870"/>
            <a:ext cx="1066800" cy="180975"/>
          </a:xfrm>
          <a:prstGeom prst="rect">
            <a:avLst/>
          </a:prstGeom>
          <a:solidFill>
            <a:schemeClr val="accent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325880" y="1902143"/>
            <a:ext cx="1017270" cy="138430"/>
          </a:xfrm>
          <a:prstGeom prst="rect">
            <a:avLst/>
          </a:prstGeom>
          <a:noFill/>
          <a:ln w="9525">
            <a:noFill/>
          </a:ln>
        </p:spPr>
        <p:txBody>
          <a:bodyPr wrap="square" lIns="0" tIns="0" rIns="0" bIns="0">
            <a:spAutoFit/>
          </a:bodyPr>
          <a:lstStyle/>
          <a:p>
            <a:pPr algn="ctr">
              <a:spcBef>
                <a:spcPts val="0"/>
              </a:spcBef>
              <a:spcAft>
                <a:spcPts val="0"/>
              </a:spcAft>
              <a:buClrTx/>
              <a:buSzTx/>
              <a:buFontTx/>
            </a:pPr>
            <a:r>
              <a:rPr sz="900" b="1">
                <a:solidFill>
                  <a:schemeClr val="bg1"/>
                </a:solidFill>
                <a:latin typeface="微软雅黑" pitchFamily="34" charset="-122"/>
                <a:ea typeface="微软雅黑" pitchFamily="34" charset="-122"/>
                <a:cs typeface="微软雅黑" pitchFamily="34" charset="-122"/>
                <a:sym typeface="+mn-ea"/>
              </a:rPr>
              <a:t>租赁生产办公用房</a:t>
            </a:r>
            <a:endParaRPr sz="900" b="1">
              <a:solidFill>
                <a:schemeClr val="bg1"/>
              </a:solidFill>
              <a:latin typeface="微软雅黑" pitchFamily="34" charset="-122"/>
              <a:ea typeface="微软雅黑" pitchFamily="34" charset="-122"/>
              <a:cs typeface="微软雅黑" pitchFamily="34" charset="-122"/>
              <a:sym typeface="+mn-ea"/>
            </a:endParaRPr>
          </a:p>
        </p:txBody>
      </p:sp>
      <p:sp>
        <p:nvSpPr>
          <p:cNvPr id="39" name="矩形 38"/>
          <p:cNvSpPr/>
          <p:nvPr/>
        </p:nvSpPr>
        <p:spPr>
          <a:xfrm>
            <a:off x="2924175" y="1880870"/>
            <a:ext cx="1267460" cy="180975"/>
          </a:xfrm>
          <a:prstGeom prst="rect">
            <a:avLst/>
          </a:prstGeom>
          <a:solidFill>
            <a:schemeClr val="accent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2899410" y="1902460"/>
            <a:ext cx="1316990" cy="138430"/>
          </a:xfrm>
          <a:prstGeom prst="rect">
            <a:avLst/>
          </a:prstGeom>
          <a:noFill/>
          <a:ln w="9525">
            <a:noFill/>
          </a:ln>
        </p:spPr>
        <p:txBody>
          <a:bodyPr wrap="square" lIns="0" tIns="0" rIns="0" bIns="0">
            <a:spAutoFit/>
          </a:bodyPr>
          <a:lstStyle/>
          <a:p>
            <a:pPr algn="ctr">
              <a:spcBef>
                <a:spcPts val="0"/>
              </a:spcBef>
              <a:spcAft>
                <a:spcPts val="0"/>
              </a:spcAft>
              <a:buClrTx/>
              <a:buSzTx/>
              <a:buFontTx/>
            </a:pPr>
            <a:r>
              <a:rPr sz="900" b="1">
                <a:solidFill>
                  <a:schemeClr val="bg1"/>
                </a:solidFill>
                <a:latin typeface="微软雅黑" pitchFamily="34" charset="-122"/>
                <a:ea typeface="微软雅黑" pitchFamily="34" charset="-122"/>
                <a:cs typeface="微软雅黑" pitchFamily="34" charset="-122"/>
                <a:sym typeface="+mn-ea"/>
              </a:rPr>
              <a:t>购置自用生产办公用房</a:t>
            </a:r>
            <a:endParaRPr sz="900" b="1">
              <a:solidFill>
                <a:schemeClr val="bg1"/>
              </a:solidFill>
              <a:latin typeface="微软雅黑" pitchFamily="34" charset="-122"/>
              <a:ea typeface="微软雅黑" pitchFamily="34" charset="-122"/>
              <a:cs typeface="微软雅黑" pitchFamily="34" charset="-122"/>
              <a:sym typeface="+mn-ea"/>
            </a:endParaRPr>
          </a:p>
        </p:txBody>
      </p:sp>
      <p:sp>
        <p:nvSpPr>
          <p:cNvPr id="45" name="矩形 44"/>
          <p:cNvSpPr/>
          <p:nvPr/>
        </p:nvSpPr>
        <p:spPr>
          <a:xfrm>
            <a:off x="2842260" y="3970655"/>
            <a:ext cx="1431290" cy="69088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96950" y="3970655"/>
            <a:ext cx="1675130" cy="99949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362710" y="3474720"/>
            <a:ext cx="2851785" cy="307340"/>
          </a:xfrm>
          <a:prstGeom prst="rect">
            <a:avLst/>
          </a:prstGeom>
          <a:noFill/>
          <a:ln w="9525">
            <a:noFill/>
          </a:ln>
        </p:spPr>
        <p:txBody>
          <a:bodyPr wrap="square" lIns="0" tIns="0" rIns="0" bIns="0">
            <a:spAutoFit/>
          </a:bodyPr>
          <a:lstStyle/>
          <a:p>
            <a:pPr indent="0" fontAlgn="auto">
              <a:lnSpc>
                <a:spcPct val="1000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对于新引进的高技术服务、专业服务、时尚消费、文化创意等领域的重点企业</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，在</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本区</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48" name="文本框 47"/>
          <p:cNvSpPr txBox="1"/>
          <p:nvPr/>
        </p:nvSpPr>
        <p:spPr>
          <a:xfrm>
            <a:off x="996315" y="4067810"/>
            <a:ext cx="1724660" cy="706755"/>
          </a:xfrm>
          <a:prstGeom prst="rect">
            <a:avLst/>
          </a:prstGeom>
          <a:noFill/>
          <a:ln w="9525">
            <a:noFill/>
          </a:ln>
        </p:spPr>
        <p:txBody>
          <a:bodyPr wrap="square">
            <a:spAutoFit/>
          </a:bodyPr>
          <a:lstStyle/>
          <a:p>
            <a:pPr indent="0"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一定期限按企业当年办公用房租金总额的</a:t>
            </a:r>
            <a:r>
              <a:rPr lang="zh-CN" sz="1200" b="1">
                <a:solidFill>
                  <a:srgbClr val="FF0000"/>
                </a:solidFill>
                <a:latin typeface="微软雅黑" pitchFamily="34" charset="-122"/>
                <a:ea typeface="微软雅黑" pitchFamily="34" charset="-122"/>
                <a:cs typeface="微软雅黑" pitchFamily="34" charset="-122"/>
                <a:sym typeface="+mn-ea"/>
              </a:rPr>
              <a:t>60%</a:t>
            </a:r>
            <a:r>
              <a:rPr lang="zh-CN" sz="1000" b="1">
                <a:solidFill>
                  <a:schemeClr val="accent2"/>
                </a:solidFill>
                <a:latin typeface="微软雅黑" pitchFamily="34" charset="-122"/>
                <a:ea typeface="微软雅黑" pitchFamily="34" charset="-122"/>
                <a:cs typeface="微软雅黑" pitchFamily="34" charset="-122"/>
                <a:sym typeface="+mn-ea"/>
              </a:rPr>
              <a:t>给予支持，最高不超过</a:t>
            </a:r>
            <a:r>
              <a:rPr lang="zh-CN" sz="1200" b="1">
                <a:solidFill>
                  <a:srgbClr val="FF0000"/>
                </a:solidFill>
                <a:latin typeface="微软雅黑" pitchFamily="34" charset="-122"/>
                <a:ea typeface="微软雅黑" pitchFamily="34" charset="-122"/>
                <a:cs typeface="微软雅黑" pitchFamily="34" charset="-122"/>
                <a:sym typeface="+mn-ea"/>
              </a:rPr>
              <a:t>500万元</a:t>
            </a:r>
            <a:endParaRPr lang="zh-CN" sz="1200" b="1">
              <a:solidFill>
                <a:srgbClr val="FF0000"/>
              </a:solidFill>
              <a:latin typeface="微软雅黑" pitchFamily="34" charset="-122"/>
              <a:ea typeface="微软雅黑" pitchFamily="34" charset="-122"/>
              <a:cs typeface="微软雅黑" pitchFamily="34" charset="-122"/>
              <a:sym typeface="+mn-ea"/>
            </a:endParaRPr>
          </a:p>
        </p:txBody>
      </p:sp>
      <p:sp>
        <p:nvSpPr>
          <p:cNvPr id="49" name="文本框 48"/>
          <p:cNvSpPr txBox="1"/>
          <p:nvPr/>
        </p:nvSpPr>
        <p:spPr>
          <a:xfrm>
            <a:off x="2950845" y="4067810"/>
            <a:ext cx="1221740" cy="501650"/>
          </a:xfrm>
          <a:prstGeom prst="rect">
            <a:avLst/>
          </a:prstGeom>
          <a:noFill/>
          <a:ln w="9525">
            <a:noFill/>
          </a:ln>
        </p:spPr>
        <p:txBody>
          <a:bodyPr wrap="square">
            <a:spAutoFit/>
          </a:bodyPr>
          <a:lstStyle/>
          <a:p>
            <a:pPr indent="0"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给予最高</a:t>
            </a:r>
            <a:r>
              <a:rPr lang="zh-CN" sz="1200" b="1">
                <a:solidFill>
                  <a:srgbClr val="FF0000"/>
                </a:solidFill>
                <a:latin typeface="微软雅黑" pitchFamily="34" charset="-122"/>
                <a:ea typeface="微软雅黑" pitchFamily="34" charset="-122"/>
                <a:cs typeface="微软雅黑" pitchFamily="34" charset="-122"/>
                <a:sym typeface="+mn-ea"/>
              </a:rPr>
              <a:t>1000万元</a:t>
            </a:r>
            <a:r>
              <a:rPr lang="zh-CN" sz="1000" b="1">
                <a:solidFill>
                  <a:schemeClr val="accent2"/>
                </a:solidFill>
                <a:latin typeface="微软雅黑" pitchFamily="34" charset="-122"/>
                <a:ea typeface="微软雅黑" pitchFamily="34" charset="-122"/>
                <a:cs typeface="微软雅黑" pitchFamily="34" charset="-122"/>
                <a:sym typeface="+mn-ea"/>
              </a:rPr>
              <a:t>支持。</a:t>
            </a:r>
            <a:endParaRPr lang="zh-CN" sz="1000" b="1">
              <a:solidFill>
                <a:schemeClr val="accent2"/>
              </a:solidFill>
              <a:latin typeface="微软雅黑" pitchFamily="34" charset="-122"/>
              <a:ea typeface="微软雅黑" pitchFamily="34" charset="-122"/>
              <a:cs typeface="微软雅黑" pitchFamily="34" charset="-122"/>
              <a:sym typeface="+mn-ea"/>
            </a:endParaRPr>
          </a:p>
        </p:txBody>
      </p:sp>
      <p:sp>
        <p:nvSpPr>
          <p:cNvPr id="50" name="矩形 49"/>
          <p:cNvSpPr/>
          <p:nvPr/>
        </p:nvSpPr>
        <p:spPr>
          <a:xfrm>
            <a:off x="1415415" y="3891915"/>
            <a:ext cx="838200" cy="180975"/>
          </a:xfrm>
          <a:prstGeom prst="rect">
            <a:avLst/>
          </a:prstGeom>
          <a:solidFill>
            <a:schemeClr val="accent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447800" y="3913188"/>
            <a:ext cx="773430" cy="138430"/>
          </a:xfrm>
          <a:prstGeom prst="rect">
            <a:avLst/>
          </a:prstGeom>
          <a:noFill/>
          <a:ln w="9525">
            <a:noFill/>
          </a:ln>
        </p:spPr>
        <p:txBody>
          <a:bodyPr wrap="square" lIns="0" tIns="0" rIns="0" bIns="0">
            <a:spAutoFit/>
          </a:bodyPr>
          <a:lstStyle/>
          <a:p>
            <a:pPr algn="ctr">
              <a:spcBef>
                <a:spcPts val="0"/>
              </a:spcBef>
              <a:spcAft>
                <a:spcPts val="0"/>
              </a:spcAft>
              <a:buClrTx/>
              <a:buSzTx/>
              <a:buFontTx/>
            </a:pPr>
            <a:r>
              <a:rPr sz="900" b="1">
                <a:solidFill>
                  <a:schemeClr val="bg1"/>
                </a:solidFill>
                <a:latin typeface="微软雅黑" pitchFamily="34" charset="-122"/>
                <a:ea typeface="微软雅黑" pitchFamily="34" charset="-122"/>
                <a:cs typeface="微软雅黑" pitchFamily="34" charset="-122"/>
                <a:sym typeface="+mn-ea"/>
              </a:rPr>
              <a:t>租赁办公用房</a:t>
            </a:r>
            <a:endParaRPr sz="900" b="1">
              <a:solidFill>
                <a:schemeClr val="bg1"/>
              </a:solidFill>
              <a:latin typeface="微软雅黑" pitchFamily="34" charset="-122"/>
              <a:ea typeface="微软雅黑" pitchFamily="34" charset="-122"/>
              <a:cs typeface="微软雅黑" pitchFamily="34" charset="-122"/>
              <a:sym typeface="+mn-ea"/>
            </a:endParaRPr>
          </a:p>
        </p:txBody>
      </p:sp>
      <p:sp>
        <p:nvSpPr>
          <p:cNvPr id="52" name="矩形 51"/>
          <p:cNvSpPr/>
          <p:nvPr/>
        </p:nvSpPr>
        <p:spPr>
          <a:xfrm>
            <a:off x="3046730" y="3891915"/>
            <a:ext cx="1022350" cy="180975"/>
          </a:xfrm>
          <a:prstGeom prst="rect">
            <a:avLst/>
          </a:prstGeom>
          <a:solidFill>
            <a:schemeClr val="accent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3035300" y="3913188"/>
            <a:ext cx="1045210" cy="138430"/>
          </a:xfrm>
          <a:prstGeom prst="rect">
            <a:avLst/>
          </a:prstGeom>
          <a:noFill/>
          <a:ln w="9525">
            <a:noFill/>
          </a:ln>
        </p:spPr>
        <p:txBody>
          <a:bodyPr wrap="square" lIns="0" tIns="0" rIns="0" bIns="0">
            <a:spAutoFit/>
          </a:bodyPr>
          <a:lstStyle/>
          <a:p>
            <a:pPr algn="ctr">
              <a:spcBef>
                <a:spcPts val="0"/>
              </a:spcBef>
              <a:spcAft>
                <a:spcPts val="0"/>
              </a:spcAft>
              <a:buClrTx/>
              <a:buSzTx/>
              <a:buFontTx/>
            </a:pPr>
            <a:r>
              <a:rPr sz="900" b="1">
                <a:solidFill>
                  <a:schemeClr val="bg1"/>
                </a:solidFill>
                <a:latin typeface="微软雅黑" pitchFamily="34" charset="-122"/>
                <a:ea typeface="微软雅黑" pitchFamily="34" charset="-122"/>
                <a:cs typeface="微软雅黑" pitchFamily="34" charset="-122"/>
                <a:sym typeface="+mn-ea"/>
              </a:rPr>
              <a:t>购置自用办公用房</a:t>
            </a:r>
            <a:endParaRPr sz="900" b="1">
              <a:solidFill>
                <a:schemeClr val="bg1"/>
              </a:solidFill>
              <a:latin typeface="微软雅黑" pitchFamily="34" charset="-122"/>
              <a:ea typeface="微软雅黑" pitchFamily="34" charset="-122"/>
              <a:cs typeface="微软雅黑" pitchFamily="34" charset="-122"/>
              <a:sym typeface="+mn-ea"/>
            </a:endParaRPr>
          </a:p>
        </p:txBody>
      </p:sp>
      <p:grpSp>
        <p:nvGrpSpPr>
          <p:cNvPr id="13" name="组合 12"/>
          <p:cNvGrpSpPr/>
          <p:nvPr/>
        </p:nvGrpSpPr>
        <p:grpSpPr>
          <a:xfrm>
            <a:off x="5011420" y="2794000"/>
            <a:ext cx="2407920" cy="769620"/>
            <a:chOff x="8109" y="4400"/>
            <a:chExt cx="3792" cy="1212"/>
          </a:xfrm>
        </p:grpSpPr>
        <p:sp>
          <p:nvSpPr>
            <p:cNvPr id="74" name="矩形 73"/>
            <p:cNvSpPr/>
            <p:nvPr/>
          </p:nvSpPr>
          <p:spPr>
            <a:xfrm>
              <a:off x="8133" y="4524"/>
              <a:ext cx="3722" cy="108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8109" y="4677"/>
              <a:ext cx="3793" cy="790"/>
            </a:xfrm>
            <a:prstGeom prst="rect">
              <a:avLst/>
            </a:prstGeom>
            <a:noFill/>
            <a:ln w="9525">
              <a:noFill/>
            </a:ln>
          </p:spPr>
          <p:txBody>
            <a:bodyPr wrap="square">
              <a:spAutoFit/>
            </a:bodyPr>
            <a:lstStyle/>
            <a:p>
              <a:pPr indent="0"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一定期限按企业当年办公用房租金总额的</a:t>
              </a:r>
              <a:r>
                <a:rPr lang="zh-CN" sz="1000" b="1">
                  <a:solidFill>
                    <a:srgbClr val="FF0000"/>
                  </a:solidFill>
                  <a:latin typeface="微软雅黑" pitchFamily="34" charset="-122"/>
                  <a:ea typeface="微软雅黑" pitchFamily="34" charset="-122"/>
                  <a:cs typeface="微软雅黑" pitchFamily="34" charset="-122"/>
                  <a:sym typeface="+mn-ea"/>
                </a:rPr>
                <a:t>60%</a:t>
              </a:r>
              <a:r>
                <a:rPr lang="zh-CN" sz="1000" b="1">
                  <a:solidFill>
                    <a:schemeClr val="accent2"/>
                  </a:solidFill>
                  <a:latin typeface="微软雅黑" pitchFamily="34" charset="-122"/>
                  <a:ea typeface="微软雅黑" pitchFamily="34" charset="-122"/>
                  <a:cs typeface="微软雅黑" pitchFamily="34" charset="-122"/>
                  <a:sym typeface="+mn-ea"/>
                </a:rPr>
                <a:t>给予支持，最高不超过</a:t>
              </a:r>
              <a:r>
                <a:rPr lang="zh-CN" sz="1000" b="1">
                  <a:solidFill>
                    <a:srgbClr val="FF0000"/>
                  </a:solidFill>
                  <a:latin typeface="微软雅黑" pitchFamily="34" charset="-122"/>
                  <a:ea typeface="微软雅黑" pitchFamily="34" charset="-122"/>
                  <a:cs typeface="微软雅黑" pitchFamily="34" charset="-122"/>
                  <a:sym typeface="+mn-ea"/>
                </a:rPr>
                <a:t>500万元</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69" name="矩形 68"/>
            <p:cNvSpPr/>
            <p:nvPr/>
          </p:nvSpPr>
          <p:spPr>
            <a:xfrm>
              <a:off x="9154" y="4400"/>
              <a:ext cx="1680" cy="285"/>
            </a:xfrm>
            <a:prstGeom prst="rect">
              <a:avLst/>
            </a:prstGeom>
            <a:solidFill>
              <a:schemeClr val="accent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9193" y="4434"/>
              <a:ext cx="1602" cy="218"/>
            </a:xfrm>
            <a:prstGeom prst="rect">
              <a:avLst/>
            </a:prstGeom>
            <a:noFill/>
            <a:ln w="9525">
              <a:noFill/>
            </a:ln>
          </p:spPr>
          <p:txBody>
            <a:bodyPr wrap="square" lIns="0" tIns="0" rIns="0" bIns="0">
              <a:spAutoFit/>
            </a:bodyPr>
            <a:lstStyle/>
            <a:p>
              <a:pPr algn="ctr">
                <a:spcBef>
                  <a:spcPts val="0"/>
                </a:spcBef>
                <a:spcAft>
                  <a:spcPts val="0"/>
                </a:spcAft>
                <a:buClrTx/>
                <a:buSzTx/>
                <a:buFontTx/>
              </a:pPr>
              <a:r>
                <a:rPr sz="900" b="1">
                  <a:solidFill>
                    <a:schemeClr val="bg1"/>
                  </a:solidFill>
                  <a:latin typeface="微软雅黑" pitchFamily="34" charset="-122"/>
                  <a:ea typeface="微软雅黑" pitchFamily="34" charset="-122"/>
                  <a:cs typeface="微软雅黑" pitchFamily="34" charset="-122"/>
                  <a:sym typeface="+mn-ea"/>
                </a:rPr>
                <a:t>租赁</a:t>
              </a:r>
              <a:r>
                <a:rPr lang="zh-CN" sz="900" b="1">
                  <a:solidFill>
                    <a:schemeClr val="bg1"/>
                  </a:solidFill>
                  <a:latin typeface="微软雅黑" pitchFamily="34" charset="-122"/>
                  <a:ea typeface="微软雅黑" pitchFamily="34" charset="-122"/>
                  <a:cs typeface="微软雅黑" pitchFamily="34" charset="-122"/>
                  <a:sym typeface="+mn-ea"/>
                </a:rPr>
                <a:t>研发</a:t>
              </a:r>
              <a:r>
                <a:rPr sz="900" b="1">
                  <a:solidFill>
                    <a:schemeClr val="bg1"/>
                  </a:solidFill>
                  <a:latin typeface="微软雅黑" pitchFamily="34" charset="-122"/>
                  <a:ea typeface="微软雅黑" pitchFamily="34" charset="-122"/>
                  <a:cs typeface="微软雅黑" pitchFamily="34" charset="-122"/>
                  <a:sym typeface="+mn-ea"/>
                </a:rPr>
                <a:t>办公用房</a:t>
              </a:r>
              <a:endParaRPr sz="900" b="1">
                <a:solidFill>
                  <a:schemeClr val="bg1"/>
                </a:solidFill>
                <a:latin typeface="微软雅黑" pitchFamily="34" charset="-122"/>
                <a:ea typeface="微软雅黑" pitchFamily="34" charset="-122"/>
                <a:cs typeface="微软雅黑" pitchFamily="34" charset="-122"/>
                <a:sym typeface="+mn-ea"/>
              </a:endParaRPr>
            </a:p>
          </p:txBody>
        </p:sp>
      </p:grpSp>
      <p:grpSp>
        <p:nvGrpSpPr>
          <p:cNvPr id="12" name="组合 11"/>
          <p:cNvGrpSpPr/>
          <p:nvPr/>
        </p:nvGrpSpPr>
        <p:grpSpPr>
          <a:xfrm>
            <a:off x="7478395" y="2794000"/>
            <a:ext cx="1342390" cy="769620"/>
            <a:chOff x="11368" y="4400"/>
            <a:chExt cx="2114" cy="1212"/>
          </a:xfrm>
        </p:grpSpPr>
        <p:sp>
          <p:nvSpPr>
            <p:cNvPr id="65" name="矩形 64"/>
            <p:cNvSpPr/>
            <p:nvPr/>
          </p:nvSpPr>
          <p:spPr>
            <a:xfrm>
              <a:off x="11368" y="4524"/>
              <a:ext cx="2114" cy="108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11550" y="4677"/>
              <a:ext cx="1762" cy="790"/>
            </a:xfrm>
            <a:prstGeom prst="rect">
              <a:avLst/>
            </a:prstGeom>
            <a:noFill/>
            <a:ln w="9525">
              <a:noFill/>
            </a:ln>
          </p:spPr>
          <p:txBody>
            <a:bodyPr wrap="square">
              <a:spAutoFit/>
            </a:bodyPr>
            <a:lstStyle/>
            <a:p>
              <a:pPr indent="0"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给予最高</a:t>
              </a:r>
              <a:r>
                <a:rPr lang="zh-CN" sz="1200" b="1">
                  <a:solidFill>
                    <a:srgbClr val="FF0000"/>
                  </a:solidFill>
                  <a:latin typeface="微软雅黑" pitchFamily="34" charset="-122"/>
                  <a:ea typeface="微软雅黑" pitchFamily="34" charset="-122"/>
                  <a:cs typeface="微软雅黑" pitchFamily="34" charset="-122"/>
                  <a:sym typeface="+mn-ea"/>
                </a:rPr>
                <a:t>1000万元</a:t>
              </a:r>
              <a:r>
                <a:rPr lang="zh-CN" sz="1000" b="1">
                  <a:solidFill>
                    <a:schemeClr val="accent2"/>
                  </a:solidFill>
                  <a:latin typeface="微软雅黑" pitchFamily="34" charset="-122"/>
                  <a:ea typeface="微软雅黑" pitchFamily="34" charset="-122"/>
                  <a:cs typeface="微软雅黑" pitchFamily="34" charset="-122"/>
                  <a:sym typeface="+mn-ea"/>
                </a:rPr>
                <a:t>支持。</a:t>
              </a:r>
              <a:endParaRPr lang="zh-CN" sz="1000" b="1">
                <a:solidFill>
                  <a:schemeClr val="accent2"/>
                </a:solidFill>
                <a:latin typeface="微软雅黑" pitchFamily="34" charset="-122"/>
                <a:ea typeface="微软雅黑" pitchFamily="34" charset="-122"/>
                <a:cs typeface="微软雅黑" pitchFamily="34" charset="-122"/>
                <a:sym typeface="+mn-ea"/>
              </a:endParaRPr>
            </a:p>
          </p:txBody>
        </p:sp>
        <p:sp>
          <p:nvSpPr>
            <p:cNvPr id="71" name="矩形 70"/>
            <p:cNvSpPr/>
            <p:nvPr/>
          </p:nvSpPr>
          <p:spPr>
            <a:xfrm>
              <a:off x="11427" y="4400"/>
              <a:ext cx="1996" cy="285"/>
            </a:xfrm>
            <a:prstGeom prst="rect">
              <a:avLst/>
            </a:prstGeom>
            <a:solidFill>
              <a:schemeClr val="accent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11388" y="4434"/>
              <a:ext cx="2074" cy="218"/>
            </a:xfrm>
            <a:prstGeom prst="rect">
              <a:avLst/>
            </a:prstGeom>
            <a:noFill/>
            <a:ln w="9525">
              <a:noFill/>
            </a:ln>
          </p:spPr>
          <p:txBody>
            <a:bodyPr wrap="square" lIns="0" tIns="0" rIns="0" bIns="0">
              <a:spAutoFit/>
            </a:bodyPr>
            <a:lstStyle/>
            <a:p>
              <a:pPr algn="ctr">
                <a:spcBef>
                  <a:spcPts val="0"/>
                </a:spcBef>
                <a:spcAft>
                  <a:spcPts val="0"/>
                </a:spcAft>
                <a:buClrTx/>
                <a:buSzTx/>
                <a:buFontTx/>
              </a:pPr>
              <a:r>
                <a:rPr sz="900" b="1">
                  <a:solidFill>
                    <a:schemeClr val="bg1"/>
                  </a:solidFill>
                  <a:latin typeface="微软雅黑" pitchFamily="34" charset="-122"/>
                  <a:ea typeface="微软雅黑" pitchFamily="34" charset="-122"/>
                  <a:cs typeface="微软雅黑" pitchFamily="34" charset="-122"/>
                  <a:sym typeface="+mn-ea"/>
                </a:rPr>
                <a:t>购置自用</a:t>
              </a:r>
              <a:r>
                <a:rPr lang="zh-CN" sz="900" b="1">
                  <a:solidFill>
                    <a:schemeClr val="bg1"/>
                  </a:solidFill>
                  <a:latin typeface="微软雅黑" pitchFamily="34" charset="-122"/>
                  <a:ea typeface="微软雅黑" pitchFamily="34" charset="-122"/>
                  <a:cs typeface="微软雅黑" pitchFamily="34" charset="-122"/>
                  <a:sym typeface="+mn-ea"/>
                </a:rPr>
                <a:t>研发</a:t>
              </a:r>
              <a:r>
                <a:rPr sz="900" b="1">
                  <a:solidFill>
                    <a:schemeClr val="bg1"/>
                  </a:solidFill>
                  <a:latin typeface="微软雅黑" pitchFamily="34" charset="-122"/>
                  <a:ea typeface="微软雅黑" pitchFamily="34" charset="-122"/>
                  <a:cs typeface="微软雅黑" pitchFamily="34" charset="-122"/>
                  <a:sym typeface="+mn-ea"/>
                </a:rPr>
                <a:t>办公用房</a:t>
              </a:r>
              <a:endParaRPr sz="900" b="1">
                <a:solidFill>
                  <a:schemeClr val="bg1"/>
                </a:solidFill>
                <a:latin typeface="微软雅黑" pitchFamily="34" charset="-122"/>
                <a:ea typeface="微软雅黑" pitchFamily="34" charset="-122"/>
                <a:cs typeface="微软雅黑" pitchFamily="34" charset="-122"/>
                <a:sym typeface="+mn-ea"/>
              </a:endParaRPr>
            </a:p>
          </p:txBody>
        </p:sp>
      </p:grpSp>
      <p:cxnSp>
        <p:nvCxnSpPr>
          <p:cNvPr id="2" name="直接连接符 1"/>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iming>
    <p:tnLst>
      <p:par>
        <p:cTn id="1" dur="indefinite" restart="never" nodeType="tmRoot"/>
      </p:par>
    </p:tnLst>
    <p:bldLst>
      <p:bldP spid="3" grpId="0" bldLvl="0" animBg="1"/>
      <p:bldP spid="11" grpId="0" bldLvl="0" animBg="1"/>
      <p:bldP spid="2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35710" y="186055"/>
            <a:ext cx="7044132" cy="523220"/>
          </a:xfrm>
          <a:prstGeom prst="rect">
            <a:avLst/>
          </a:prstGeom>
          <a:noFill/>
          <a:ln w="9525">
            <a:noFill/>
          </a:ln>
        </p:spPr>
        <p:txBody>
          <a:bodyPr wrap="square">
            <a:spAutoFit/>
          </a:bodyPr>
          <a:lstStyle/>
          <a:p>
            <a:pPr>
              <a:buClrTx/>
              <a:buSzTx/>
              <a:buFontTx/>
            </a:pPr>
            <a:r>
              <a:rPr 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三、产业做优做</a:t>
            </a:r>
            <a:r>
              <a:rPr 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强</a:t>
            </a:r>
            <a:r>
              <a:rPr lang="en-US" alt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  </a:t>
            </a:r>
            <a:r>
              <a:rPr lang="zh-CN" altLang="zh-CN" sz="2800" b="1" dirty="0" smtClean="0">
                <a:solidFill>
                  <a:srgbClr val="FF0000"/>
                </a:solidFill>
              </a:rPr>
              <a:t>让</a:t>
            </a:r>
            <a:r>
              <a:rPr lang="zh-CN" altLang="zh-CN" sz="2800" b="1" dirty="0">
                <a:solidFill>
                  <a:srgbClr val="FF0000"/>
                </a:solidFill>
              </a:rPr>
              <a:t>强投资不缺激励</a:t>
            </a:r>
            <a:endParaRPr 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sym typeface="+mn-ea"/>
            </a:endParaRPr>
          </a:p>
        </p:txBody>
      </p:sp>
      <p:sp>
        <p:nvSpPr>
          <p:cNvPr id="9" name="圆角矩形 8"/>
          <p:cNvSpPr/>
          <p:nvPr/>
        </p:nvSpPr>
        <p:spPr>
          <a:xfrm>
            <a:off x="866775" y="3155315"/>
            <a:ext cx="3091815"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62380" y="3162300"/>
            <a:ext cx="2796540" cy="306705"/>
          </a:xfrm>
          <a:prstGeom prst="rect">
            <a:avLst/>
          </a:prstGeom>
          <a:noFill/>
          <a:ln w="9525">
            <a:noFill/>
          </a:ln>
        </p:spPr>
        <p:txBody>
          <a:bodyPr wrap="square">
            <a:spAutoFit/>
          </a:bodyPr>
          <a:lstStyle/>
          <a:p>
            <a:pPr algn="l">
              <a:spcBef>
                <a:spcPts val="0"/>
              </a:spcBef>
              <a:spcAft>
                <a:spcPts val="0"/>
              </a:spcAft>
              <a:buClrTx/>
              <a:buSzTx/>
              <a:buFontTx/>
            </a:pPr>
            <a:r>
              <a:rPr sz="1400" b="1" dirty="0" smtClean="0">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加大企业技术改造支持力度</a:t>
            </a:r>
            <a:endParaRPr sz="1400" b="1" dirty="0">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11" name="椭圆 10"/>
          <p:cNvSpPr/>
          <p:nvPr/>
        </p:nvSpPr>
        <p:spPr>
          <a:xfrm>
            <a:off x="504309" y="3155606"/>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07</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12" name="文本框 11"/>
          <p:cNvSpPr txBox="1"/>
          <p:nvPr/>
        </p:nvSpPr>
        <p:spPr>
          <a:xfrm>
            <a:off x="1216660" y="3589655"/>
            <a:ext cx="2994025" cy="153670"/>
          </a:xfrm>
          <a:prstGeom prst="rect">
            <a:avLst/>
          </a:prstGeom>
          <a:noFill/>
          <a:ln w="9525">
            <a:noFill/>
          </a:ln>
        </p:spPr>
        <p:txBody>
          <a:bodyPr wrap="square" lIns="0" tIns="0" rIns="0" bIns="0">
            <a:spAutoFit/>
          </a:bodyPr>
          <a:lstStyle/>
          <a:p>
            <a:pPr indent="254000" fontAlgn="auto">
              <a:lnSpc>
                <a:spcPct val="1000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支</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持企</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业加大产业固定资产投资</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14" name="组合 13"/>
          <p:cNvGrpSpPr/>
          <p:nvPr/>
        </p:nvGrpSpPr>
        <p:grpSpPr>
          <a:xfrm>
            <a:off x="4422140" y="1118870"/>
            <a:ext cx="2411095" cy="726440"/>
            <a:chOff x="6533" y="1762"/>
            <a:chExt cx="3797" cy="1144"/>
          </a:xfrm>
        </p:grpSpPr>
        <p:sp>
          <p:nvSpPr>
            <p:cNvPr id="20" name="圆角矩形 19"/>
            <p:cNvSpPr/>
            <p:nvPr/>
          </p:nvSpPr>
          <p:spPr>
            <a:xfrm>
              <a:off x="7104" y="1762"/>
              <a:ext cx="3227"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727" y="1773"/>
              <a:ext cx="2561"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鼓励企业做大做强</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22" name="椭圆 21"/>
            <p:cNvSpPr/>
            <p:nvPr/>
          </p:nvSpPr>
          <p:spPr>
            <a:xfrm>
              <a:off x="6533" y="1762"/>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08</a:t>
              </a:r>
              <a:endParaRPr lang="en-US" altLang="zh-CN" sz="2400" b="1" dirty="0">
                <a:solidFill>
                  <a:schemeClr val="bg1"/>
                </a:solidFill>
                <a:effectLst>
                  <a:outerShdw blurRad="63500" dist="63500" dir="2700000" algn="tl" rotWithShape="0">
                    <a:prstClr val="black">
                      <a:alpha val="20000"/>
                    </a:prstClr>
                  </a:outerShdw>
                </a:effectLst>
              </a:endParaRPr>
            </a:p>
          </p:txBody>
        </p:sp>
      </p:grpSp>
      <p:grpSp>
        <p:nvGrpSpPr>
          <p:cNvPr id="29" name="组合 28"/>
          <p:cNvGrpSpPr/>
          <p:nvPr/>
        </p:nvGrpSpPr>
        <p:grpSpPr>
          <a:xfrm>
            <a:off x="1146810" y="1991360"/>
            <a:ext cx="2736215" cy="543560"/>
            <a:chOff x="1806" y="3136"/>
            <a:chExt cx="4309" cy="856"/>
          </a:xfrm>
        </p:grpSpPr>
        <p:sp>
          <p:nvSpPr>
            <p:cNvPr id="42" name="矩形 41"/>
            <p:cNvSpPr/>
            <p:nvPr/>
          </p:nvSpPr>
          <p:spPr>
            <a:xfrm>
              <a:off x="1806" y="3154"/>
              <a:ext cx="4276" cy="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817" y="3136"/>
              <a:ext cx="4298" cy="790"/>
            </a:xfrm>
            <a:prstGeom prst="rect">
              <a:avLst/>
            </a:prstGeom>
            <a:noFill/>
            <a:ln w="9525">
              <a:noFill/>
            </a:ln>
          </p:spPr>
          <p:txBody>
            <a:bodyPr wrap="square">
              <a:spAutoFit/>
            </a:bodyPr>
            <a:lstStyle/>
            <a:p>
              <a:pPr indent="304800" fontAlgn="auto">
                <a:lnSpc>
                  <a:spcPts val="1600"/>
                </a:lnSpc>
                <a:spcBef>
                  <a:spcPts val="0"/>
                </a:spcBef>
                <a:spcAft>
                  <a:spcPts val="0"/>
                </a:spcAft>
              </a:pPr>
              <a:r>
                <a:rPr lang="zh-CN" sz="1200" b="1" dirty="0">
                  <a:solidFill>
                    <a:schemeClr val="accent2"/>
                  </a:solidFill>
                  <a:latin typeface="微软雅黑" pitchFamily="34" charset="-122"/>
                  <a:ea typeface="微软雅黑" pitchFamily="34" charset="-122"/>
                  <a:cs typeface="微软雅黑" pitchFamily="34" charset="-122"/>
                  <a:sym typeface="+mn-ea"/>
                </a:rPr>
                <a:t>按照项目固定资产总投资</a:t>
              </a:r>
              <a:r>
                <a:rPr lang="zh-CN" sz="1200" b="1" dirty="0" smtClean="0">
                  <a:solidFill>
                    <a:schemeClr val="accent2"/>
                  </a:solidFill>
                  <a:latin typeface="微软雅黑" pitchFamily="34" charset="-122"/>
                  <a:ea typeface="微软雅黑" pitchFamily="34" charset="-122"/>
                  <a:cs typeface="微软雅黑" pitchFamily="34" charset="-122"/>
                  <a:sym typeface="+mn-ea"/>
                </a:rPr>
                <a:t>的</a:t>
              </a:r>
              <a:r>
                <a:rPr lang="en-US" sz="1400" b="1" dirty="0" smtClean="0">
                  <a:solidFill>
                    <a:srgbClr val="FF0000"/>
                  </a:solidFill>
                  <a:latin typeface="微软雅黑" pitchFamily="34" charset="-122"/>
                  <a:ea typeface="微软雅黑" pitchFamily="34" charset="-122"/>
                  <a:cs typeface="微软雅黑" pitchFamily="34" charset="-122"/>
                  <a:sym typeface="+mn-ea"/>
                </a:rPr>
                <a:t>20</a:t>
              </a:r>
              <a:r>
                <a:rPr lang="en-US" sz="1400" b="1" dirty="0">
                  <a:solidFill>
                    <a:srgbClr val="FF0000"/>
                  </a:solidFill>
                  <a:latin typeface="微软雅黑" pitchFamily="34" charset="-122"/>
                  <a:ea typeface="微软雅黑" pitchFamily="34" charset="-122"/>
                  <a:cs typeface="微软雅黑" pitchFamily="34" charset="-122"/>
                  <a:sym typeface="+mn-ea"/>
                </a:rPr>
                <a:t>%</a:t>
              </a:r>
              <a:r>
                <a:rPr lang="zh-CN" sz="1200" b="1" dirty="0">
                  <a:solidFill>
                    <a:schemeClr val="accent2"/>
                  </a:solidFill>
                  <a:latin typeface="微软雅黑" pitchFamily="34" charset="-122"/>
                  <a:ea typeface="微软雅黑" pitchFamily="34" charset="-122"/>
                  <a:cs typeface="微软雅黑" pitchFamily="34" charset="-122"/>
                  <a:sym typeface="+mn-ea"/>
                </a:rPr>
                <a:t>给予支持，最高不超</a:t>
              </a:r>
              <a:r>
                <a:rPr lang="zh-CN" sz="1200" b="1" dirty="0" smtClean="0">
                  <a:solidFill>
                    <a:schemeClr val="accent2"/>
                  </a:solidFill>
                  <a:latin typeface="微软雅黑" pitchFamily="34" charset="-122"/>
                  <a:ea typeface="微软雅黑" pitchFamily="34" charset="-122"/>
                  <a:cs typeface="微软雅黑" pitchFamily="34" charset="-122"/>
                  <a:sym typeface="+mn-ea"/>
                </a:rPr>
                <a:t>过</a:t>
              </a:r>
              <a:r>
                <a:rPr lang="en-US" altLang="zh-CN" sz="1400" b="1" dirty="0" smtClean="0">
                  <a:solidFill>
                    <a:srgbClr val="FF0000"/>
                  </a:solidFill>
                  <a:latin typeface="微软雅黑" pitchFamily="34" charset="-122"/>
                  <a:ea typeface="微软雅黑" pitchFamily="34" charset="-122"/>
                  <a:cs typeface="微软雅黑" pitchFamily="34" charset="-122"/>
                  <a:sym typeface="+mn-ea"/>
                </a:rPr>
                <a:t>5000</a:t>
              </a:r>
              <a:r>
                <a:rPr lang="zh-CN" altLang="en-US" sz="1400" b="1" dirty="0" smtClean="0">
                  <a:solidFill>
                    <a:srgbClr val="FF0000"/>
                  </a:solidFill>
                  <a:latin typeface="微软雅黑" pitchFamily="34" charset="-122"/>
                  <a:ea typeface="微软雅黑" pitchFamily="34" charset="-122"/>
                  <a:cs typeface="微软雅黑" pitchFamily="34" charset="-122"/>
                  <a:sym typeface="+mn-ea"/>
                </a:rPr>
                <a:t>万</a:t>
              </a:r>
              <a:r>
                <a:rPr lang="zh-CN" sz="1400" b="1" dirty="0" smtClean="0">
                  <a:solidFill>
                    <a:srgbClr val="FF0000"/>
                  </a:solidFill>
                  <a:latin typeface="微软雅黑" pitchFamily="34" charset="-122"/>
                  <a:ea typeface="微软雅黑" pitchFamily="34" charset="-122"/>
                  <a:cs typeface="微软雅黑" pitchFamily="34" charset="-122"/>
                  <a:sym typeface="+mn-ea"/>
                </a:rPr>
                <a:t>元</a:t>
              </a:r>
              <a:r>
                <a:rPr lang="zh-CN" sz="1200" b="1" dirty="0">
                  <a:solidFill>
                    <a:schemeClr val="accent2"/>
                  </a:solidFill>
                  <a:latin typeface="微软雅黑" pitchFamily="34" charset="-122"/>
                  <a:ea typeface="微软雅黑" pitchFamily="34" charset="-122"/>
                  <a:cs typeface="微软雅黑" pitchFamily="34" charset="-122"/>
                  <a:sym typeface="+mn-ea"/>
                </a:rPr>
                <a:t>。</a:t>
              </a:r>
              <a:endParaRPr lang="zh-CN" sz="1200" b="1" dirty="0">
                <a:solidFill>
                  <a:schemeClr val="accent2"/>
                </a:solidFill>
                <a:latin typeface="微软雅黑" pitchFamily="34" charset="-122"/>
                <a:ea typeface="微软雅黑" pitchFamily="34" charset="-122"/>
                <a:cs typeface="微软雅黑" pitchFamily="34" charset="-122"/>
                <a:sym typeface="+mn-ea"/>
              </a:endParaRPr>
            </a:p>
          </p:txBody>
        </p:sp>
      </p:grpSp>
      <p:grpSp>
        <p:nvGrpSpPr>
          <p:cNvPr id="15" name="组合 14"/>
          <p:cNvGrpSpPr/>
          <p:nvPr/>
        </p:nvGrpSpPr>
        <p:grpSpPr>
          <a:xfrm>
            <a:off x="503555" y="1118870"/>
            <a:ext cx="3304540" cy="726440"/>
            <a:chOff x="793" y="1762"/>
            <a:chExt cx="5204" cy="1144"/>
          </a:xfrm>
        </p:grpSpPr>
        <p:sp>
          <p:nvSpPr>
            <p:cNvPr id="16" name="圆角矩形 15"/>
            <p:cNvSpPr/>
            <p:nvPr/>
          </p:nvSpPr>
          <p:spPr>
            <a:xfrm>
              <a:off x="1364" y="1762"/>
              <a:ext cx="4584"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87" y="1773"/>
              <a:ext cx="4011"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支持引进战略性新兴产业项目</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2" name="椭圆 1"/>
            <p:cNvSpPr/>
            <p:nvPr/>
          </p:nvSpPr>
          <p:spPr>
            <a:xfrm>
              <a:off x="793" y="1762"/>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06</a:t>
              </a:r>
              <a:endParaRPr lang="en-US" altLang="zh-CN" sz="2400" b="1" dirty="0">
                <a:solidFill>
                  <a:schemeClr val="bg1"/>
                </a:solidFill>
                <a:effectLst>
                  <a:outerShdw blurRad="63500" dist="63500" dir="2700000" algn="tl" rotWithShape="0">
                    <a:prstClr val="black">
                      <a:alpha val="20000"/>
                    </a:prstClr>
                  </a:outerShdw>
                </a:effectLst>
              </a:endParaRPr>
            </a:p>
          </p:txBody>
        </p:sp>
      </p:grpSp>
      <p:sp>
        <p:nvSpPr>
          <p:cNvPr id="17" name="文本框 16"/>
          <p:cNvSpPr txBox="1"/>
          <p:nvPr/>
        </p:nvSpPr>
        <p:spPr>
          <a:xfrm>
            <a:off x="1216660" y="1530985"/>
            <a:ext cx="2700000" cy="410210"/>
          </a:xfrm>
          <a:prstGeom prst="rect">
            <a:avLst/>
          </a:prstGeom>
          <a:noFill/>
          <a:ln w="9525">
            <a:noFill/>
          </a:ln>
        </p:spPr>
        <p:txBody>
          <a:bodyPr wrap="square" lIns="0" tIns="0" rIns="0" bIns="0">
            <a:spAutoFit/>
          </a:bodyPr>
          <a:lstStyle/>
          <a:p>
            <a:pPr indent="254000" fontAlgn="auto">
              <a:lnSpc>
                <a:spcPts val="16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支持新引进具有全局带动作用和重大引领作用的战略性新兴产业项目</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18" name="文本框 17"/>
          <p:cNvSpPr txBox="1"/>
          <p:nvPr/>
        </p:nvSpPr>
        <p:spPr>
          <a:xfrm>
            <a:off x="509905" y="2569845"/>
            <a:ext cx="3382010" cy="501650"/>
          </a:xfrm>
          <a:prstGeom prst="rect">
            <a:avLst/>
          </a:prstGeom>
          <a:noFill/>
          <a:ln w="9525">
            <a:noFill/>
          </a:ln>
        </p:spPr>
        <p:txBody>
          <a:bodyPr wrap="square">
            <a:spAutoFit/>
          </a:bodyPr>
          <a:lstStyle/>
          <a:p>
            <a:pPr indent="254000" fontAlgn="auto">
              <a:lnSpc>
                <a:spcPts val="16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新引进总投资超过</a:t>
            </a:r>
            <a:r>
              <a:rPr lang="en-US" sz="1200" b="1" dirty="0">
                <a:solidFill>
                  <a:srgbClr val="FF0000"/>
                </a:solidFill>
                <a:latin typeface="微软雅黑" pitchFamily="34" charset="-122"/>
                <a:ea typeface="微软雅黑" pitchFamily="34" charset="-122"/>
                <a:cs typeface="微软雅黑" pitchFamily="34" charset="-122"/>
                <a:sym typeface="+mn-ea"/>
              </a:rPr>
              <a:t>50</a:t>
            </a:r>
            <a:r>
              <a:rPr lang="zh-CN" sz="1200" b="1" dirty="0">
                <a:solidFill>
                  <a:srgbClr val="FF0000"/>
                </a:solidFill>
                <a:latin typeface="微软雅黑" pitchFamily="34" charset="-122"/>
                <a:ea typeface="微软雅黑" pitchFamily="34" charset="-122"/>
                <a:cs typeface="微软雅黑" pitchFamily="34" charset="-122"/>
                <a:sym typeface="+mn-ea"/>
              </a:rPr>
              <a:t>亿元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的特殊重大项</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目</a:t>
            </a:r>
            <a:r>
              <a:rPr lang="zh-CN" altLang="zh-CN" sz="1000" b="1" dirty="0">
                <a:solidFill>
                  <a:schemeClr val="tx1">
                    <a:lumMod val="65000"/>
                    <a:lumOff val="35000"/>
                  </a:schemeClr>
                </a:solidFill>
                <a:latin typeface="微软雅黑" pitchFamily="34" charset="-122"/>
                <a:ea typeface="微软雅黑" pitchFamily="34" charset="-122"/>
                <a:cs typeface="微软雅黑" pitchFamily="34" charset="-122"/>
              </a:rPr>
              <a:t>，可进一步加大扶持力度</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24" name="文本框 23"/>
          <p:cNvSpPr txBox="1"/>
          <p:nvPr/>
        </p:nvSpPr>
        <p:spPr>
          <a:xfrm>
            <a:off x="756920" y="4387215"/>
            <a:ext cx="3439795" cy="296545"/>
          </a:xfrm>
          <a:prstGeom prst="rect">
            <a:avLst/>
          </a:prstGeom>
          <a:noFill/>
          <a:ln w="9525">
            <a:noFill/>
          </a:ln>
        </p:spPr>
        <p:txBody>
          <a:bodyPr wrap="square">
            <a:spAutoFit/>
          </a:bodyPr>
          <a:lstStyle/>
          <a:p>
            <a:pPr indent="254000" fontAlgn="auto">
              <a:lnSpc>
                <a:spcPts val="16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鼓励区内企业采购本区企业生产的设施设</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备。</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30" name="组合 29"/>
          <p:cNvGrpSpPr/>
          <p:nvPr/>
        </p:nvGrpSpPr>
        <p:grpSpPr>
          <a:xfrm>
            <a:off x="1146810" y="3810635"/>
            <a:ext cx="2988310" cy="543560"/>
            <a:chOff x="1806" y="3136"/>
            <a:chExt cx="4706" cy="856"/>
          </a:xfrm>
        </p:grpSpPr>
        <p:sp>
          <p:nvSpPr>
            <p:cNvPr id="31" name="矩形 30"/>
            <p:cNvSpPr/>
            <p:nvPr/>
          </p:nvSpPr>
          <p:spPr>
            <a:xfrm>
              <a:off x="1806" y="3154"/>
              <a:ext cx="4706" cy="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817" y="3136"/>
              <a:ext cx="4638" cy="790"/>
            </a:xfrm>
            <a:prstGeom prst="rect">
              <a:avLst/>
            </a:prstGeom>
            <a:noFill/>
            <a:ln w="9525">
              <a:noFill/>
            </a:ln>
          </p:spPr>
          <p:txBody>
            <a:bodyPr wrap="square">
              <a:spAutoFit/>
            </a:bodyPr>
            <a:lstStyle/>
            <a:p>
              <a:pPr indent="304800" fontAlgn="auto">
                <a:lnSpc>
                  <a:spcPts val="1600"/>
                </a:lnSpc>
                <a:spcBef>
                  <a:spcPts val="0"/>
                </a:spcBef>
                <a:spcAft>
                  <a:spcPts val="0"/>
                </a:spcAft>
              </a:pPr>
              <a:r>
                <a:rPr lang="zh-CN" sz="1200" b="1" dirty="0">
                  <a:solidFill>
                    <a:schemeClr val="accent2"/>
                  </a:solidFill>
                  <a:latin typeface="微软雅黑" pitchFamily="34" charset="-122"/>
                  <a:ea typeface="微软雅黑" pitchFamily="34" charset="-122"/>
                  <a:cs typeface="微软雅黑" pitchFamily="34" charset="-122"/>
                  <a:sym typeface="+mn-ea"/>
                </a:rPr>
                <a:t>按照其技术改造项目固定资产投资额给予最高</a:t>
              </a:r>
              <a:r>
                <a:rPr lang="en-US" sz="1400" b="1" dirty="0">
                  <a:solidFill>
                    <a:srgbClr val="FF0000"/>
                  </a:solidFill>
                  <a:latin typeface="微软雅黑" pitchFamily="34" charset="-122"/>
                  <a:ea typeface="微软雅黑" pitchFamily="34" charset="-122"/>
                  <a:cs typeface="微软雅黑" pitchFamily="34" charset="-122"/>
                  <a:sym typeface="+mn-ea"/>
                </a:rPr>
                <a:t>20%</a:t>
              </a:r>
              <a:r>
                <a:rPr lang="zh-CN" sz="1200" b="1" dirty="0">
                  <a:solidFill>
                    <a:schemeClr val="accent2"/>
                  </a:solidFill>
                  <a:latin typeface="微软雅黑" pitchFamily="34" charset="-122"/>
                  <a:ea typeface="微软雅黑" pitchFamily="34" charset="-122"/>
                  <a:cs typeface="微软雅黑" pitchFamily="34" charset="-122"/>
                  <a:sym typeface="+mn-ea"/>
                </a:rPr>
                <a:t>支持，不超</a:t>
              </a:r>
              <a:r>
                <a:rPr lang="zh-CN" sz="1200" b="1" dirty="0" smtClean="0">
                  <a:solidFill>
                    <a:schemeClr val="accent2"/>
                  </a:solidFill>
                  <a:latin typeface="微软雅黑" pitchFamily="34" charset="-122"/>
                  <a:ea typeface="微软雅黑" pitchFamily="34" charset="-122"/>
                  <a:cs typeface="微软雅黑" pitchFamily="34" charset="-122"/>
                  <a:sym typeface="+mn-ea"/>
                </a:rPr>
                <a:t>过</a:t>
              </a:r>
              <a:r>
                <a:rPr lang="en-US" sz="1400" b="1" dirty="0" smtClean="0">
                  <a:solidFill>
                    <a:srgbClr val="FF0000"/>
                  </a:solidFill>
                  <a:latin typeface="微软雅黑" pitchFamily="34" charset="-122"/>
                  <a:ea typeface="微软雅黑" pitchFamily="34" charset="-122"/>
                  <a:cs typeface="微软雅黑" pitchFamily="34" charset="-122"/>
                  <a:sym typeface="+mn-ea"/>
                </a:rPr>
                <a:t>4000</a:t>
              </a:r>
              <a:r>
                <a:rPr lang="zh-CN" sz="1400" b="1" dirty="0">
                  <a:solidFill>
                    <a:srgbClr val="FF0000"/>
                  </a:solidFill>
                  <a:latin typeface="微软雅黑" pitchFamily="34" charset="-122"/>
                  <a:ea typeface="微软雅黑" pitchFamily="34" charset="-122"/>
                  <a:cs typeface="微软雅黑" pitchFamily="34" charset="-122"/>
                  <a:sym typeface="+mn-ea"/>
                </a:rPr>
                <a:t>万元</a:t>
              </a:r>
              <a:r>
                <a:rPr lang="zh-CN" sz="1200" b="1" dirty="0">
                  <a:solidFill>
                    <a:schemeClr val="accent2"/>
                  </a:solidFill>
                  <a:latin typeface="微软雅黑" pitchFamily="34" charset="-122"/>
                  <a:ea typeface="微软雅黑" pitchFamily="34" charset="-122"/>
                  <a:cs typeface="微软雅黑" pitchFamily="34" charset="-122"/>
                  <a:sym typeface="+mn-ea"/>
                </a:rPr>
                <a:t>。</a:t>
              </a:r>
              <a:endParaRPr lang="zh-CN" sz="1200" b="1" dirty="0">
                <a:solidFill>
                  <a:schemeClr val="accent2"/>
                </a:solidFill>
                <a:latin typeface="微软雅黑" pitchFamily="34" charset="-122"/>
                <a:ea typeface="微软雅黑" pitchFamily="34" charset="-122"/>
                <a:cs typeface="微软雅黑" pitchFamily="34" charset="-122"/>
                <a:sym typeface="+mn-ea"/>
              </a:endParaRPr>
            </a:p>
          </p:txBody>
        </p:sp>
      </p:grpSp>
      <p:sp>
        <p:nvSpPr>
          <p:cNvPr id="62" name="矩形 3"/>
          <p:cNvSpPr>
            <a14:cpLocks xmlns:a14="http://schemas.microsoft.com/office/drawing/2010/main" noChangeArrowheads="1"/>
          </p:cNvSpPr>
          <p:nvPr/>
        </p:nvSpPr>
        <p:spPr bwMode="auto">
          <a:xfrm>
            <a:off x="7360285" y="1592894"/>
            <a:ext cx="143510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lgn="r">
              <a:buClrTx/>
              <a:buSzTx/>
              <a:buFont typeface="Arial" charset="0"/>
            </a:pPr>
            <a:r>
              <a:rPr lang="zh-CN" altLang="en-US" sz="1500" b="1" dirty="0">
                <a:solidFill>
                  <a:schemeClr val="accent3">
                    <a:lumMod val="75000"/>
                  </a:schemeClr>
                </a:solidFill>
                <a:latin typeface="Arial" charset="0"/>
                <a:ea typeface="微软雅黑" pitchFamily="34" charset="-122"/>
                <a:cs typeface="Arial" charset="0"/>
                <a:sym typeface="+mn-ea"/>
              </a:rPr>
              <a:t>先进制造业企业</a:t>
            </a:r>
            <a:endParaRPr lang="zh-CN" altLang="en-US" sz="1500" b="1" dirty="0">
              <a:solidFill>
                <a:schemeClr val="accent3">
                  <a:lumMod val="75000"/>
                </a:schemeClr>
              </a:solidFill>
              <a:latin typeface="Arial" charset="0"/>
              <a:ea typeface="微软雅黑" pitchFamily="34" charset="-122"/>
              <a:cs typeface="Arial" charset="0"/>
              <a:sym typeface="+mn-ea"/>
            </a:endParaRPr>
          </a:p>
        </p:txBody>
      </p:sp>
      <p:sp>
        <p:nvSpPr>
          <p:cNvPr id="66" name="矩形 3"/>
          <p:cNvSpPr>
            <a14:cpLocks xmlns:a14="http://schemas.microsoft.com/office/drawing/2010/main" noChangeArrowheads="1"/>
          </p:cNvSpPr>
          <p:nvPr/>
        </p:nvSpPr>
        <p:spPr bwMode="auto">
          <a:xfrm>
            <a:off x="5836285" y="2631022"/>
            <a:ext cx="295910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lgn="r">
              <a:buClrTx/>
              <a:buSzTx/>
              <a:buFont typeface="Arial" charset="0"/>
            </a:pPr>
            <a:r>
              <a:rPr lang="zh-CN" altLang="en-US" sz="1500" b="1" dirty="0">
                <a:solidFill>
                  <a:schemeClr val="accent5"/>
                </a:solidFill>
                <a:latin typeface="Arial" charset="0"/>
                <a:ea typeface="微软雅黑" pitchFamily="34" charset="-122"/>
                <a:cs typeface="Arial" charset="0"/>
                <a:sym typeface="+mn-ea"/>
              </a:rPr>
              <a:t>从事大宗商品交易的电子商务平台</a:t>
            </a:r>
            <a:endParaRPr lang="zh-CN" altLang="en-US" sz="1500" b="1" dirty="0">
              <a:solidFill>
                <a:schemeClr val="accent5"/>
              </a:solidFill>
              <a:latin typeface="Arial" charset="0"/>
              <a:ea typeface="微软雅黑" pitchFamily="34" charset="-122"/>
              <a:cs typeface="Arial" charset="0"/>
              <a:sym typeface="+mn-ea"/>
            </a:endParaRPr>
          </a:p>
        </p:txBody>
      </p:sp>
      <p:sp>
        <p:nvSpPr>
          <p:cNvPr id="33" name="圆角矩形 32"/>
          <p:cNvSpPr/>
          <p:nvPr/>
        </p:nvSpPr>
        <p:spPr>
          <a:xfrm>
            <a:off x="4468495" y="1905000"/>
            <a:ext cx="4326890" cy="66103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23" name="文本框 22"/>
          <p:cNvSpPr txBox="1"/>
          <p:nvPr/>
        </p:nvSpPr>
        <p:spPr>
          <a:xfrm>
            <a:off x="4481195" y="1924050"/>
            <a:ext cx="4377055" cy="629920"/>
          </a:xfrm>
          <a:prstGeom prst="rect">
            <a:avLst/>
          </a:prstGeom>
          <a:noFill/>
          <a:ln w="9525">
            <a:noFill/>
          </a:ln>
        </p:spPr>
        <p:txBody>
          <a:bodyPr wrap="square">
            <a:spAutoFit/>
          </a:bodyPr>
          <a:lstStyle/>
          <a:p>
            <a:pPr indent="228600" fontAlgn="auto">
              <a:lnSpc>
                <a:spcPts val="1400"/>
              </a:lnSpc>
              <a:spcBef>
                <a:spcPts val="0"/>
              </a:spcBef>
              <a:spcAft>
                <a:spcPts val="0"/>
              </a:spcAft>
            </a:pPr>
            <a:r>
              <a:rPr lang="zh-CN" sz="900" b="1">
                <a:solidFill>
                  <a:schemeClr val="bg1"/>
                </a:solidFill>
                <a:latin typeface="微软雅黑" pitchFamily="34" charset="-122"/>
                <a:ea typeface="微软雅黑" pitchFamily="34" charset="-122"/>
                <a:cs typeface="微软雅黑" pitchFamily="34" charset="-122"/>
                <a:sym typeface="+mn-ea"/>
              </a:rPr>
              <a:t>年主营业务收入首次突破</a:t>
            </a:r>
            <a:r>
              <a:rPr lang="en-US" sz="900" b="1">
                <a:solidFill>
                  <a:schemeClr val="bg1"/>
                </a:solidFill>
                <a:latin typeface="微软雅黑" pitchFamily="34" charset="-122"/>
                <a:ea typeface="微软雅黑" pitchFamily="34" charset="-122"/>
                <a:cs typeface="微软雅黑" pitchFamily="34" charset="-122"/>
                <a:sym typeface="+mn-ea"/>
              </a:rPr>
              <a:t>5000</a:t>
            </a:r>
            <a:r>
              <a:rPr lang="zh-CN" sz="900" b="1">
                <a:solidFill>
                  <a:schemeClr val="bg1"/>
                </a:solidFill>
                <a:latin typeface="微软雅黑" pitchFamily="34" charset="-122"/>
                <a:ea typeface="微软雅黑" pitchFamily="34" charset="-122"/>
                <a:cs typeface="微软雅黑" pitchFamily="34" charset="-122"/>
                <a:sym typeface="+mn-ea"/>
              </a:rPr>
              <a:t>万元、</a:t>
            </a:r>
            <a:r>
              <a:rPr lang="en-US" sz="900" b="1">
                <a:solidFill>
                  <a:schemeClr val="bg1"/>
                </a:solidFill>
                <a:latin typeface="微软雅黑" pitchFamily="34" charset="-122"/>
                <a:ea typeface="微软雅黑" pitchFamily="34" charset="-122"/>
                <a:cs typeface="微软雅黑" pitchFamily="34" charset="-122"/>
                <a:sym typeface="+mn-ea"/>
              </a:rPr>
              <a:t>1</a:t>
            </a:r>
            <a:r>
              <a:rPr lang="zh-CN" sz="900" b="1">
                <a:solidFill>
                  <a:schemeClr val="bg1"/>
                </a:solidFill>
                <a:latin typeface="微软雅黑" pitchFamily="34" charset="-122"/>
                <a:ea typeface="微软雅黑" pitchFamily="34" charset="-122"/>
                <a:cs typeface="微软雅黑" pitchFamily="34" charset="-122"/>
                <a:sym typeface="+mn-ea"/>
              </a:rPr>
              <a:t>亿元、</a:t>
            </a:r>
            <a:r>
              <a:rPr lang="en-US" sz="900" b="1">
                <a:solidFill>
                  <a:schemeClr val="bg1"/>
                </a:solidFill>
                <a:latin typeface="微软雅黑" pitchFamily="34" charset="-122"/>
                <a:ea typeface="微软雅黑" pitchFamily="34" charset="-122"/>
                <a:cs typeface="微软雅黑" pitchFamily="34" charset="-122"/>
                <a:sym typeface="+mn-ea"/>
              </a:rPr>
              <a:t>2</a:t>
            </a:r>
            <a:r>
              <a:rPr lang="zh-CN" sz="900" b="1">
                <a:solidFill>
                  <a:schemeClr val="bg1"/>
                </a:solidFill>
                <a:latin typeface="微软雅黑" pitchFamily="34" charset="-122"/>
                <a:ea typeface="微软雅黑" pitchFamily="34" charset="-122"/>
                <a:cs typeface="微软雅黑" pitchFamily="34" charset="-122"/>
                <a:sym typeface="+mn-ea"/>
              </a:rPr>
              <a:t>亿元、</a:t>
            </a:r>
            <a:r>
              <a:rPr lang="en-US" sz="900" b="1">
                <a:solidFill>
                  <a:schemeClr val="bg1"/>
                </a:solidFill>
                <a:latin typeface="微软雅黑" pitchFamily="34" charset="-122"/>
                <a:ea typeface="微软雅黑" pitchFamily="34" charset="-122"/>
                <a:cs typeface="微软雅黑" pitchFamily="34" charset="-122"/>
                <a:sym typeface="+mn-ea"/>
              </a:rPr>
              <a:t>3</a:t>
            </a:r>
            <a:r>
              <a:rPr lang="zh-CN" sz="900" b="1">
                <a:solidFill>
                  <a:schemeClr val="bg1"/>
                </a:solidFill>
                <a:latin typeface="微软雅黑" pitchFamily="34" charset="-122"/>
                <a:ea typeface="微软雅黑" pitchFamily="34" charset="-122"/>
                <a:cs typeface="微软雅黑" pitchFamily="34" charset="-122"/>
                <a:sym typeface="+mn-ea"/>
              </a:rPr>
              <a:t>亿元的重点企业分别给予</a:t>
            </a:r>
            <a:r>
              <a:rPr lang="en-US" sz="1000" b="1">
                <a:solidFill>
                  <a:srgbClr val="FFFF00"/>
                </a:solidFill>
                <a:latin typeface="微软雅黑" pitchFamily="34" charset="-122"/>
                <a:ea typeface="微软雅黑" pitchFamily="34" charset="-122"/>
                <a:cs typeface="微软雅黑" pitchFamily="34" charset="-122"/>
                <a:sym typeface="+mn-ea"/>
              </a:rPr>
              <a:t>20</a:t>
            </a:r>
            <a:r>
              <a:rPr lang="zh-CN" sz="1000" b="1">
                <a:solidFill>
                  <a:srgbClr val="FFFF00"/>
                </a:solidFill>
                <a:latin typeface="微软雅黑" pitchFamily="34" charset="-122"/>
                <a:ea typeface="微软雅黑" pitchFamily="34" charset="-122"/>
                <a:cs typeface="微软雅黑" pitchFamily="34" charset="-122"/>
                <a:sym typeface="+mn-ea"/>
              </a:rPr>
              <a:t>万元、</a:t>
            </a:r>
            <a:r>
              <a:rPr lang="en-US" sz="1000" b="1">
                <a:solidFill>
                  <a:srgbClr val="FFFF00"/>
                </a:solidFill>
                <a:latin typeface="微软雅黑" pitchFamily="34" charset="-122"/>
                <a:ea typeface="微软雅黑" pitchFamily="34" charset="-122"/>
                <a:cs typeface="微软雅黑" pitchFamily="34" charset="-122"/>
                <a:sym typeface="+mn-ea"/>
              </a:rPr>
              <a:t>30</a:t>
            </a:r>
            <a:r>
              <a:rPr lang="zh-CN" sz="1000" b="1">
                <a:solidFill>
                  <a:srgbClr val="FFFF00"/>
                </a:solidFill>
                <a:latin typeface="微软雅黑" pitchFamily="34" charset="-122"/>
                <a:ea typeface="微软雅黑" pitchFamily="34" charset="-122"/>
                <a:cs typeface="微软雅黑" pitchFamily="34" charset="-122"/>
                <a:sym typeface="+mn-ea"/>
              </a:rPr>
              <a:t>万元、</a:t>
            </a:r>
            <a:r>
              <a:rPr lang="en-US" sz="1000" b="1">
                <a:solidFill>
                  <a:srgbClr val="FFFF00"/>
                </a:solidFill>
                <a:latin typeface="微软雅黑" pitchFamily="34" charset="-122"/>
                <a:ea typeface="微软雅黑" pitchFamily="34" charset="-122"/>
                <a:cs typeface="微软雅黑" pitchFamily="34" charset="-122"/>
                <a:sym typeface="+mn-ea"/>
              </a:rPr>
              <a:t>40</a:t>
            </a:r>
            <a:r>
              <a:rPr lang="zh-CN" sz="1000" b="1">
                <a:solidFill>
                  <a:srgbClr val="FFFF00"/>
                </a:solidFill>
                <a:latin typeface="微软雅黑" pitchFamily="34" charset="-122"/>
                <a:ea typeface="微软雅黑" pitchFamily="34" charset="-122"/>
                <a:cs typeface="微软雅黑" pitchFamily="34" charset="-122"/>
                <a:sym typeface="+mn-ea"/>
              </a:rPr>
              <a:t>万元、</a:t>
            </a:r>
            <a:r>
              <a:rPr lang="en-US" sz="1000" b="1">
                <a:solidFill>
                  <a:srgbClr val="FFFF00"/>
                </a:solidFill>
                <a:latin typeface="微软雅黑" pitchFamily="34" charset="-122"/>
                <a:ea typeface="微软雅黑" pitchFamily="34" charset="-122"/>
                <a:cs typeface="微软雅黑" pitchFamily="34" charset="-122"/>
                <a:sym typeface="+mn-ea"/>
              </a:rPr>
              <a:t>50</a:t>
            </a:r>
            <a:r>
              <a:rPr lang="zh-CN" sz="1000" b="1">
                <a:solidFill>
                  <a:srgbClr val="FFFF00"/>
                </a:solidFill>
                <a:latin typeface="微软雅黑" pitchFamily="34" charset="-122"/>
                <a:ea typeface="微软雅黑" pitchFamily="34" charset="-122"/>
                <a:cs typeface="微软雅黑" pitchFamily="34" charset="-122"/>
                <a:sym typeface="+mn-ea"/>
              </a:rPr>
              <a:t>万元</a:t>
            </a:r>
            <a:r>
              <a:rPr lang="zh-CN" sz="900" b="1">
                <a:solidFill>
                  <a:schemeClr val="bg1"/>
                </a:solidFill>
                <a:latin typeface="微软雅黑" pitchFamily="34" charset="-122"/>
                <a:ea typeface="微软雅黑" pitchFamily="34" charset="-122"/>
                <a:cs typeface="微软雅黑" pitchFamily="34" charset="-122"/>
                <a:sym typeface="+mn-ea"/>
              </a:rPr>
              <a:t>一次性奖励；</a:t>
            </a:r>
            <a:r>
              <a:rPr lang="en-US" sz="900" b="1">
                <a:solidFill>
                  <a:schemeClr val="bg1"/>
                </a:solidFill>
                <a:latin typeface="微软雅黑" pitchFamily="34" charset="-122"/>
                <a:ea typeface="微软雅黑" pitchFamily="34" charset="-122"/>
                <a:cs typeface="微软雅黑" pitchFamily="34" charset="-122"/>
                <a:sym typeface="+mn-ea"/>
              </a:rPr>
              <a:t>3</a:t>
            </a:r>
            <a:r>
              <a:rPr lang="zh-CN" sz="900" b="1">
                <a:solidFill>
                  <a:schemeClr val="bg1"/>
                </a:solidFill>
                <a:latin typeface="微软雅黑" pitchFamily="34" charset="-122"/>
                <a:ea typeface="微软雅黑" pitchFamily="34" charset="-122"/>
                <a:cs typeface="微软雅黑" pitchFamily="34" charset="-122"/>
                <a:sym typeface="+mn-ea"/>
              </a:rPr>
              <a:t>亿元后每增加</a:t>
            </a:r>
            <a:r>
              <a:rPr lang="en-US" sz="900" b="1">
                <a:solidFill>
                  <a:schemeClr val="bg1"/>
                </a:solidFill>
                <a:latin typeface="微软雅黑" pitchFamily="34" charset="-122"/>
                <a:ea typeface="微软雅黑" pitchFamily="34" charset="-122"/>
                <a:cs typeface="微软雅黑" pitchFamily="34" charset="-122"/>
                <a:sym typeface="+mn-ea"/>
              </a:rPr>
              <a:t>3</a:t>
            </a:r>
            <a:r>
              <a:rPr lang="zh-CN" sz="900" b="1">
                <a:solidFill>
                  <a:schemeClr val="bg1"/>
                </a:solidFill>
                <a:latin typeface="微软雅黑" pitchFamily="34" charset="-122"/>
                <a:ea typeface="微软雅黑" pitchFamily="34" charset="-122"/>
                <a:cs typeface="微软雅黑" pitchFamily="34" charset="-122"/>
                <a:sym typeface="+mn-ea"/>
              </a:rPr>
              <a:t>亿元，均给予一次性奖励</a:t>
            </a:r>
            <a:r>
              <a:rPr lang="en-US" sz="900" b="1">
                <a:solidFill>
                  <a:schemeClr val="bg1"/>
                </a:solidFill>
                <a:latin typeface="微软雅黑" pitchFamily="34" charset="-122"/>
                <a:ea typeface="微软雅黑" pitchFamily="34" charset="-122"/>
                <a:cs typeface="微软雅黑" pitchFamily="34" charset="-122"/>
                <a:sym typeface="+mn-ea"/>
              </a:rPr>
              <a:t>50</a:t>
            </a:r>
            <a:r>
              <a:rPr lang="zh-CN" sz="900" b="1">
                <a:solidFill>
                  <a:schemeClr val="bg1"/>
                </a:solidFill>
                <a:latin typeface="微软雅黑" pitchFamily="34" charset="-122"/>
                <a:ea typeface="微软雅黑" pitchFamily="34" charset="-122"/>
                <a:cs typeface="微软雅黑" pitchFamily="34" charset="-122"/>
                <a:sym typeface="+mn-ea"/>
              </a:rPr>
              <a:t>万元（即首次突破</a:t>
            </a:r>
            <a:r>
              <a:rPr lang="en-US" sz="900" b="1">
                <a:solidFill>
                  <a:schemeClr val="bg1"/>
                </a:solidFill>
                <a:latin typeface="微软雅黑" pitchFamily="34" charset="-122"/>
                <a:ea typeface="微软雅黑" pitchFamily="34" charset="-122"/>
                <a:cs typeface="微软雅黑" pitchFamily="34" charset="-122"/>
                <a:sym typeface="+mn-ea"/>
              </a:rPr>
              <a:t>6</a:t>
            </a:r>
            <a:r>
              <a:rPr lang="zh-CN" sz="900" b="1">
                <a:solidFill>
                  <a:schemeClr val="bg1"/>
                </a:solidFill>
                <a:latin typeface="微软雅黑" pitchFamily="34" charset="-122"/>
                <a:ea typeface="微软雅黑" pitchFamily="34" charset="-122"/>
                <a:cs typeface="微软雅黑" pitchFamily="34" charset="-122"/>
                <a:sym typeface="+mn-ea"/>
              </a:rPr>
              <a:t>亿元、</a:t>
            </a:r>
            <a:r>
              <a:rPr lang="en-US" sz="900" b="1">
                <a:solidFill>
                  <a:schemeClr val="bg1"/>
                </a:solidFill>
                <a:latin typeface="微软雅黑" pitchFamily="34" charset="-122"/>
                <a:ea typeface="微软雅黑" pitchFamily="34" charset="-122"/>
                <a:cs typeface="微软雅黑" pitchFamily="34" charset="-122"/>
                <a:sym typeface="+mn-ea"/>
              </a:rPr>
              <a:t>9</a:t>
            </a:r>
            <a:r>
              <a:rPr lang="zh-CN" sz="900" b="1">
                <a:solidFill>
                  <a:schemeClr val="bg1"/>
                </a:solidFill>
                <a:latin typeface="微软雅黑" pitchFamily="34" charset="-122"/>
                <a:ea typeface="微软雅黑" pitchFamily="34" charset="-122"/>
                <a:cs typeface="微软雅黑" pitchFamily="34" charset="-122"/>
                <a:sym typeface="+mn-ea"/>
              </a:rPr>
              <a:t>亿元等均给予一次性奖励</a:t>
            </a:r>
            <a:r>
              <a:rPr lang="en-US" sz="900" b="1">
                <a:solidFill>
                  <a:schemeClr val="bg1"/>
                </a:solidFill>
                <a:latin typeface="微软雅黑" pitchFamily="34" charset="-122"/>
                <a:ea typeface="微软雅黑" pitchFamily="34" charset="-122"/>
                <a:cs typeface="微软雅黑" pitchFamily="34" charset="-122"/>
                <a:sym typeface="+mn-ea"/>
              </a:rPr>
              <a:t>50</a:t>
            </a:r>
            <a:r>
              <a:rPr lang="zh-CN" sz="900" b="1">
                <a:solidFill>
                  <a:schemeClr val="bg1"/>
                </a:solidFill>
                <a:latin typeface="微软雅黑" pitchFamily="34" charset="-122"/>
                <a:ea typeface="微软雅黑" pitchFamily="34" charset="-122"/>
                <a:cs typeface="微软雅黑" pitchFamily="34" charset="-122"/>
                <a:sym typeface="+mn-ea"/>
              </a:rPr>
              <a:t>万元）。</a:t>
            </a:r>
            <a:endParaRPr lang="zh-CN" sz="900" b="1">
              <a:solidFill>
                <a:schemeClr val="bg1"/>
              </a:solidFill>
              <a:latin typeface="微软雅黑" pitchFamily="34" charset="-122"/>
              <a:ea typeface="微软雅黑" pitchFamily="34" charset="-122"/>
              <a:cs typeface="微软雅黑" pitchFamily="34" charset="-122"/>
              <a:sym typeface="+mn-ea"/>
            </a:endParaRPr>
          </a:p>
        </p:txBody>
      </p:sp>
      <p:sp>
        <p:nvSpPr>
          <p:cNvPr id="41" name="圆角矩形 40"/>
          <p:cNvSpPr/>
          <p:nvPr/>
        </p:nvSpPr>
        <p:spPr>
          <a:xfrm>
            <a:off x="4468495" y="2927985"/>
            <a:ext cx="4326890" cy="83375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43" name="文本框 42"/>
          <p:cNvSpPr txBox="1"/>
          <p:nvPr/>
        </p:nvSpPr>
        <p:spPr>
          <a:xfrm>
            <a:off x="4481195" y="2947035"/>
            <a:ext cx="4377055" cy="808990"/>
          </a:xfrm>
          <a:prstGeom prst="rect">
            <a:avLst/>
          </a:prstGeom>
          <a:noFill/>
          <a:ln w="9525">
            <a:noFill/>
          </a:ln>
        </p:spPr>
        <p:txBody>
          <a:bodyPr wrap="square">
            <a:spAutoFit/>
          </a:bodyPr>
          <a:lstStyle/>
          <a:p>
            <a:pPr indent="230505" fontAlgn="auto">
              <a:lnSpc>
                <a:spcPts val="1400"/>
              </a:lnSpc>
              <a:spcBef>
                <a:spcPts val="0"/>
              </a:spcBef>
              <a:spcAft>
                <a:spcPts val="0"/>
              </a:spcAft>
            </a:pPr>
            <a:r>
              <a:rPr lang="zh-CN" sz="900" b="1" dirty="0">
                <a:solidFill>
                  <a:schemeClr val="bg1"/>
                </a:solidFill>
                <a:latin typeface="微软雅黑" pitchFamily="34" charset="-122"/>
                <a:ea typeface="微软雅黑" pitchFamily="34" charset="-122"/>
                <a:cs typeface="微软雅黑" pitchFamily="34" charset="-122"/>
                <a:sym typeface="+mn-ea"/>
              </a:rPr>
              <a:t>自引进或设立年度起交易额（开票）首次超过</a:t>
            </a:r>
            <a:r>
              <a:rPr lang="en-US" sz="900" b="1" dirty="0">
                <a:solidFill>
                  <a:schemeClr val="bg1"/>
                </a:solidFill>
                <a:latin typeface="微软雅黑" pitchFamily="34" charset="-122"/>
                <a:ea typeface="微软雅黑" pitchFamily="34" charset="-122"/>
                <a:cs typeface="微软雅黑" pitchFamily="34" charset="-122"/>
                <a:sym typeface="+mn-ea"/>
              </a:rPr>
              <a:t>100</a:t>
            </a:r>
            <a:r>
              <a:rPr lang="zh-CN" sz="900" b="1" dirty="0">
                <a:solidFill>
                  <a:schemeClr val="bg1"/>
                </a:solidFill>
                <a:latin typeface="微软雅黑" pitchFamily="34" charset="-122"/>
                <a:ea typeface="微软雅黑" pitchFamily="34" charset="-122"/>
                <a:cs typeface="微软雅黑" pitchFamily="34" charset="-122"/>
                <a:sym typeface="+mn-ea"/>
              </a:rPr>
              <a:t>亿元、</a:t>
            </a:r>
            <a:r>
              <a:rPr lang="en-US" sz="900" b="1" dirty="0">
                <a:solidFill>
                  <a:schemeClr val="bg1"/>
                </a:solidFill>
                <a:latin typeface="微软雅黑" pitchFamily="34" charset="-122"/>
                <a:ea typeface="微软雅黑" pitchFamily="34" charset="-122"/>
                <a:cs typeface="微软雅黑" pitchFamily="34" charset="-122"/>
                <a:sym typeface="+mn-ea"/>
              </a:rPr>
              <a:t>500</a:t>
            </a:r>
            <a:r>
              <a:rPr lang="zh-CN" sz="900" b="1" dirty="0">
                <a:solidFill>
                  <a:schemeClr val="bg1"/>
                </a:solidFill>
                <a:latin typeface="微软雅黑" pitchFamily="34" charset="-122"/>
                <a:ea typeface="微软雅黑" pitchFamily="34" charset="-122"/>
                <a:cs typeface="微软雅黑" pitchFamily="34" charset="-122"/>
                <a:sym typeface="+mn-ea"/>
              </a:rPr>
              <a:t>亿元、</a:t>
            </a:r>
            <a:r>
              <a:rPr lang="en-US" sz="900" b="1" dirty="0">
                <a:solidFill>
                  <a:schemeClr val="bg1"/>
                </a:solidFill>
                <a:latin typeface="微软雅黑" pitchFamily="34" charset="-122"/>
                <a:ea typeface="微软雅黑" pitchFamily="34" charset="-122"/>
                <a:cs typeface="微软雅黑" pitchFamily="34" charset="-122"/>
                <a:sym typeface="+mn-ea"/>
              </a:rPr>
              <a:t>1000</a:t>
            </a:r>
            <a:r>
              <a:rPr lang="zh-CN" sz="900" b="1" dirty="0">
                <a:solidFill>
                  <a:schemeClr val="bg1"/>
                </a:solidFill>
                <a:latin typeface="微软雅黑" pitchFamily="34" charset="-122"/>
                <a:ea typeface="微软雅黑" pitchFamily="34" charset="-122"/>
                <a:cs typeface="微软雅黑" pitchFamily="34" charset="-122"/>
                <a:sym typeface="+mn-ea"/>
              </a:rPr>
              <a:t>亿元的重点企业分别给予</a:t>
            </a:r>
            <a:r>
              <a:rPr lang="en-US" sz="1000" b="1" dirty="0">
                <a:solidFill>
                  <a:srgbClr val="FFFF00"/>
                </a:solidFill>
                <a:latin typeface="微软雅黑" pitchFamily="34" charset="-122"/>
                <a:ea typeface="微软雅黑" pitchFamily="34" charset="-122"/>
                <a:cs typeface="微软雅黑" pitchFamily="34" charset="-122"/>
                <a:sym typeface="+mn-ea"/>
              </a:rPr>
              <a:t>30</a:t>
            </a:r>
            <a:r>
              <a:rPr lang="zh-CN" sz="1000" b="1" dirty="0">
                <a:solidFill>
                  <a:srgbClr val="FFFF00"/>
                </a:solidFill>
                <a:latin typeface="微软雅黑" pitchFamily="34" charset="-122"/>
                <a:ea typeface="微软雅黑" pitchFamily="34" charset="-122"/>
                <a:cs typeface="微软雅黑" pitchFamily="34" charset="-122"/>
                <a:sym typeface="+mn-ea"/>
              </a:rPr>
              <a:t>万元、</a:t>
            </a:r>
            <a:r>
              <a:rPr lang="en-US" sz="1000" b="1" dirty="0">
                <a:solidFill>
                  <a:srgbClr val="FFFF00"/>
                </a:solidFill>
                <a:latin typeface="微软雅黑" pitchFamily="34" charset="-122"/>
                <a:ea typeface="微软雅黑" pitchFamily="34" charset="-122"/>
                <a:cs typeface="微软雅黑" pitchFamily="34" charset="-122"/>
                <a:sym typeface="+mn-ea"/>
              </a:rPr>
              <a:t>50</a:t>
            </a:r>
            <a:r>
              <a:rPr lang="zh-CN" sz="1000" b="1" dirty="0">
                <a:solidFill>
                  <a:srgbClr val="FFFF00"/>
                </a:solidFill>
                <a:latin typeface="微软雅黑" pitchFamily="34" charset="-122"/>
                <a:ea typeface="微软雅黑" pitchFamily="34" charset="-122"/>
                <a:cs typeface="微软雅黑" pitchFamily="34" charset="-122"/>
                <a:sym typeface="+mn-ea"/>
              </a:rPr>
              <a:t>万元、</a:t>
            </a:r>
            <a:r>
              <a:rPr lang="en-US" sz="1000" b="1" dirty="0">
                <a:solidFill>
                  <a:srgbClr val="FFFF00"/>
                </a:solidFill>
                <a:latin typeface="微软雅黑" pitchFamily="34" charset="-122"/>
                <a:ea typeface="微软雅黑" pitchFamily="34" charset="-122"/>
                <a:cs typeface="微软雅黑" pitchFamily="34" charset="-122"/>
                <a:sym typeface="+mn-ea"/>
              </a:rPr>
              <a:t>80</a:t>
            </a:r>
            <a:r>
              <a:rPr lang="zh-CN" sz="1000" b="1" dirty="0">
                <a:solidFill>
                  <a:srgbClr val="FFFF00"/>
                </a:solidFill>
                <a:latin typeface="微软雅黑" pitchFamily="34" charset="-122"/>
                <a:ea typeface="微软雅黑" pitchFamily="34" charset="-122"/>
                <a:cs typeface="微软雅黑" pitchFamily="34" charset="-122"/>
                <a:sym typeface="+mn-ea"/>
              </a:rPr>
              <a:t>万元</a:t>
            </a:r>
            <a:r>
              <a:rPr lang="zh-CN" sz="900" b="1" dirty="0">
                <a:solidFill>
                  <a:schemeClr val="bg1"/>
                </a:solidFill>
                <a:latin typeface="微软雅黑" pitchFamily="34" charset="-122"/>
                <a:ea typeface="微软雅黑" pitchFamily="34" charset="-122"/>
                <a:cs typeface="微软雅黑" pitchFamily="34" charset="-122"/>
                <a:sym typeface="+mn-ea"/>
              </a:rPr>
              <a:t>一次性奖励；</a:t>
            </a:r>
            <a:r>
              <a:rPr lang="en-US" sz="900" b="1" dirty="0">
                <a:solidFill>
                  <a:schemeClr val="bg1"/>
                </a:solidFill>
                <a:latin typeface="微软雅黑" pitchFamily="34" charset="-122"/>
                <a:ea typeface="微软雅黑" pitchFamily="34" charset="-122"/>
                <a:cs typeface="微软雅黑" pitchFamily="34" charset="-122"/>
                <a:sym typeface="+mn-ea"/>
              </a:rPr>
              <a:t>1000</a:t>
            </a:r>
            <a:r>
              <a:rPr lang="zh-CN" sz="900" b="1" dirty="0">
                <a:solidFill>
                  <a:schemeClr val="bg1"/>
                </a:solidFill>
                <a:latin typeface="微软雅黑" pitchFamily="34" charset="-122"/>
                <a:ea typeface="微软雅黑" pitchFamily="34" charset="-122"/>
                <a:cs typeface="微软雅黑" pitchFamily="34" charset="-122"/>
                <a:sym typeface="+mn-ea"/>
              </a:rPr>
              <a:t>亿元后每增加</a:t>
            </a:r>
            <a:r>
              <a:rPr lang="en-US" sz="900" b="1" dirty="0">
                <a:solidFill>
                  <a:schemeClr val="bg1"/>
                </a:solidFill>
                <a:latin typeface="微软雅黑" pitchFamily="34" charset="-122"/>
                <a:ea typeface="微软雅黑" pitchFamily="34" charset="-122"/>
                <a:cs typeface="微软雅黑" pitchFamily="34" charset="-122"/>
                <a:sym typeface="+mn-ea"/>
              </a:rPr>
              <a:t>500</a:t>
            </a:r>
            <a:r>
              <a:rPr lang="zh-CN" sz="900" b="1" dirty="0">
                <a:solidFill>
                  <a:schemeClr val="bg1"/>
                </a:solidFill>
                <a:latin typeface="微软雅黑" pitchFamily="34" charset="-122"/>
                <a:ea typeface="微软雅黑" pitchFamily="34" charset="-122"/>
                <a:cs typeface="微软雅黑" pitchFamily="34" charset="-122"/>
                <a:sym typeface="+mn-ea"/>
              </a:rPr>
              <a:t>亿元，均给予一次性奖励</a:t>
            </a:r>
            <a:r>
              <a:rPr lang="en-US" sz="900" b="1" dirty="0">
                <a:solidFill>
                  <a:schemeClr val="bg1"/>
                </a:solidFill>
                <a:latin typeface="微软雅黑" pitchFamily="34" charset="-122"/>
                <a:ea typeface="微软雅黑" pitchFamily="34" charset="-122"/>
                <a:cs typeface="微软雅黑" pitchFamily="34" charset="-122"/>
                <a:sym typeface="+mn-ea"/>
              </a:rPr>
              <a:t>80</a:t>
            </a:r>
            <a:r>
              <a:rPr lang="zh-CN" sz="900" b="1" dirty="0">
                <a:solidFill>
                  <a:schemeClr val="bg1"/>
                </a:solidFill>
                <a:latin typeface="微软雅黑" pitchFamily="34" charset="-122"/>
                <a:ea typeface="微软雅黑" pitchFamily="34" charset="-122"/>
                <a:cs typeface="微软雅黑" pitchFamily="34" charset="-122"/>
                <a:sym typeface="+mn-ea"/>
              </a:rPr>
              <a:t>万元（即首次突破</a:t>
            </a:r>
            <a:r>
              <a:rPr lang="en-US" sz="900" b="1" dirty="0">
                <a:solidFill>
                  <a:schemeClr val="bg1"/>
                </a:solidFill>
                <a:latin typeface="微软雅黑" pitchFamily="34" charset="-122"/>
                <a:ea typeface="微软雅黑" pitchFamily="34" charset="-122"/>
                <a:cs typeface="微软雅黑" pitchFamily="34" charset="-122"/>
                <a:sym typeface="+mn-ea"/>
              </a:rPr>
              <a:t>1500</a:t>
            </a:r>
            <a:r>
              <a:rPr lang="zh-CN" sz="900" b="1" dirty="0">
                <a:solidFill>
                  <a:schemeClr val="bg1"/>
                </a:solidFill>
                <a:latin typeface="微软雅黑" pitchFamily="34" charset="-122"/>
                <a:ea typeface="微软雅黑" pitchFamily="34" charset="-122"/>
                <a:cs typeface="微软雅黑" pitchFamily="34" charset="-122"/>
                <a:sym typeface="+mn-ea"/>
              </a:rPr>
              <a:t>亿元、</a:t>
            </a:r>
            <a:r>
              <a:rPr lang="en-US" sz="900" b="1" dirty="0">
                <a:solidFill>
                  <a:schemeClr val="bg1"/>
                </a:solidFill>
                <a:latin typeface="微软雅黑" pitchFamily="34" charset="-122"/>
                <a:ea typeface="微软雅黑" pitchFamily="34" charset="-122"/>
                <a:cs typeface="微软雅黑" pitchFamily="34" charset="-122"/>
                <a:sym typeface="+mn-ea"/>
              </a:rPr>
              <a:t>2000</a:t>
            </a:r>
            <a:r>
              <a:rPr lang="zh-CN" sz="900" b="1" dirty="0">
                <a:solidFill>
                  <a:schemeClr val="bg1"/>
                </a:solidFill>
                <a:latin typeface="微软雅黑" pitchFamily="34" charset="-122"/>
                <a:ea typeface="微软雅黑" pitchFamily="34" charset="-122"/>
                <a:cs typeface="微软雅黑" pitchFamily="34" charset="-122"/>
                <a:sym typeface="+mn-ea"/>
              </a:rPr>
              <a:t>亿元等均给予一次性奖励</a:t>
            </a:r>
            <a:r>
              <a:rPr lang="en-US" sz="900" b="1" dirty="0">
                <a:solidFill>
                  <a:schemeClr val="bg1"/>
                </a:solidFill>
                <a:latin typeface="微软雅黑" pitchFamily="34" charset="-122"/>
                <a:ea typeface="微软雅黑" pitchFamily="34" charset="-122"/>
                <a:cs typeface="微软雅黑" pitchFamily="34" charset="-122"/>
                <a:sym typeface="+mn-ea"/>
              </a:rPr>
              <a:t>80</a:t>
            </a:r>
            <a:r>
              <a:rPr lang="zh-CN" sz="900" b="1" dirty="0">
                <a:solidFill>
                  <a:schemeClr val="bg1"/>
                </a:solidFill>
                <a:latin typeface="微软雅黑" pitchFamily="34" charset="-122"/>
                <a:ea typeface="微软雅黑" pitchFamily="34" charset="-122"/>
                <a:cs typeface="微软雅黑" pitchFamily="34" charset="-122"/>
                <a:sym typeface="+mn-ea"/>
              </a:rPr>
              <a:t>万元）。</a:t>
            </a:r>
            <a:endParaRPr lang="zh-CN" sz="900" b="1" dirty="0">
              <a:solidFill>
                <a:schemeClr val="bg1"/>
              </a:solidFill>
              <a:latin typeface="微软雅黑" pitchFamily="34" charset="-122"/>
              <a:ea typeface="微软雅黑" pitchFamily="34" charset="-122"/>
              <a:cs typeface="微软雅黑" pitchFamily="34" charset="-122"/>
              <a:sym typeface="+mn-ea"/>
            </a:endParaRPr>
          </a:p>
        </p:txBody>
      </p:sp>
      <p:sp>
        <p:nvSpPr>
          <p:cNvPr id="46" name="矩形 3"/>
          <p:cNvSpPr>
            <a14:cpLocks xmlns:a14="http://schemas.microsoft.com/office/drawing/2010/main" noChangeArrowheads="1"/>
          </p:cNvSpPr>
          <p:nvPr/>
        </p:nvSpPr>
        <p:spPr bwMode="auto">
          <a:xfrm>
            <a:off x="5713730" y="3861017"/>
            <a:ext cx="2197100" cy="2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lgn="r">
              <a:buClrTx/>
              <a:buSzTx/>
              <a:buFont typeface="Arial" charset="0"/>
            </a:pPr>
            <a:r>
              <a:rPr lang="zh-CN" sz="1500" b="1">
                <a:solidFill>
                  <a:schemeClr val="accent2"/>
                </a:solidFill>
                <a:latin typeface="微软雅黑" pitchFamily="34" charset="-122"/>
                <a:ea typeface="微软雅黑" pitchFamily="34" charset="-122"/>
                <a:cs typeface="微软雅黑" pitchFamily="34" charset="-122"/>
                <a:sym typeface="+mn-ea"/>
              </a:rPr>
              <a:t>文化创意、体育产业企业</a:t>
            </a:r>
            <a:endParaRPr lang="zh-CN" altLang="en-US" sz="1500" b="1" dirty="0">
              <a:solidFill>
                <a:schemeClr val="accent2"/>
              </a:solidFill>
              <a:latin typeface="微软雅黑" pitchFamily="34" charset="-122"/>
              <a:ea typeface="微软雅黑" pitchFamily="34" charset="-122"/>
              <a:cs typeface="微软雅黑" pitchFamily="34" charset="-122"/>
              <a:sym typeface="+mn-ea"/>
            </a:endParaRPr>
          </a:p>
        </p:txBody>
      </p:sp>
      <p:sp>
        <p:nvSpPr>
          <p:cNvPr id="47" name="圆角矩形 46"/>
          <p:cNvSpPr/>
          <p:nvPr/>
        </p:nvSpPr>
        <p:spPr>
          <a:xfrm>
            <a:off x="4468495" y="4157980"/>
            <a:ext cx="3442335" cy="83375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8" name="文本框 47"/>
          <p:cNvSpPr txBox="1"/>
          <p:nvPr/>
        </p:nvSpPr>
        <p:spPr>
          <a:xfrm>
            <a:off x="4481195" y="4177030"/>
            <a:ext cx="3355340" cy="808990"/>
          </a:xfrm>
          <a:prstGeom prst="rect">
            <a:avLst/>
          </a:prstGeom>
          <a:noFill/>
          <a:ln w="9525">
            <a:noFill/>
          </a:ln>
        </p:spPr>
        <p:txBody>
          <a:bodyPr wrap="square">
            <a:spAutoFit/>
          </a:bodyPr>
          <a:lstStyle/>
          <a:p>
            <a:pPr indent="230505" fontAlgn="auto">
              <a:lnSpc>
                <a:spcPts val="1400"/>
              </a:lnSpc>
              <a:spcBef>
                <a:spcPts val="0"/>
              </a:spcBef>
              <a:spcAft>
                <a:spcPts val="0"/>
              </a:spcAft>
            </a:pPr>
            <a:r>
              <a:rPr lang="zh-CN" sz="900" b="1">
                <a:solidFill>
                  <a:schemeClr val="bg1"/>
                </a:solidFill>
                <a:latin typeface="微软雅黑" pitchFamily="34" charset="-122"/>
                <a:ea typeface="微软雅黑" pitchFamily="34" charset="-122"/>
                <a:cs typeface="微软雅黑" pitchFamily="34" charset="-122"/>
                <a:sym typeface="+mn-ea"/>
              </a:rPr>
              <a:t>年主营业务收入首次突破</a:t>
            </a:r>
            <a:r>
              <a:rPr lang="en-US" sz="900" b="1">
                <a:solidFill>
                  <a:schemeClr val="bg1"/>
                </a:solidFill>
                <a:latin typeface="微软雅黑" pitchFamily="34" charset="-122"/>
                <a:ea typeface="微软雅黑" pitchFamily="34" charset="-122"/>
                <a:cs typeface="微软雅黑" pitchFamily="34" charset="-122"/>
                <a:sym typeface="+mn-ea"/>
              </a:rPr>
              <a:t>3000</a:t>
            </a:r>
            <a:r>
              <a:rPr lang="zh-CN" sz="900" b="1">
                <a:solidFill>
                  <a:schemeClr val="bg1"/>
                </a:solidFill>
                <a:latin typeface="微软雅黑" pitchFamily="34" charset="-122"/>
                <a:ea typeface="微软雅黑" pitchFamily="34" charset="-122"/>
                <a:cs typeface="微软雅黑" pitchFamily="34" charset="-122"/>
                <a:sym typeface="+mn-ea"/>
              </a:rPr>
              <a:t>万元、</a:t>
            </a:r>
            <a:r>
              <a:rPr lang="en-US" sz="900" b="1">
                <a:solidFill>
                  <a:schemeClr val="bg1"/>
                </a:solidFill>
                <a:latin typeface="微软雅黑" pitchFamily="34" charset="-122"/>
                <a:ea typeface="微软雅黑" pitchFamily="34" charset="-122"/>
                <a:cs typeface="微软雅黑" pitchFamily="34" charset="-122"/>
                <a:sym typeface="+mn-ea"/>
              </a:rPr>
              <a:t>5000</a:t>
            </a:r>
            <a:r>
              <a:rPr lang="zh-CN" sz="900" b="1">
                <a:solidFill>
                  <a:schemeClr val="bg1"/>
                </a:solidFill>
                <a:latin typeface="微软雅黑" pitchFamily="34" charset="-122"/>
                <a:ea typeface="微软雅黑" pitchFamily="34" charset="-122"/>
                <a:cs typeface="微软雅黑" pitchFamily="34" charset="-122"/>
                <a:sym typeface="+mn-ea"/>
              </a:rPr>
              <a:t>万元、</a:t>
            </a:r>
            <a:r>
              <a:rPr lang="en-US" sz="900" b="1">
                <a:solidFill>
                  <a:schemeClr val="bg1"/>
                </a:solidFill>
                <a:latin typeface="微软雅黑" pitchFamily="34" charset="-122"/>
                <a:ea typeface="微软雅黑" pitchFamily="34" charset="-122"/>
                <a:cs typeface="微软雅黑" pitchFamily="34" charset="-122"/>
                <a:sym typeface="+mn-ea"/>
              </a:rPr>
              <a:t>1</a:t>
            </a:r>
            <a:r>
              <a:rPr lang="zh-CN" sz="900" b="1">
                <a:solidFill>
                  <a:schemeClr val="bg1"/>
                </a:solidFill>
                <a:latin typeface="微软雅黑" pitchFamily="34" charset="-122"/>
                <a:ea typeface="微软雅黑" pitchFamily="34" charset="-122"/>
                <a:cs typeface="微软雅黑" pitchFamily="34" charset="-122"/>
                <a:sym typeface="+mn-ea"/>
              </a:rPr>
              <a:t>亿元、</a:t>
            </a:r>
            <a:r>
              <a:rPr lang="en-US" sz="900" b="1">
                <a:solidFill>
                  <a:schemeClr val="bg1"/>
                </a:solidFill>
                <a:latin typeface="微软雅黑" pitchFamily="34" charset="-122"/>
                <a:ea typeface="微软雅黑" pitchFamily="34" charset="-122"/>
                <a:cs typeface="微软雅黑" pitchFamily="34" charset="-122"/>
                <a:sym typeface="+mn-ea"/>
              </a:rPr>
              <a:t>2</a:t>
            </a:r>
            <a:r>
              <a:rPr lang="zh-CN" sz="900" b="1">
                <a:solidFill>
                  <a:schemeClr val="bg1"/>
                </a:solidFill>
                <a:latin typeface="微软雅黑" pitchFamily="34" charset="-122"/>
                <a:ea typeface="微软雅黑" pitchFamily="34" charset="-122"/>
                <a:cs typeface="微软雅黑" pitchFamily="34" charset="-122"/>
                <a:sym typeface="+mn-ea"/>
              </a:rPr>
              <a:t>亿元的文创企业分别给予</a:t>
            </a:r>
            <a:r>
              <a:rPr lang="en-US" sz="1000" b="1">
                <a:solidFill>
                  <a:srgbClr val="FFFF00"/>
                </a:solidFill>
                <a:latin typeface="微软雅黑" pitchFamily="34" charset="-122"/>
                <a:ea typeface="微软雅黑" pitchFamily="34" charset="-122"/>
                <a:cs typeface="微软雅黑" pitchFamily="34" charset="-122"/>
                <a:sym typeface="+mn-ea"/>
              </a:rPr>
              <a:t>15</a:t>
            </a:r>
            <a:r>
              <a:rPr lang="zh-CN" sz="1000" b="1">
                <a:solidFill>
                  <a:srgbClr val="FFFF00"/>
                </a:solidFill>
                <a:latin typeface="微软雅黑" pitchFamily="34" charset="-122"/>
                <a:ea typeface="微软雅黑" pitchFamily="34" charset="-122"/>
                <a:cs typeface="微软雅黑" pitchFamily="34" charset="-122"/>
                <a:sym typeface="+mn-ea"/>
              </a:rPr>
              <a:t>万元、</a:t>
            </a:r>
            <a:r>
              <a:rPr lang="en-US" sz="1000" b="1">
                <a:solidFill>
                  <a:srgbClr val="FFFF00"/>
                </a:solidFill>
                <a:latin typeface="微软雅黑" pitchFamily="34" charset="-122"/>
                <a:ea typeface="微软雅黑" pitchFamily="34" charset="-122"/>
                <a:cs typeface="微软雅黑" pitchFamily="34" charset="-122"/>
                <a:sym typeface="+mn-ea"/>
              </a:rPr>
              <a:t>20</a:t>
            </a:r>
            <a:r>
              <a:rPr lang="zh-CN" sz="1000" b="1">
                <a:solidFill>
                  <a:srgbClr val="FFFF00"/>
                </a:solidFill>
                <a:latin typeface="微软雅黑" pitchFamily="34" charset="-122"/>
                <a:ea typeface="微软雅黑" pitchFamily="34" charset="-122"/>
                <a:cs typeface="微软雅黑" pitchFamily="34" charset="-122"/>
                <a:sym typeface="+mn-ea"/>
              </a:rPr>
              <a:t>万元、</a:t>
            </a:r>
            <a:r>
              <a:rPr lang="en-US" sz="1000" b="1">
                <a:solidFill>
                  <a:srgbClr val="FFFF00"/>
                </a:solidFill>
                <a:latin typeface="微软雅黑" pitchFamily="34" charset="-122"/>
                <a:ea typeface="微软雅黑" pitchFamily="34" charset="-122"/>
                <a:cs typeface="微软雅黑" pitchFamily="34" charset="-122"/>
                <a:sym typeface="+mn-ea"/>
              </a:rPr>
              <a:t>30</a:t>
            </a:r>
            <a:r>
              <a:rPr lang="zh-CN" sz="1000" b="1">
                <a:solidFill>
                  <a:srgbClr val="FFFF00"/>
                </a:solidFill>
                <a:latin typeface="微软雅黑" pitchFamily="34" charset="-122"/>
                <a:ea typeface="微软雅黑" pitchFamily="34" charset="-122"/>
                <a:cs typeface="微软雅黑" pitchFamily="34" charset="-122"/>
                <a:sym typeface="+mn-ea"/>
              </a:rPr>
              <a:t>万元、</a:t>
            </a:r>
            <a:r>
              <a:rPr lang="en-US" sz="1000" b="1">
                <a:solidFill>
                  <a:srgbClr val="FFFF00"/>
                </a:solidFill>
                <a:latin typeface="微软雅黑" pitchFamily="34" charset="-122"/>
                <a:ea typeface="微软雅黑" pitchFamily="34" charset="-122"/>
                <a:cs typeface="微软雅黑" pitchFamily="34" charset="-122"/>
                <a:sym typeface="+mn-ea"/>
              </a:rPr>
              <a:t>40</a:t>
            </a:r>
            <a:r>
              <a:rPr lang="zh-CN" sz="1000" b="1">
                <a:solidFill>
                  <a:srgbClr val="FFFF00"/>
                </a:solidFill>
                <a:latin typeface="微软雅黑" pitchFamily="34" charset="-122"/>
                <a:ea typeface="微软雅黑" pitchFamily="34" charset="-122"/>
                <a:cs typeface="微软雅黑" pitchFamily="34" charset="-122"/>
                <a:sym typeface="+mn-ea"/>
              </a:rPr>
              <a:t>万元</a:t>
            </a:r>
            <a:r>
              <a:rPr lang="zh-CN" sz="900" b="1">
                <a:solidFill>
                  <a:schemeClr val="bg1"/>
                </a:solidFill>
                <a:latin typeface="微软雅黑" pitchFamily="34" charset="-122"/>
                <a:ea typeface="微软雅黑" pitchFamily="34" charset="-122"/>
                <a:cs typeface="微软雅黑" pitchFamily="34" charset="-122"/>
                <a:sym typeface="+mn-ea"/>
              </a:rPr>
              <a:t>一次性奖励；</a:t>
            </a:r>
            <a:r>
              <a:rPr lang="en-US" sz="900" b="1">
                <a:solidFill>
                  <a:schemeClr val="bg1"/>
                </a:solidFill>
                <a:latin typeface="微软雅黑" pitchFamily="34" charset="-122"/>
                <a:ea typeface="微软雅黑" pitchFamily="34" charset="-122"/>
                <a:cs typeface="微软雅黑" pitchFamily="34" charset="-122"/>
                <a:sym typeface="+mn-ea"/>
              </a:rPr>
              <a:t>2</a:t>
            </a:r>
            <a:r>
              <a:rPr lang="zh-CN" sz="900" b="1">
                <a:solidFill>
                  <a:schemeClr val="bg1"/>
                </a:solidFill>
                <a:latin typeface="微软雅黑" pitchFamily="34" charset="-122"/>
                <a:ea typeface="微软雅黑" pitchFamily="34" charset="-122"/>
                <a:cs typeface="微软雅黑" pitchFamily="34" charset="-122"/>
                <a:sym typeface="+mn-ea"/>
              </a:rPr>
              <a:t>亿元后每增加</a:t>
            </a:r>
            <a:r>
              <a:rPr lang="en-US" sz="900" b="1">
                <a:solidFill>
                  <a:schemeClr val="bg1"/>
                </a:solidFill>
                <a:latin typeface="微软雅黑" pitchFamily="34" charset="-122"/>
                <a:ea typeface="微软雅黑" pitchFamily="34" charset="-122"/>
                <a:cs typeface="微软雅黑" pitchFamily="34" charset="-122"/>
                <a:sym typeface="+mn-ea"/>
              </a:rPr>
              <a:t>2</a:t>
            </a:r>
            <a:r>
              <a:rPr lang="zh-CN" sz="900" b="1">
                <a:solidFill>
                  <a:schemeClr val="bg1"/>
                </a:solidFill>
                <a:latin typeface="微软雅黑" pitchFamily="34" charset="-122"/>
                <a:ea typeface="微软雅黑" pitchFamily="34" charset="-122"/>
                <a:cs typeface="微软雅黑" pitchFamily="34" charset="-122"/>
                <a:sym typeface="+mn-ea"/>
              </a:rPr>
              <a:t>亿元，均给予一次性奖励</a:t>
            </a:r>
            <a:r>
              <a:rPr lang="en-US" sz="900" b="1">
                <a:solidFill>
                  <a:schemeClr val="bg1"/>
                </a:solidFill>
                <a:latin typeface="微软雅黑" pitchFamily="34" charset="-122"/>
                <a:ea typeface="微软雅黑" pitchFamily="34" charset="-122"/>
                <a:cs typeface="微软雅黑" pitchFamily="34" charset="-122"/>
                <a:sym typeface="+mn-ea"/>
              </a:rPr>
              <a:t>40</a:t>
            </a:r>
            <a:r>
              <a:rPr lang="zh-CN" sz="900" b="1">
                <a:solidFill>
                  <a:schemeClr val="bg1"/>
                </a:solidFill>
                <a:latin typeface="微软雅黑" pitchFamily="34" charset="-122"/>
                <a:ea typeface="微软雅黑" pitchFamily="34" charset="-122"/>
                <a:cs typeface="微软雅黑" pitchFamily="34" charset="-122"/>
                <a:sym typeface="+mn-ea"/>
              </a:rPr>
              <a:t>万元（即首次突破</a:t>
            </a:r>
            <a:r>
              <a:rPr lang="en-US" sz="900" b="1">
                <a:solidFill>
                  <a:schemeClr val="bg1"/>
                </a:solidFill>
                <a:latin typeface="微软雅黑" pitchFamily="34" charset="-122"/>
                <a:ea typeface="微软雅黑" pitchFamily="34" charset="-122"/>
                <a:cs typeface="微软雅黑" pitchFamily="34" charset="-122"/>
                <a:sym typeface="+mn-ea"/>
              </a:rPr>
              <a:t>4</a:t>
            </a:r>
            <a:r>
              <a:rPr lang="zh-CN" sz="900" b="1">
                <a:solidFill>
                  <a:schemeClr val="bg1"/>
                </a:solidFill>
                <a:latin typeface="微软雅黑" pitchFamily="34" charset="-122"/>
                <a:ea typeface="微软雅黑" pitchFamily="34" charset="-122"/>
                <a:cs typeface="微软雅黑" pitchFamily="34" charset="-122"/>
                <a:sym typeface="+mn-ea"/>
              </a:rPr>
              <a:t>亿元、</a:t>
            </a:r>
            <a:r>
              <a:rPr lang="en-US" sz="900" b="1">
                <a:solidFill>
                  <a:schemeClr val="bg1"/>
                </a:solidFill>
                <a:latin typeface="微软雅黑" pitchFamily="34" charset="-122"/>
                <a:ea typeface="微软雅黑" pitchFamily="34" charset="-122"/>
                <a:cs typeface="微软雅黑" pitchFamily="34" charset="-122"/>
                <a:sym typeface="+mn-ea"/>
              </a:rPr>
              <a:t>6</a:t>
            </a:r>
            <a:r>
              <a:rPr lang="zh-CN" sz="900" b="1">
                <a:solidFill>
                  <a:schemeClr val="bg1"/>
                </a:solidFill>
                <a:latin typeface="微软雅黑" pitchFamily="34" charset="-122"/>
                <a:ea typeface="微软雅黑" pitchFamily="34" charset="-122"/>
                <a:cs typeface="微软雅黑" pitchFamily="34" charset="-122"/>
                <a:sym typeface="+mn-ea"/>
              </a:rPr>
              <a:t>亿元等均给予一次性奖励</a:t>
            </a:r>
            <a:r>
              <a:rPr lang="en-US" sz="900" b="1">
                <a:solidFill>
                  <a:schemeClr val="bg1"/>
                </a:solidFill>
                <a:latin typeface="微软雅黑" pitchFamily="34" charset="-122"/>
                <a:ea typeface="微软雅黑" pitchFamily="34" charset="-122"/>
                <a:cs typeface="微软雅黑" pitchFamily="34" charset="-122"/>
                <a:sym typeface="+mn-ea"/>
              </a:rPr>
              <a:t>40</a:t>
            </a:r>
            <a:r>
              <a:rPr lang="zh-CN" sz="900" b="1">
                <a:solidFill>
                  <a:schemeClr val="bg1"/>
                </a:solidFill>
                <a:latin typeface="微软雅黑" pitchFamily="34" charset="-122"/>
                <a:ea typeface="微软雅黑" pitchFamily="34" charset="-122"/>
                <a:cs typeface="微软雅黑" pitchFamily="34" charset="-122"/>
                <a:sym typeface="+mn-ea"/>
              </a:rPr>
              <a:t>万元）。</a:t>
            </a:r>
            <a:endParaRPr lang="zh-CN" sz="900" b="1">
              <a:solidFill>
                <a:schemeClr val="bg1"/>
              </a:solidFill>
              <a:latin typeface="微软雅黑" pitchFamily="34" charset="-122"/>
              <a:ea typeface="微软雅黑" pitchFamily="34" charset="-122"/>
              <a:cs typeface="微软雅黑" pitchFamily="34" charset="-122"/>
              <a:sym typeface="+mn-ea"/>
            </a:endParaRPr>
          </a:p>
        </p:txBody>
      </p:sp>
      <p:cxnSp>
        <p:nvCxnSpPr>
          <p:cNvPr id="3" name="直接连接符 2"/>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iming>
    <p:tnLst>
      <p:par>
        <p:cTn id="1" dur="indefinite" restart="never" nodeType="tmRoot"/>
      </p:par>
    </p:tnLst>
    <p:bldLst>
      <p:bldP spid="11" grpId="0" bldLvl="0" animBg="1"/>
      <p:bldP spid="62" grpId="0"/>
      <p:bldP spid="66"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235710" y="186055"/>
            <a:ext cx="6933600" cy="521970"/>
          </a:xfrm>
          <a:prstGeom prst="rect">
            <a:avLst/>
          </a:prstGeom>
          <a:noFill/>
          <a:ln w="9525">
            <a:noFill/>
          </a:ln>
        </p:spPr>
        <p:txBody>
          <a:bodyPr wrap="square">
            <a:spAutoFit/>
          </a:bodyPr>
          <a:lstStyle/>
          <a:p>
            <a:pPr>
              <a:buClrTx/>
              <a:buSzTx/>
              <a:buFontTx/>
            </a:pPr>
            <a:r>
              <a:rPr 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四、金融服务</a:t>
            </a:r>
            <a:r>
              <a:rPr 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支持</a:t>
            </a:r>
            <a:r>
              <a:rPr lang="en-US" alt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  </a:t>
            </a:r>
            <a:r>
              <a:rPr lang="zh-CN" altLang="zh-CN" sz="2800" b="1" dirty="0" smtClean="0">
                <a:solidFill>
                  <a:srgbClr val="FF0000"/>
                </a:solidFill>
              </a:rPr>
              <a:t>让好</a:t>
            </a:r>
            <a:r>
              <a:rPr lang="zh-CN" altLang="zh-CN" sz="2800" b="1" dirty="0">
                <a:solidFill>
                  <a:srgbClr val="FF0000"/>
                </a:solidFill>
              </a:rPr>
              <a:t>企业不缺资金</a:t>
            </a:r>
            <a:endParaRPr 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sym typeface="+mn-ea"/>
            </a:endParaRPr>
          </a:p>
        </p:txBody>
      </p:sp>
      <p:sp>
        <p:nvSpPr>
          <p:cNvPr id="3" name="圆角矩形 2"/>
          <p:cNvSpPr/>
          <p:nvPr/>
        </p:nvSpPr>
        <p:spPr>
          <a:xfrm>
            <a:off x="866140" y="1118870"/>
            <a:ext cx="2429510"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61745" y="1125855"/>
            <a:ext cx="2021205"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给予优质项目融资支持</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4" name="椭圆 3"/>
          <p:cNvSpPr/>
          <p:nvPr/>
        </p:nvSpPr>
        <p:spPr>
          <a:xfrm>
            <a:off x="503555" y="1118870"/>
            <a:ext cx="727075" cy="727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09</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6" name="文本框 5"/>
          <p:cNvSpPr txBox="1"/>
          <p:nvPr/>
        </p:nvSpPr>
        <p:spPr>
          <a:xfrm>
            <a:off x="1345565" y="1501140"/>
            <a:ext cx="2957195" cy="410210"/>
          </a:xfrm>
          <a:prstGeom prst="rect">
            <a:avLst/>
          </a:prstGeom>
          <a:noFill/>
          <a:ln w="9525">
            <a:noFill/>
          </a:ln>
        </p:spPr>
        <p:txBody>
          <a:bodyPr wrap="square" lIns="0" tIns="0" rIns="0" bIns="0">
            <a:spAutoFit/>
          </a:bodyPr>
          <a:lstStyle/>
          <a:p>
            <a:pPr indent="0" fontAlgn="auto">
              <a:lnSpc>
                <a:spcPts val="16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对于新引进或在地的重点科创平台、行业龙头企</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业</a:t>
            </a:r>
            <a:r>
              <a:rPr lang="zh-CN" altLang="en-US"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高</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成长性科创企业</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17" name="组合 16"/>
          <p:cNvGrpSpPr/>
          <p:nvPr/>
        </p:nvGrpSpPr>
        <p:grpSpPr>
          <a:xfrm>
            <a:off x="499745" y="2084070"/>
            <a:ext cx="3850640" cy="554990"/>
            <a:chOff x="787" y="3282"/>
            <a:chExt cx="6064" cy="874"/>
          </a:xfrm>
        </p:grpSpPr>
        <p:sp>
          <p:nvSpPr>
            <p:cNvPr id="48" name="矩形 47"/>
            <p:cNvSpPr/>
            <p:nvPr/>
          </p:nvSpPr>
          <p:spPr>
            <a:xfrm>
              <a:off x="787" y="3406"/>
              <a:ext cx="6064" cy="75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822" y="3559"/>
              <a:ext cx="5994" cy="467"/>
            </a:xfrm>
            <a:prstGeom prst="rect">
              <a:avLst/>
            </a:prstGeom>
            <a:noFill/>
            <a:ln w="9525">
              <a:noFill/>
            </a:ln>
          </p:spPr>
          <p:txBody>
            <a:bodyPr wrap="square">
              <a:spAutoFit/>
            </a:bodyPr>
            <a:lstStyle/>
            <a:p>
              <a:pPr indent="0" fontAlgn="auto">
                <a:lnSpc>
                  <a:spcPts val="16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给予企业融资支持，单个企业年度最高支持不超</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过</a:t>
              </a:r>
              <a:r>
                <a:rPr lang="en-US" sz="1400" b="1" dirty="0" smtClean="0">
                  <a:solidFill>
                    <a:srgbClr val="FF0000"/>
                  </a:solidFill>
                  <a:latin typeface="微软雅黑" pitchFamily="34" charset="-122"/>
                  <a:ea typeface="微软雅黑" pitchFamily="34" charset="-122"/>
                  <a:cs typeface="微软雅黑" pitchFamily="34" charset="-122"/>
                  <a:sym typeface="+mn-ea"/>
                </a:rPr>
                <a:t>4000</a:t>
              </a:r>
              <a:r>
                <a:rPr lang="zh-CN" sz="1400" b="1" dirty="0">
                  <a:solidFill>
                    <a:srgbClr val="FF0000"/>
                  </a:solidFill>
                  <a:latin typeface="微软雅黑" pitchFamily="34" charset="-122"/>
                  <a:ea typeface="微软雅黑" pitchFamily="34" charset="-122"/>
                  <a:cs typeface="微软雅黑" pitchFamily="34" charset="-122"/>
                  <a:sym typeface="+mn-ea"/>
                </a:rPr>
                <a:t>万元</a:t>
              </a:r>
              <a:endParaRPr lang="zh-CN" sz="1000" b="1" dirty="0">
                <a:solidFill>
                  <a:schemeClr val="accent2"/>
                </a:solidFill>
                <a:latin typeface="微软雅黑" pitchFamily="34" charset="-122"/>
                <a:ea typeface="微软雅黑" pitchFamily="34" charset="-122"/>
                <a:cs typeface="微软雅黑" pitchFamily="34" charset="-122"/>
                <a:sym typeface="+mn-ea"/>
              </a:endParaRPr>
            </a:p>
          </p:txBody>
        </p:sp>
        <p:sp>
          <p:nvSpPr>
            <p:cNvPr id="50" name="矩形 49"/>
            <p:cNvSpPr/>
            <p:nvPr/>
          </p:nvSpPr>
          <p:spPr>
            <a:xfrm>
              <a:off x="3364" y="3282"/>
              <a:ext cx="910" cy="285"/>
            </a:xfrm>
            <a:prstGeom prst="rect">
              <a:avLst/>
            </a:prstGeom>
            <a:solidFill>
              <a:schemeClr val="accent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3403" y="3316"/>
              <a:ext cx="832" cy="218"/>
            </a:xfrm>
            <a:prstGeom prst="rect">
              <a:avLst/>
            </a:prstGeom>
            <a:noFill/>
            <a:ln w="9525">
              <a:noFill/>
            </a:ln>
          </p:spPr>
          <p:txBody>
            <a:bodyPr wrap="square" lIns="0" tIns="0" rIns="0" bIns="0">
              <a:spAutoFit/>
            </a:bodyPr>
            <a:lstStyle/>
            <a:p>
              <a:pPr algn="ctr">
                <a:spcBef>
                  <a:spcPts val="0"/>
                </a:spcBef>
                <a:spcAft>
                  <a:spcPts val="0"/>
                </a:spcAft>
                <a:buClrTx/>
                <a:buSzTx/>
                <a:buFontTx/>
              </a:pPr>
              <a:r>
                <a:rPr lang="zh-CN" sz="900" b="1">
                  <a:solidFill>
                    <a:schemeClr val="bg1"/>
                  </a:solidFill>
                  <a:latin typeface="微软雅黑" pitchFamily="34" charset="-122"/>
                  <a:ea typeface="微软雅黑" pitchFamily="34" charset="-122"/>
                  <a:cs typeface="微软雅黑" pitchFamily="34" charset="-122"/>
                </a:rPr>
                <a:t>经认定</a:t>
              </a:r>
              <a:endParaRPr lang="zh-CN" sz="900" b="1">
                <a:solidFill>
                  <a:schemeClr val="bg1"/>
                </a:solidFill>
                <a:latin typeface="微软雅黑" pitchFamily="34" charset="-122"/>
                <a:ea typeface="微软雅黑" pitchFamily="34" charset="-122"/>
                <a:cs typeface="微软雅黑" pitchFamily="34" charset="-122"/>
              </a:endParaRPr>
            </a:p>
          </p:txBody>
        </p:sp>
      </p:grpSp>
      <p:sp>
        <p:nvSpPr>
          <p:cNvPr id="29" name="圆角矩形 28"/>
          <p:cNvSpPr/>
          <p:nvPr/>
        </p:nvSpPr>
        <p:spPr>
          <a:xfrm>
            <a:off x="5243830" y="1571625"/>
            <a:ext cx="3565525" cy="69723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2" name="文本框 11"/>
          <p:cNvSpPr txBox="1"/>
          <p:nvPr/>
        </p:nvSpPr>
        <p:spPr>
          <a:xfrm>
            <a:off x="5230495" y="1569085"/>
            <a:ext cx="3539490" cy="706755"/>
          </a:xfrm>
          <a:prstGeom prst="rect">
            <a:avLst/>
          </a:prstGeom>
          <a:noFill/>
          <a:ln w="9525">
            <a:noFill/>
          </a:ln>
        </p:spPr>
        <p:txBody>
          <a:bodyPr wrap="square">
            <a:spAutoFit/>
          </a:bodyPr>
          <a:lstStyle/>
          <a:p>
            <a:pPr indent="254000" fontAlgn="auto">
              <a:lnSpc>
                <a:spcPts val="1600"/>
              </a:lnSpc>
            </a:pPr>
            <a:r>
              <a:rPr lang="zh-CN" altLang="zh-CN" sz="1000" b="1" dirty="0">
                <a:solidFill>
                  <a:schemeClr val="tx1">
                    <a:lumMod val="65000"/>
                    <a:lumOff val="35000"/>
                  </a:schemeClr>
                </a:solidFill>
                <a:latin typeface="微软雅黑" pitchFamily="34" charset="-122"/>
                <a:ea typeface="微软雅黑" pitchFamily="34" charset="-122"/>
                <a:cs typeface="微软雅黑" pitchFamily="34" charset="-122"/>
              </a:rPr>
              <a:t>本区拟上市企业，</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完成股份制改造，取得新的企业法人营业执照，基本具备上市辅导资格的，给予</a:t>
            </a:r>
            <a:r>
              <a:rPr lang="en-US" sz="1000" b="1" dirty="0">
                <a:latin typeface="微软雅黑" pitchFamily="34" charset="-122"/>
                <a:ea typeface="微软雅黑" pitchFamily="34" charset="-122"/>
                <a:cs typeface="微软雅黑" pitchFamily="34" charset="-122"/>
                <a:sym typeface="+mn-ea"/>
              </a:rPr>
              <a:t> </a:t>
            </a:r>
            <a:r>
              <a:rPr lang="en-US" sz="1200" b="1" dirty="0">
                <a:solidFill>
                  <a:srgbClr val="FF0000"/>
                </a:solidFill>
                <a:latin typeface="微软雅黑" pitchFamily="34" charset="-122"/>
                <a:ea typeface="微软雅黑" pitchFamily="34" charset="-122"/>
                <a:cs typeface="微软雅黑" pitchFamily="34" charset="-122"/>
                <a:sym typeface="+mn-ea"/>
              </a:rPr>
              <a:t>100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的中介费补贴；</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31" name="圆角矩形 30"/>
          <p:cNvSpPr/>
          <p:nvPr/>
        </p:nvSpPr>
        <p:spPr>
          <a:xfrm>
            <a:off x="5243830" y="2392045"/>
            <a:ext cx="3565525" cy="52514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33" name="文本框 32"/>
          <p:cNvSpPr txBox="1"/>
          <p:nvPr/>
        </p:nvSpPr>
        <p:spPr>
          <a:xfrm>
            <a:off x="5230495" y="2360930"/>
            <a:ext cx="3539490" cy="501650"/>
          </a:xfrm>
          <a:prstGeom prst="rect">
            <a:avLst/>
          </a:prstGeom>
          <a:noFill/>
          <a:ln w="9525">
            <a:noFill/>
          </a:ln>
        </p:spPr>
        <p:txBody>
          <a:bodyPr wrap="square">
            <a:spAutoFit/>
          </a:bodyPr>
          <a:lstStyle/>
          <a:p>
            <a:pPr indent="254000" fontAlgn="auto">
              <a:lnSpc>
                <a:spcPts val="1600"/>
              </a:lnSpc>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对完成上市辅导，且申报材料已经中国证监会（或相关交易所）正式受理的，再给予</a:t>
            </a:r>
            <a:r>
              <a:rPr lang="en-US" sz="1200" b="1">
                <a:solidFill>
                  <a:schemeClr val="tx1">
                    <a:lumMod val="65000"/>
                    <a:lumOff val="35000"/>
                  </a:schemeClr>
                </a:solidFill>
                <a:latin typeface="微软雅黑" pitchFamily="34" charset="-122"/>
                <a:ea typeface="微软雅黑" pitchFamily="34" charset="-122"/>
                <a:cs typeface="微软雅黑" pitchFamily="34" charset="-122"/>
                <a:sym typeface="+mn-ea"/>
              </a:rPr>
              <a:t> </a:t>
            </a:r>
            <a:r>
              <a:rPr lang="en-US" sz="1200" b="1">
                <a:solidFill>
                  <a:srgbClr val="FF0000"/>
                </a:solidFill>
                <a:latin typeface="微软雅黑" pitchFamily="34" charset="-122"/>
                <a:ea typeface="微软雅黑" pitchFamily="34" charset="-122"/>
                <a:cs typeface="微软雅黑" pitchFamily="34" charset="-122"/>
                <a:sym typeface="+mn-ea"/>
              </a:rPr>
              <a:t>100</a:t>
            </a:r>
            <a:r>
              <a:rPr lang="zh-CN" sz="12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的中介费补贴；</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34" name="圆角矩形 33"/>
          <p:cNvSpPr/>
          <p:nvPr/>
        </p:nvSpPr>
        <p:spPr>
          <a:xfrm>
            <a:off x="5243830" y="3068320"/>
            <a:ext cx="3565525" cy="9410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0" name="文本框 29"/>
          <p:cNvSpPr txBox="1"/>
          <p:nvPr/>
        </p:nvSpPr>
        <p:spPr>
          <a:xfrm>
            <a:off x="5230495" y="3052445"/>
            <a:ext cx="3539490" cy="706755"/>
          </a:xfrm>
          <a:prstGeom prst="rect">
            <a:avLst/>
          </a:prstGeom>
          <a:noFill/>
          <a:ln w="9525">
            <a:noFill/>
          </a:ln>
        </p:spPr>
        <p:txBody>
          <a:bodyPr wrap="square">
            <a:spAutoFit/>
          </a:bodyPr>
          <a:lstStyle/>
          <a:p>
            <a:pPr indent="254000" fontAlgn="auto">
              <a:lnSpc>
                <a:spcPts val="1600"/>
              </a:lnSpc>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企业成功在境内上市后，再给予</a:t>
            </a:r>
            <a:r>
              <a:rPr lang="en-US" sz="1200" b="1" dirty="0">
                <a:solidFill>
                  <a:srgbClr val="FF0000"/>
                </a:solidFill>
                <a:latin typeface="微软雅黑" pitchFamily="34" charset="-122"/>
                <a:ea typeface="微软雅黑" pitchFamily="34" charset="-122"/>
                <a:cs typeface="微软雅黑" pitchFamily="34" charset="-122"/>
                <a:sym typeface="+mn-ea"/>
              </a:rPr>
              <a:t>300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的奖励。对区外现有上市公</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司迁</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入本区的，给予最高</a:t>
            </a:r>
            <a:r>
              <a:rPr lang="en-US" sz="1200" b="1" dirty="0">
                <a:solidFill>
                  <a:srgbClr val="FF0000"/>
                </a:solidFill>
                <a:latin typeface="微软雅黑" pitchFamily="34" charset="-122"/>
                <a:ea typeface="微软雅黑" pitchFamily="34" charset="-122"/>
                <a:cs typeface="微软雅黑" pitchFamily="34" charset="-122"/>
                <a:sym typeface="+mn-ea"/>
              </a:rPr>
              <a:t>500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的奖励。海（境）外、上海证券交易所科创板上市参照执行。</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36" name="组合 35"/>
          <p:cNvGrpSpPr/>
          <p:nvPr/>
        </p:nvGrpSpPr>
        <p:grpSpPr>
          <a:xfrm>
            <a:off x="4644390" y="1118870"/>
            <a:ext cx="2447290" cy="726440"/>
            <a:chOff x="7043" y="1762"/>
            <a:chExt cx="3854" cy="1144"/>
          </a:xfrm>
        </p:grpSpPr>
        <p:sp>
          <p:nvSpPr>
            <p:cNvPr id="9" name="圆角矩形 8"/>
            <p:cNvSpPr/>
            <p:nvPr/>
          </p:nvSpPr>
          <p:spPr>
            <a:xfrm>
              <a:off x="7614" y="1762"/>
              <a:ext cx="3197"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237" y="1773"/>
              <a:ext cx="2660"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支持企业上市融资</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11" name="椭圆 10"/>
            <p:cNvSpPr/>
            <p:nvPr/>
          </p:nvSpPr>
          <p:spPr>
            <a:xfrm>
              <a:off x="7043" y="1762"/>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10</a:t>
              </a:r>
              <a:endParaRPr lang="en-US" altLang="zh-CN" sz="2400" b="1" dirty="0">
                <a:solidFill>
                  <a:schemeClr val="bg1"/>
                </a:solidFill>
                <a:effectLst>
                  <a:outerShdw blurRad="63500" dist="63500" dir="2700000" algn="tl" rotWithShape="0">
                    <a:prstClr val="black">
                      <a:alpha val="20000"/>
                    </a:prstClr>
                  </a:outerShdw>
                </a:effectLst>
              </a:endParaRPr>
            </a:p>
          </p:txBody>
        </p:sp>
      </p:grpSp>
      <p:sp>
        <p:nvSpPr>
          <p:cNvPr id="37" name="íślíḋè-Freeform 2"/>
          <p:cNvSpPr/>
          <p:nvPr/>
        </p:nvSpPr>
        <p:spPr>
          <a:xfrm>
            <a:off x="-6350" y="2823210"/>
            <a:ext cx="4991100" cy="1840865"/>
          </a:xfrm>
          <a:prstGeom prst="rect">
            <a:avLst/>
          </a:prstGeom>
          <a:blipFill dpi="0" rotWithShape="0">
            <a:blip r:embed="rId1">
              <a:extLst>
                <a:ext uri="{28A0092B-C50C-407E-A947-70E740481C1C}">
                  <a14:useLocalDpi xmlns:a14="http://schemas.microsoft.com/office/drawing/2010/main" val="0"/>
                </a:ext>
              </a:extLst>
            </a:blip>
            <a:srcRect/>
            <a:stretch>
              <a:fillRect b="-35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2" name="直接连接符 1"/>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963295" y="3307715"/>
            <a:ext cx="4850130" cy="1586865"/>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6406515" y="1437005"/>
            <a:ext cx="2016760" cy="137287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963295" y="1437005"/>
            <a:ext cx="4591050" cy="1372870"/>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235709" y="178435"/>
            <a:ext cx="6936657" cy="523220"/>
          </a:xfrm>
          <a:prstGeom prst="rect">
            <a:avLst/>
          </a:prstGeom>
          <a:noFill/>
          <a:ln w="9525">
            <a:noFill/>
          </a:ln>
        </p:spPr>
        <p:txBody>
          <a:bodyPr wrap="square">
            <a:spAutoFit/>
          </a:bodyPr>
          <a:lstStyle/>
          <a:p>
            <a:pPr>
              <a:buClrTx/>
              <a:buSzTx/>
              <a:buFontTx/>
            </a:pPr>
            <a:r>
              <a:rPr 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五、人才集聚</a:t>
            </a:r>
            <a:r>
              <a:rPr 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保障</a:t>
            </a:r>
            <a:r>
              <a:rPr lang="en-US" alt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  </a:t>
            </a:r>
            <a:r>
              <a:rPr lang="zh-CN" altLang="zh-CN" sz="2800" b="1" dirty="0" smtClean="0">
                <a:solidFill>
                  <a:srgbClr val="FF0000"/>
                </a:solidFill>
              </a:rPr>
              <a:t>让</a:t>
            </a:r>
            <a:r>
              <a:rPr lang="zh-CN" altLang="zh-CN" sz="2800" b="1" dirty="0">
                <a:solidFill>
                  <a:srgbClr val="FF0000"/>
                </a:solidFill>
              </a:rPr>
              <a:t>好人才不缺服务</a:t>
            </a:r>
            <a:endParaRPr 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sym typeface="+mn-ea"/>
            </a:endParaRPr>
          </a:p>
        </p:txBody>
      </p:sp>
      <p:grpSp>
        <p:nvGrpSpPr>
          <p:cNvPr id="17" name="组合 16"/>
          <p:cNvGrpSpPr/>
          <p:nvPr/>
        </p:nvGrpSpPr>
        <p:grpSpPr>
          <a:xfrm>
            <a:off x="503555" y="1118870"/>
            <a:ext cx="2418715" cy="726440"/>
            <a:chOff x="793" y="1762"/>
            <a:chExt cx="3809" cy="1144"/>
          </a:xfrm>
        </p:grpSpPr>
        <p:sp>
          <p:nvSpPr>
            <p:cNvPr id="3" name="圆角矩形 2"/>
            <p:cNvSpPr/>
            <p:nvPr/>
          </p:nvSpPr>
          <p:spPr>
            <a:xfrm>
              <a:off x="1364" y="1762"/>
              <a:ext cx="3238"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87" y="1773"/>
              <a:ext cx="2551"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加快高端人才引进</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4" name="椭圆 3"/>
            <p:cNvSpPr/>
            <p:nvPr/>
          </p:nvSpPr>
          <p:spPr>
            <a:xfrm>
              <a:off x="793" y="1762"/>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11</a:t>
              </a:r>
              <a:endParaRPr lang="en-US" altLang="zh-CN" sz="2400" b="1" dirty="0">
                <a:solidFill>
                  <a:schemeClr val="bg1"/>
                </a:solidFill>
                <a:effectLst>
                  <a:outerShdw blurRad="63500" dist="63500" dir="2700000" algn="tl" rotWithShape="0">
                    <a:prstClr val="black">
                      <a:alpha val="20000"/>
                    </a:prstClr>
                  </a:outerShdw>
                </a:effectLst>
              </a:endParaRPr>
            </a:p>
          </p:txBody>
        </p:sp>
      </p:grpSp>
      <p:sp>
        <p:nvSpPr>
          <p:cNvPr id="6" name="文本框 5"/>
          <p:cNvSpPr txBox="1"/>
          <p:nvPr/>
        </p:nvSpPr>
        <p:spPr>
          <a:xfrm>
            <a:off x="1221105" y="1432560"/>
            <a:ext cx="4137025" cy="1322070"/>
          </a:xfrm>
          <a:prstGeom prst="rect">
            <a:avLst/>
          </a:prstGeom>
          <a:noFill/>
          <a:ln w="9525">
            <a:noFill/>
          </a:ln>
        </p:spPr>
        <p:txBody>
          <a:bodyPr wrap="square">
            <a:spAutoFit/>
          </a:bodyPr>
          <a:lstStyle/>
          <a:p>
            <a:pPr marL="171450" indent="-171450" fontAlgn="auto">
              <a:lnSpc>
                <a:spcPts val="1600"/>
              </a:lnSpc>
              <a:spcBef>
                <a:spcPts val="0"/>
              </a:spcBef>
              <a:spcAft>
                <a:spcPts val="0"/>
              </a:spcAft>
              <a:buFont typeface="Wingdings" charset="2"/>
              <a:buChar char="l"/>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对企业引进的高层次人才，最高给予</a:t>
            </a:r>
            <a:r>
              <a:rPr lang="en-US" sz="1200" b="1" dirty="0">
                <a:solidFill>
                  <a:srgbClr val="FF0000"/>
                </a:solidFill>
                <a:latin typeface="微软雅黑" pitchFamily="34" charset="-122"/>
                <a:ea typeface="微软雅黑" pitchFamily="34" charset="-122"/>
                <a:cs typeface="微软雅黑" pitchFamily="34" charset="-122"/>
                <a:sym typeface="+mn-ea"/>
              </a:rPr>
              <a:t>200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安居资助；</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marL="171450" indent="-171450" fontAlgn="auto">
              <a:lnSpc>
                <a:spcPts val="1600"/>
              </a:lnSpc>
              <a:spcBef>
                <a:spcPts val="0"/>
              </a:spcBef>
              <a:spcAft>
                <a:spcPts val="0"/>
              </a:spcAft>
              <a:buFont typeface="Wingdings" charset="2"/>
              <a:buChar char="l"/>
            </a:pPr>
            <a:r>
              <a:rPr lang="zh-CN" sz="1000" b="1" smtClean="0">
                <a:solidFill>
                  <a:schemeClr val="tx1">
                    <a:lumMod val="65000"/>
                    <a:lumOff val="35000"/>
                  </a:schemeClr>
                </a:solidFill>
                <a:latin typeface="微软雅黑" pitchFamily="34" charset="-122"/>
                <a:ea typeface="微软雅黑" pitchFamily="34" charset="-122"/>
                <a:cs typeface="微软雅黑" pitchFamily="34" charset="-122"/>
                <a:sym typeface="+mn-ea"/>
              </a:rPr>
              <a:t>对高</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端人才个人所得税</a:t>
            </a:r>
            <a:r>
              <a:rPr lang="zh-CN" sz="1200" b="1" dirty="0">
                <a:solidFill>
                  <a:srgbClr val="FF0000"/>
                </a:solidFill>
                <a:latin typeface="微软雅黑" pitchFamily="34" charset="-122"/>
                <a:ea typeface="微软雅黑" pitchFamily="34" charset="-122"/>
                <a:cs typeface="微软雅黑" pitchFamily="34" charset="-122"/>
                <a:sym typeface="+mn-ea"/>
              </a:rPr>
              <a:t>税负差额</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部分给予补贴；</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marL="171450" indent="-171450" fontAlgn="auto">
              <a:lnSpc>
                <a:spcPts val="1600"/>
              </a:lnSpc>
              <a:spcBef>
                <a:spcPts val="0"/>
              </a:spcBef>
              <a:spcAft>
                <a:spcPts val="0"/>
              </a:spcAft>
              <a:buFont typeface="Wingdings" charset="2"/>
              <a:buChar char="l"/>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实施高端人才直接贡献奖励，符合条件的最高给予</a:t>
            </a:r>
            <a:r>
              <a:rPr lang="en-US" sz="1200" b="1" dirty="0">
                <a:solidFill>
                  <a:srgbClr val="FF0000"/>
                </a:solidFill>
                <a:latin typeface="微软雅黑" pitchFamily="34" charset="-122"/>
                <a:ea typeface="微软雅黑" pitchFamily="34" charset="-122"/>
                <a:cs typeface="微软雅黑" pitchFamily="34" charset="-122"/>
                <a:sym typeface="+mn-ea"/>
              </a:rPr>
              <a:t>10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奖励；</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marL="171450" indent="-171450" fontAlgn="auto">
              <a:lnSpc>
                <a:spcPts val="1600"/>
              </a:lnSpc>
              <a:spcBef>
                <a:spcPts val="0"/>
              </a:spcBef>
              <a:spcAft>
                <a:spcPts val="0"/>
              </a:spcAft>
              <a:buFont typeface="Wingdings" charset="2"/>
              <a:buChar char="l"/>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加大海外高端人才引进，对留学生和外籍人才进行就业帮助和创业资助，符合条件的给予专项资助；</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marL="171450" indent="-171450" fontAlgn="auto">
              <a:lnSpc>
                <a:spcPts val="1600"/>
              </a:lnSpc>
              <a:spcBef>
                <a:spcPts val="0"/>
              </a:spcBef>
              <a:spcAft>
                <a:spcPts val="0"/>
              </a:spcAft>
              <a:buFont typeface="Wingdings" charset="2"/>
              <a:buChar char="l"/>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人才落户、人才公寓等名额向高端人才倾斜。</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15" name="组合 14"/>
          <p:cNvGrpSpPr/>
          <p:nvPr/>
        </p:nvGrpSpPr>
        <p:grpSpPr>
          <a:xfrm>
            <a:off x="5939790" y="1118870"/>
            <a:ext cx="2418080" cy="726440"/>
            <a:chOff x="8420" y="1705"/>
            <a:chExt cx="3808" cy="1144"/>
          </a:xfrm>
        </p:grpSpPr>
        <p:sp>
          <p:nvSpPr>
            <p:cNvPr id="9" name="圆角矩形 8"/>
            <p:cNvSpPr/>
            <p:nvPr/>
          </p:nvSpPr>
          <p:spPr>
            <a:xfrm>
              <a:off x="8991" y="1705"/>
              <a:ext cx="3182"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614" y="1716"/>
              <a:ext cx="2615"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加强人才住房保障</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11" name="椭圆 10"/>
            <p:cNvSpPr/>
            <p:nvPr/>
          </p:nvSpPr>
          <p:spPr>
            <a:xfrm>
              <a:off x="8420" y="1705"/>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12</a:t>
              </a:r>
              <a:endParaRPr lang="en-US" altLang="zh-CN" sz="2400" b="1" dirty="0">
                <a:solidFill>
                  <a:schemeClr val="bg1"/>
                </a:solidFill>
                <a:effectLst>
                  <a:outerShdw blurRad="63500" dist="63500" dir="2700000" algn="tl" rotWithShape="0">
                    <a:prstClr val="black">
                      <a:alpha val="20000"/>
                    </a:prstClr>
                  </a:outerShdw>
                </a:effectLst>
              </a:endParaRPr>
            </a:p>
          </p:txBody>
        </p:sp>
      </p:grpSp>
      <p:sp>
        <p:nvSpPr>
          <p:cNvPr id="12" name="文本框 11"/>
          <p:cNvSpPr txBox="1"/>
          <p:nvPr/>
        </p:nvSpPr>
        <p:spPr>
          <a:xfrm>
            <a:off x="6609080" y="1432560"/>
            <a:ext cx="1779905" cy="1322070"/>
          </a:xfrm>
          <a:prstGeom prst="rect">
            <a:avLst/>
          </a:prstGeom>
          <a:noFill/>
          <a:ln w="9525">
            <a:noFill/>
          </a:ln>
        </p:spPr>
        <p:txBody>
          <a:bodyPr wrap="square">
            <a:spAutoFit/>
          </a:bodyPr>
          <a:lstStyle/>
          <a:p>
            <a:pPr indent="254000" fontAlgn="auto">
              <a:lnSpc>
                <a:spcPts val="1600"/>
              </a:lnSpc>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新引进的在宝山区无自有住房且符合相关条件的科技创新人才，可申请租赁</a:t>
            </a:r>
            <a:r>
              <a:rPr lang="zh-CN" sz="1200" b="1">
                <a:solidFill>
                  <a:srgbClr val="FF0000"/>
                </a:solidFill>
                <a:latin typeface="微软雅黑" pitchFamily="34" charset="-122"/>
                <a:ea typeface="微软雅黑" pitchFamily="34" charset="-122"/>
                <a:cs typeface="微软雅黑" pitchFamily="34" charset="-122"/>
                <a:sym typeface="+mn-ea"/>
              </a:rPr>
              <a:t>人才公寓</a:t>
            </a: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，符合条件的可申请租赁补贴，补贴每人每月最高</a:t>
            </a:r>
            <a:r>
              <a:rPr lang="en-US" sz="1200" b="1">
                <a:solidFill>
                  <a:srgbClr val="FF0000"/>
                </a:solidFill>
                <a:latin typeface="微软雅黑" pitchFamily="34" charset="-122"/>
                <a:ea typeface="微软雅黑" pitchFamily="34" charset="-122"/>
                <a:cs typeface="微软雅黑" pitchFamily="34" charset="-122"/>
                <a:sym typeface="+mn-ea"/>
              </a:rPr>
              <a:t>2000</a:t>
            </a:r>
            <a:r>
              <a:rPr lang="zh-CN" sz="1200" b="1">
                <a:solidFill>
                  <a:srgbClr val="FF0000"/>
                </a:solidFill>
                <a:latin typeface="微软雅黑" pitchFamily="34" charset="-122"/>
                <a:ea typeface="微软雅黑" pitchFamily="34" charset="-122"/>
                <a:cs typeface="微软雅黑" pitchFamily="34" charset="-122"/>
                <a:sym typeface="+mn-ea"/>
              </a:rPr>
              <a:t>元</a:t>
            </a: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14" name="组合 13"/>
          <p:cNvGrpSpPr/>
          <p:nvPr/>
        </p:nvGrpSpPr>
        <p:grpSpPr>
          <a:xfrm>
            <a:off x="503555" y="2997200"/>
            <a:ext cx="2411095" cy="726440"/>
            <a:chOff x="6273" y="1762"/>
            <a:chExt cx="3797" cy="1144"/>
          </a:xfrm>
        </p:grpSpPr>
        <p:sp>
          <p:nvSpPr>
            <p:cNvPr id="20" name="圆角矩形 19"/>
            <p:cNvSpPr/>
            <p:nvPr/>
          </p:nvSpPr>
          <p:spPr>
            <a:xfrm>
              <a:off x="6844" y="1762"/>
              <a:ext cx="3227"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467" y="1773"/>
              <a:ext cx="2561"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优化创新创业环境</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22" name="椭圆 21"/>
            <p:cNvSpPr/>
            <p:nvPr/>
          </p:nvSpPr>
          <p:spPr>
            <a:xfrm>
              <a:off x="6273" y="1762"/>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13</a:t>
              </a:r>
              <a:endParaRPr lang="en-US" altLang="zh-CN" sz="2400" b="1" dirty="0">
                <a:solidFill>
                  <a:schemeClr val="bg1"/>
                </a:solidFill>
                <a:effectLst>
                  <a:outerShdw blurRad="63500" dist="63500" dir="2700000" algn="tl" rotWithShape="0">
                    <a:prstClr val="black">
                      <a:alpha val="20000"/>
                    </a:prstClr>
                  </a:outerShdw>
                </a:effectLst>
              </a:endParaRPr>
            </a:p>
          </p:txBody>
        </p:sp>
      </p:grpSp>
      <p:sp>
        <p:nvSpPr>
          <p:cNvPr id="23" name="文本框 22"/>
          <p:cNvSpPr txBox="1"/>
          <p:nvPr/>
        </p:nvSpPr>
        <p:spPr>
          <a:xfrm>
            <a:off x="1221105" y="3302635"/>
            <a:ext cx="4340225" cy="1732915"/>
          </a:xfrm>
          <a:prstGeom prst="rect">
            <a:avLst/>
          </a:prstGeom>
          <a:noFill/>
          <a:ln w="9525">
            <a:noFill/>
          </a:ln>
        </p:spPr>
        <p:txBody>
          <a:bodyPr wrap="square">
            <a:spAutoFit/>
          </a:bodyPr>
          <a:lstStyle/>
          <a:p>
            <a:pPr marL="171450" indent="-171450" fontAlgn="auto">
              <a:lnSpc>
                <a:spcPts val="1600"/>
              </a:lnSpc>
              <a:buFont typeface="Wingdings" charset="2"/>
              <a:buChar char="l"/>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对优秀人才带技术、项目在宝山注册创办企业，优先安排入驻本区相关园区，并给予租赁办公用房或工业厂房补贴；</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marL="171450" indent="-171450" fontAlgn="auto">
              <a:lnSpc>
                <a:spcPts val="1600"/>
              </a:lnSpc>
              <a:buFont typeface="Wingdings" charset="2"/>
              <a:buChar char="l"/>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对优秀创业项目落地、初创企业创业担保贷款补充贴息以及场地租房进行补贴；</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marL="171450" indent="-171450" fontAlgn="auto">
              <a:lnSpc>
                <a:spcPts val="1600"/>
              </a:lnSpc>
              <a:buFont typeface="Wingdings" charset="2"/>
              <a:buChar char="l"/>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对在区级及以上创新创业大赛</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上</a:t>
            </a:r>
            <a:r>
              <a:rPr lang="zh-CN" altLang="en-US"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获奖并</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落</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户宝山的优秀项目给予</a:t>
            </a:r>
            <a:r>
              <a:rPr lang="en-US" sz="1200" b="1" dirty="0">
                <a:solidFill>
                  <a:srgbClr val="FF0000"/>
                </a:solidFill>
                <a:latin typeface="微软雅黑" pitchFamily="34" charset="-122"/>
                <a:ea typeface="微软雅黑" pitchFamily="34" charset="-122"/>
                <a:cs typeface="微软雅黑" pitchFamily="34" charset="-122"/>
                <a:sym typeface="+mn-ea"/>
              </a:rPr>
              <a:t>20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资助；</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marL="171450" indent="-171450" fontAlgn="auto">
              <a:lnSpc>
                <a:spcPts val="1600"/>
              </a:lnSpc>
              <a:buFont typeface="Wingdings" charset="2"/>
              <a:buChar char="l"/>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建设宝山科创人才港，支持市场化人力资源服务发展，对符合条件的机构给予专项激励。</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47110" name="组合 30"/>
          <p:cNvGrpSpPr/>
          <p:nvPr/>
        </p:nvGrpSpPr>
        <p:grpSpPr bwMode="auto">
          <a:xfrm>
            <a:off x="5293995" y="2768600"/>
            <a:ext cx="3883660" cy="2382520"/>
            <a:chOff x="3934308" y="2309091"/>
            <a:chExt cx="4268437" cy="2617973"/>
          </a:xfrm>
        </p:grpSpPr>
        <p:sp>
          <p:nvSpPr>
            <p:cNvPr id="47117" name="iSľïḓê"/>
            <p:cNvSpPr>
              <a14:cpLocks xmlns:a14="http://schemas.microsoft.com/office/drawing/2010/main" noChangeArrowheads="1"/>
            </p:cNvSpPr>
            <p:nvPr/>
          </p:nvSpPr>
          <p:spPr bwMode="auto">
            <a:xfrm>
              <a:off x="5203348" y="2368140"/>
              <a:ext cx="1785302" cy="1785302"/>
            </a:xfrm>
            <a:custGeom>
              <a:avLst/>
              <a:gdLst>
                <a:gd name="T0" fmla="*/ 2147483647 w 5334"/>
                <a:gd name="T1" fmla="*/ 2147483647 h 5334"/>
                <a:gd name="T2" fmla="*/ 2147483647 w 5334"/>
                <a:gd name="T3" fmla="*/ 0 h 5334"/>
                <a:gd name="T4" fmla="*/ 2147483647 w 5334"/>
                <a:gd name="T5" fmla="*/ 2147483647 h 5334"/>
                <a:gd name="T6" fmla="*/ 2147483647 w 5334"/>
                <a:gd name="T7" fmla="*/ 2147483647 h 5334"/>
                <a:gd name="T8" fmla="*/ 2147483647 w 5334"/>
                <a:gd name="T9" fmla="*/ 0 h 5334"/>
                <a:gd name="T10" fmla="*/ 0 w 5334"/>
                <a:gd name="T11" fmla="*/ 2147483647 h 5334"/>
                <a:gd name="T12" fmla="*/ 2147483647 w 5334"/>
                <a:gd name="T13" fmla="*/ 2147483647 h 5334"/>
                <a:gd name="T14" fmla="*/ 2147483647 w 5334"/>
                <a:gd name="T15" fmla="*/ 2147483647 h 5334"/>
                <a:gd name="T16" fmla="*/ 0 w 5334"/>
                <a:gd name="T17" fmla="*/ 2147483647 h 5334"/>
                <a:gd name="T18" fmla="*/ 2147483647 w 5334"/>
                <a:gd name="T19" fmla="*/ 2147483647 h 5334"/>
                <a:gd name="T20" fmla="*/ 2147483647 w 5334"/>
                <a:gd name="T21" fmla="*/ 2147483647 h 5334"/>
                <a:gd name="T22" fmla="*/ 2147483647 w 5334"/>
                <a:gd name="T23" fmla="*/ 2147483647 h 5334"/>
                <a:gd name="T24" fmla="*/ 2147483647 w 5334"/>
                <a:gd name="T25" fmla="*/ 2147483647 h 5334"/>
                <a:gd name="T26" fmla="*/ 2147483647 w 5334"/>
                <a:gd name="T27" fmla="*/ 2147483647 h 5334"/>
                <a:gd name="T28" fmla="*/ 2147483647 w 5334"/>
                <a:gd name="T29" fmla="*/ 2147483647 h 5334"/>
                <a:gd name="T30" fmla="*/ 2147483647 w 5334"/>
                <a:gd name="T31" fmla="*/ 2147483647 h 5334"/>
                <a:gd name="T32" fmla="*/ 2147483647 w 5334"/>
                <a:gd name="T33" fmla="*/ 2147483647 h 5334"/>
                <a:gd name="T34" fmla="*/ 2147483647 w 5334"/>
                <a:gd name="T35" fmla="*/ 2147483647 h 5334"/>
                <a:gd name="T36" fmla="*/ 2147483647 w 5334"/>
                <a:gd name="T37" fmla="*/ 2147483647 h 5334"/>
                <a:gd name="T38" fmla="*/ 2147483647 w 5334"/>
                <a:gd name="T39" fmla="*/ 2147483647 h 5334"/>
                <a:gd name="T40" fmla="*/ 2147483647 w 5334"/>
                <a:gd name="T41" fmla="*/ 2147483647 h 5334"/>
                <a:gd name="T42" fmla="*/ 2147483647 w 5334"/>
                <a:gd name="T43" fmla="*/ 2147483647 h 5334"/>
                <a:gd name="T44" fmla="*/ 2147483647 w 5334"/>
                <a:gd name="T45" fmla="*/ 2147483647 h 5334"/>
                <a:gd name="T46" fmla="*/ 2147483647 w 5334"/>
                <a:gd name="T47" fmla="*/ 2147483647 h 5334"/>
                <a:gd name="T48" fmla="*/ 2147483647 w 5334"/>
                <a:gd name="T49" fmla="*/ 2147483647 h 5334"/>
                <a:gd name="T50" fmla="*/ 2147483647 w 5334"/>
                <a:gd name="T51" fmla="*/ 2147483647 h 5334"/>
                <a:gd name="T52" fmla="*/ 2147483647 w 5334"/>
                <a:gd name="T53" fmla="*/ 2147483647 h 5334"/>
                <a:gd name="T54" fmla="*/ 2147483647 w 5334"/>
                <a:gd name="T55" fmla="*/ 2147483647 h 5334"/>
                <a:gd name="T56" fmla="*/ 2147483647 w 5334"/>
                <a:gd name="T57" fmla="*/ 2147483647 h 5334"/>
                <a:gd name="T58" fmla="*/ 2147483647 w 5334"/>
                <a:gd name="T59" fmla="*/ 2147483647 h 5334"/>
                <a:gd name="T60" fmla="*/ 2147483647 w 5334"/>
                <a:gd name="T61" fmla="*/ 2147483647 h 5334"/>
                <a:gd name="T62" fmla="*/ 2147483647 w 5334"/>
                <a:gd name="T63" fmla="*/ 2147483647 h 5334"/>
                <a:gd name="T64" fmla="*/ 2147483647 w 5334"/>
                <a:gd name="T65" fmla="*/ 2147483647 h 5334"/>
                <a:gd name="T66" fmla="*/ 2147483647 w 5334"/>
                <a:gd name="T67" fmla="*/ 2147483647 h 5334"/>
                <a:gd name="T68" fmla="*/ 2147483647 w 5334"/>
                <a:gd name="T69" fmla="*/ 2147483647 h 53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34"/>
                <a:gd name="T106" fmla="*/ 0 h 5334"/>
                <a:gd name="T107" fmla="*/ 5334 w 5334"/>
                <a:gd name="T108" fmla="*/ 5334 h 53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34" h="5334">
                  <a:moveTo>
                    <a:pt x="4267" y="4800"/>
                  </a:moveTo>
                  <a:lnTo>
                    <a:pt x="4267" y="5334"/>
                  </a:lnTo>
                  <a:lnTo>
                    <a:pt x="1067" y="5334"/>
                  </a:lnTo>
                  <a:lnTo>
                    <a:pt x="1067" y="4800"/>
                  </a:lnTo>
                  <a:cubicBezTo>
                    <a:pt x="1067" y="4506"/>
                    <a:pt x="828" y="4267"/>
                    <a:pt x="534" y="4267"/>
                  </a:cubicBezTo>
                  <a:lnTo>
                    <a:pt x="0" y="4267"/>
                  </a:lnTo>
                  <a:lnTo>
                    <a:pt x="0" y="1067"/>
                  </a:lnTo>
                  <a:lnTo>
                    <a:pt x="534" y="1067"/>
                  </a:lnTo>
                  <a:cubicBezTo>
                    <a:pt x="828" y="1067"/>
                    <a:pt x="1067" y="828"/>
                    <a:pt x="1067" y="534"/>
                  </a:cubicBezTo>
                  <a:lnTo>
                    <a:pt x="1067" y="0"/>
                  </a:lnTo>
                  <a:lnTo>
                    <a:pt x="4267" y="0"/>
                  </a:lnTo>
                  <a:lnTo>
                    <a:pt x="4267" y="534"/>
                  </a:lnTo>
                  <a:cubicBezTo>
                    <a:pt x="4267" y="828"/>
                    <a:pt x="4506" y="1067"/>
                    <a:pt x="4800" y="1067"/>
                  </a:cubicBezTo>
                  <a:lnTo>
                    <a:pt x="5334" y="1067"/>
                  </a:lnTo>
                  <a:lnTo>
                    <a:pt x="5334" y="4267"/>
                  </a:lnTo>
                  <a:lnTo>
                    <a:pt x="4800" y="4267"/>
                  </a:lnTo>
                  <a:cubicBezTo>
                    <a:pt x="4506" y="4267"/>
                    <a:pt x="4267" y="4506"/>
                    <a:pt x="4267" y="4800"/>
                  </a:cubicBezTo>
                </a:path>
              </a:pathLst>
            </a:custGeom>
            <a:solidFill>
              <a:schemeClr val="bg1"/>
            </a:solidFill>
            <a:ln w="9525">
              <a:noFill/>
              <a:miter lim="800000"/>
            </a:ln>
          </p:spPr>
          <p:txBody>
            <a:bodyPr/>
            <a:lstStyle/>
            <a:p>
              <a:endParaRPr lang="zh-CN" altLang="en-US">
                <a:latin typeface="Calibri" charset="0"/>
              </a:endParaRPr>
            </a:p>
          </p:txBody>
        </p:sp>
        <p:sp>
          <p:nvSpPr>
            <p:cNvPr id="47118" name="iṧlidè"/>
            <p:cNvSpPr>
              <a14:cpLocks xmlns:a14="http://schemas.microsoft.com/office/drawing/2010/main" noChangeArrowheads="1"/>
            </p:cNvSpPr>
            <p:nvPr/>
          </p:nvSpPr>
          <p:spPr bwMode="auto">
            <a:xfrm>
              <a:off x="7097857" y="3544484"/>
              <a:ext cx="591694" cy="590712"/>
            </a:xfrm>
            <a:custGeom>
              <a:avLst/>
              <a:gdLst>
                <a:gd name="T0" fmla="*/ 2147483647 w 371"/>
                <a:gd name="T1" fmla="*/ 2147483647 h 371"/>
                <a:gd name="T2" fmla="*/ 2147483647 w 371"/>
                <a:gd name="T3" fmla="*/ 2147483647 h 371"/>
                <a:gd name="T4" fmla="*/ 2147483647 w 371"/>
                <a:gd name="T5" fmla="*/ 2147483647 h 371"/>
                <a:gd name="T6" fmla="*/ 2147483647 w 371"/>
                <a:gd name="T7" fmla="*/ 2147483647 h 371"/>
                <a:gd name="T8" fmla="*/ 2147483647 w 371"/>
                <a:gd name="T9" fmla="*/ 2147483647 h 371"/>
                <a:gd name="T10" fmla="*/ 2147483647 w 371"/>
                <a:gd name="T11" fmla="*/ 2147483647 h 371"/>
                <a:gd name="T12" fmla="*/ 0 w 371"/>
                <a:gd name="T13" fmla="*/ 2147483647 h 371"/>
                <a:gd name="T14" fmla="*/ 2147483647 w 371"/>
                <a:gd name="T15" fmla="*/ 0 h 371"/>
                <a:gd name="T16" fmla="*/ 2147483647 w 371"/>
                <a:gd name="T17" fmla="*/ 2147483647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1"/>
                <a:gd name="T28" fmla="*/ 0 h 371"/>
                <a:gd name="T29" fmla="*/ 371 w 371"/>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1" h="371">
                  <a:moveTo>
                    <a:pt x="371" y="186"/>
                  </a:moveTo>
                  <a:cubicBezTo>
                    <a:pt x="371" y="285"/>
                    <a:pt x="294" y="365"/>
                    <a:pt x="196" y="371"/>
                  </a:cubicBezTo>
                  <a:cubicBezTo>
                    <a:pt x="196" y="371"/>
                    <a:pt x="195" y="371"/>
                    <a:pt x="195" y="371"/>
                  </a:cubicBezTo>
                  <a:cubicBezTo>
                    <a:pt x="192" y="371"/>
                    <a:pt x="189" y="371"/>
                    <a:pt x="185" y="371"/>
                  </a:cubicBezTo>
                  <a:cubicBezTo>
                    <a:pt x="183" y="371"/>
                    <a:pt x="180" y="371"/>
                    <a:pt x="177" y="371"/>
                  </a:cubicBezTo>
                  <a:cubicBezTo>
                    <a:pt x="177" y="371"/>
                    <a:pt x="176" y="371"/>
                    <a:pt x="176" y="371"/>
                  </a:cubicBezTo>
                  <a:cubicBezTo>
                    <a:pt x="78" y="366"/>
                    <a:pt x="0" y="285"/>
                    <a:pt x="0" y="186"/>
                  </a:cubicBezTo>
                  <a:cubicBezTo>
                    <a:pt x="0" y="83"/>
                    <a:pt x="83" y="0"/>
                    <a:pt x="185" y="0"/>
                  </a:cubicBezTo>
                  <a:cubicBezTo>
                    <a:pt x="288" y="0"/>
                    <a:pt x="371" y="83"/>
                    <a:pt x="371" y="186"/>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119" name="îṩḻïḑè"/>
            <p:cNvSpPr>
              <a14:cpLocks xmlns:a14="http://schemas.microsoft.com/office/drawing/2010/main" noChangeArrowheads="1"/>
            </p:cNvSpPr>
            <p:nvPr/>
          </p:nvSpPr>
          <p:spPr bwMode="auto">
            <a:xfrm>
              <a:off x="7368682" y="3748584"/>
              <a:ext cx="50044" cy="1016574"/>
            </a:xfrm>
            <a:custGeom>
              <a:avLst/>
              <a:gdLst>
                <a:gd name="T0" fmla="*/ 2147483647 w 51"/>
                <a:gd name="T1" fmla="*/ 0 h 1036"/>
                <a:gd name="T2" fmla="*/ 2147483647 w 51"/>
                <a:gd name="T3" fmla="*/ 2147483647 h 1036"/>
                <a:gd name="T4" fmla="*/ 0 w 51"/>
                <a:gd name="T5" fmla="*/ 2147483647 h 1036"/>
                <a:gd name="T6" fmla="*/ 2147483647 w 51"/>
                <a:gd name="T7" fmla="*/ 0 h 1036"/>
                <a:gd name="T8" fmla="*/ 2147483647 w 51"/>
                <a:gd name="T9" fmla="*/ 0 h 1036"/>
                <a:gd name="T10" fmla="*/ 0 60000 65536"/>
                <a:gd name="T11" fmla="*/ 0 60000 65536"/>
                <a:gd name="T12" fmla="*/ 0 60000 65536"/>
                <a:gd name="T13" fmla="*/ 0 60000 65536"/>
                <a:gd name="T14" fmla="*/ 0 60000 65536"/>
                <a:gd name="T15" fmla="*/ 0 w 51"/>
                <a:gd name="T16" fmla="*/ 0 h 1036"/>
                <a:gd name="T17" fmla="*/ 51 w 51"/>
                <a:gd name="T18" fmla="*/ 1036 h 1036"/>
              </a:gdLst>
              <a:ahLst/>
              <a:cxnLst>
                <a:cxn ang="T10">
                  <a:pos x="T0" y="T1"/>
                </a:cxn>
                <a:cxn ang="T11">
                  <a:pos x="T2" y="T3"/>
                </a:cxn>
                <a:cxn ang="T12">
                  <a:pos x="T4" y="T5"/>
                </a:cxn>
                <a:cxn ang="T13">
                  <a:pos x="T6" y="T7"/>
                </a:cxn>
                <a:cxn ang="T14">
                  <a:pos x="T8" y="T9"/>
                </a:cxn>
              </a:cxnLst>
              <a:rect l="T15" t="T16" r="T17" b="T18"/>
              <a:pathLst>
                <a:path w="51" h="1036">
                  <a:moveTo>
                    <a:pt x="26" y="0"/>
                  </a:moveTo>
                  <a:lnTo>
                    <a:pt x="51" y="1036"/>
                  </a:lnTo>
                  <a:lnTo>
                    <a:pt x="0" y="1036"/>
                  </a:lnTo>
                  <a:lnTo>
                    <a:pt x="23" y="0"/>
                  </a:lnTo>
                  <a:lnTo>
                    <a:pt x="26" y="0"/>
                  </a:lnTo>
                  <a:close/>
                </a:path>
              </a:pathLst>
            </a:custGeom>
            <a:solidFill>
              <a:srgbClr val="DBD7D7"/>
            </a:solidFill>
            <a:ln w="9525">
              <a:noFill/>
              <a:miter lim="800000"/>
            </a:ln>
          </p:spPr>
          <p:txBody>
            <a:bodyPr anchor="ctr"/>
            <a:lstStyle/>
            <a:p>
              <a:pPr algn="ctr"/>
              <a:endParaRPr lang="zh-CN" altLang="zh-CN">
                <a:latin typeface="Calibri" charset="0"/>
              </a:endParaRPr>
            </a:p>
          </p:txBody>
        </p:sp>
        <p:sp>
          <p:nvSpPr>
            <p:cNvPr id="47120" name="îşľîḍe"/>
            <p:cNvSpPr>
              <a14:cpLocks xmlns:a14="http://schemas.microsoft.com/office/drawing/2010/main" noChangeArrowheads="1"/>
            </p:cNvSpPr>
            <p:nvPr/>
          </p:nvSpPr>
          <p:spPr bwMode="auto">
            <a:xfrm>
              <a:off x="7171451" y="3867314"/>
              <a:ext cx="444506" cy="247275"/>
            </a:xfrm>
            <a:custGeom>
              <a:avLst/>
              <a:gdLst>
                <a:gd name="T0" fmla="*/ 0 w 453"/>
                <a:gd name="T1" fmla="*/ 0 h 252"/>
                <a:gd name="T2" fmla="*/ 2147483647 w 453"/>
                <a:gd name="T3" fmla="*/ 2147483647 h 252"/>
                <a:gd name="T4" fmla="*/ 2147483647 w 453"/>
                <a:gd name="T5" fmla="*/ 2147483647 h 252"/>
                <a:gd name="T6" fmla="*/ 2147483647 w 453"/>
                <a:gd name="T7" fmla="*/ 2147483647 h 252"/>
                <a:gd name="T8" fmla="*/ 2147483647 w 453"/>
                <a:gd name="T9" fmla="*/ 2147483647 h 252"/>
                <a:gd name="T10" fmla="*/ 2147483647 w 453"/>
                <a:gd name="T11" fmla="*/ 2147483647 h 252"/>
                <a:gd name="T12" fmla="*/ 2147483647 w 453"/>
                <a:gd name="T13" fmla="*/ 2147483647 h 252"/>
                <a:gd name="T14" fmla="*/ 2147483647 w 453"/>
                <a:gd name="T15" fmla="*/ 2147483647 h 252"/>
                <a:gd name="T16" fmla="*/ 0 w 453"/>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3"/>
                <a:gd name="T28" fmla="*/ 0 h 252"/>
                <a:gd name="T29" fmla="*/ 453 w 453"/>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3" h="252">
                  <a:moveTo>
                    <a:pt x="0" y="0"/>
                  </a:moveTo>
                  <a:lnTo>
                    <a:pt x="237" y="225"/>
                  </a:lnTo>
                  <a:lnTo>
                    <a:pt x="219" y="225"/>
                  </a:lnTo>
                  <a:lnTo>
                    <a:pt x="452" y="13"/>
                  </a:lnTo>
                  <a:lnTo>
                    <a:pt x="453" y="15"/>
                  </a:lnTo>
                  <a:lnTo>
                    <a:pt x="237" y="242"/>
                  </a:lnTo>
                  <a:lnTo>
                    <a:pt x="227" y="252"/>
                  </a:lnTo>
                  <a:lnTo>
                    <a:pt x="219" y="242"/>
                  </a:lnTo>
                  <a:lnTo>
                    <a:pt x="0" y="0"/>
                  </a:lnTo>
                  <a:close/>
                </a:path>
              </a:pathLst>
            </a:custGeom>
            <a:solidFill>
              <a:srgbClr val="DBD7D7"/>
            </a:solidFill>
            <a:ln w="9525">
              <a:noFill/>
              <a:miter lim="800000"/>
            </a:ln>
          </p:spPr>
          <p:txBody>
            <a:bodyPr anchor="ctr"/>
            <a:lstStyle/>
            <a:p>
              <a:pPr algn="ctr"/>
              <a:endParaRPr lang="zh-CN" altLang="zh-CN">
                <a:latin typeface="Calibri" charset="0"/>
              </a:endParaRPr>
            </a:p>
          </p:txBody>
        </p:sp>
        <p:sp>
          <p:nvSpPr>
            <p:cNvPr id="47121" name="íşļïḑè"/>
            <p:cNvSpPr>
              <a14:cpLocks xmlns:a14="http://schemas.microsoft.com/office/drawing/2010/main" noChangeArrowheads="1"/>
            </p:cNvSpPr>
            <p:nvPr/>
          </p:nvSpPr>
          <p:spPr bwMode="auto">
            <a:xfrm>
              <a:off x="7296070" y="3810402"/>
              <a:ext cx="195269" cy="111862"/>
            </a:xfrm>
            <a:custGeom>
              <a:avLst/>
              <a:gdLst>
                <a:gd name="T0" fmla="*/ 0 w 199"/>
                <a:gd name="T1" fmla="*/ 0 h 114"/>
                <a:gd name="T2" fmla="*/ 2147483647 w 199"/>
                <a:gd name="T3" fmla="*/ 2147483647 h 114"/>
                <a:gd name="T4" fmla="*/ 2147483647 w 199"/>
                <a:gd name="T5" fmla="*/ 2147483647 h 114"/>
                <a:gd name="T6" fmla="*/ 2147483647 w 199"/>
                <a:gd name="T7" fmla="*/ 2147483647 h 114"/>
                <a:gd name="T8" fmla="*/ 2147483647 w 199"/>
                <a:gd name="T9" fmla="*/ 2147483647 h 114"/>
                <a:gd name="T10" fmla="*/ 2147483647 w 199"/>
                <a:gd name="T11" fmla="*/ 2147483647 h 114"/>
                <a:gd name="T12" fmla="*/ 2147483647 w 199"/>
                <a:gd name="T13" fmla="*/ 2147483647 h 114"/>
                <a:gd name="T14" fmla="*/ 2147483647 w 199"/>
                <a:gd name="T15" fmla="*/ 2147483647 h 114"/>
                <a:gd name="T16" fmla="*/ 0 w 199"/>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114"/>
                <a:gd name="T29" fmla="*/ 199 w 199"/>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114">
                  <a:moveTo>
                    <a:pt x="0" y="0"/>
                  </a:moveTo>
                  <a:lnTo>
                    <a:pt x="107" y="94"/>
                  </a:lnTo>
                  <a:lnTo>
                    <a:pt x="94" y="94"/>
                  </a:lnTo>
                  <a:lnTo>
                    <a:pt x="198" y="2"/>
                  </a:lnTo>
                  <a:lnTo>
                    <a:pt x="199" y="3"/>
                  </a:lnTo>
                  <a:lnTo>
                    <a:pt x="107" y="107"/>
                  </a:lnTo>
                  <a:lnTo>
                    <a:pt x="100" y="114"/>
                  </a:lnTo>
                  <a:lnTo>
                    <a:pt x="94" y="107"/>
                  </a:lnTo>
                  <a:lnTo>
                    <a:pt x="0" y="0"/>
                  </a:lnTo>
                  <a:close/>
                </a:path>
              </a:pathLst>
            </a:custGeom>
            <a:solidFill>
              <a:srgbClr val="DBD7D7"/>
            </a:solidFill>
            <a:ln w="9525">
              <a:noFill/>
              <a:miter lim="800000"/>
            </a:ln>
          </p:spPr>
          <p:txBody>
            <a:bodyPr anchor="ctr"/>
            <a:lstStyle/>
            <a:p>
              <a:pPr algn="ctr"/>
              <a:endParaRPr lang="zh-CN" altLang="zh-CN">
                <a:latin typeface="Calibri" charset="0"/>
              </a:endParaRPr>
            </a:p>
          </p:txBody>
        </p:sp>
        <p:sp>
          <p:nvSpPr>
            <p:cNvPr id="47122" name="iŝḷíḓê"/>
            <p:cNvSpPr>
              <a14:cpLocks xmlns:a14="http://schemas.microsoft.com/office/drawing/2010/main" noChangeArrowheads="1"/>
            </p:cNvSpPr>
            <p:nvPr/>
          </p:nvSpPr>
          <p:spPr bwMode="auto">
            <a:xfrm>
              <a:off x="4419045" y="3563127"/>
              <a:ext cx="615244" cy="1189274"/>
            </a:xfrm>
            <a:prstGeom prst="rect">
              <a:avLst/>
            </a:prstGeom>
            <a:solidFill>
              <a:srgbClr val="EFEFEF"/>
            </a:solidFill>
            <a:ln w="9525">
              <a:noFill/>
              <a:miter lim="800000"/>
            </a:ln>
          </p:spPr>
          <p:txBody>
            <a:bodyPr anchor="ctr"/>
            <a:lstStyle/>
            <a:p>
              <a:pPr algn="ctr"/>
              <a:endParaRPr lang="zh-CN" altLang="zh-CN">
                <a:latin typeface="Calibri" charset="0"/>
              </a:endParaRPr>
            </a:p>
          </p:txBody>
        </p:sp>
        <p:sp>
          <p:nvSpPr>
            <p:cNvPr id="47123" name="iSļíḋe"/>
            <p:cNvSpPr>
              <a14:cpLocks xmlns:a14="http://schemas.microsoft.com/office/drawing/2010/main" noChangeArrowheads="1"/>
            </p:cNvSpPr>
            <p:nvPr/>
          </p:nvSpPr>
          <p:spPr bwMode="auto">
            <a:xfrm>
              <a:off x="4485770" y="3665177"/>
              <a:ext cx="501419" cy="181531"/>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24" name="îṧlïḋê"/>
            <p:cNvSpPr>
              <a14:cpLocks xmlns:a14="http://schemas.microsoft.com/office/drawing/2010/main" noChangeArrowheads="1"/>
            </p:cNvSpPr>
            <p:nvPr/>
          </p:nvSpPr>
          <p:spPr bwMode="auto">
            <a:xfrm>
              <a:off x="4485770" y="3966421"/>
              <a:ext cx="501419" cy="183494"/>
            </a:xfrm>
            <a:prstGeom prst="rect">
              <a:avLst/>
            </a:prstGeom>
            <a:solidFill>
              <a:schemeClr val="accent1"/>
            </a:solidFill>
            <a:ln w="9525">
              <a:noFill/>
              <a:miter lim="800000"/>
            </a:ln>
          </p:spPr>
          <p:txBody>
            <a:bodyPr anchor="ctr"/>
            <a:lstStyle/>
            <a:p>
              <a:pPr algn="ctr"/>
              <a:endParaRPr lang="zh-CN" altLang="zh-CN">
                <a:latin typeface="Calibri" charset="0"/>
              </a:endParaRPr>
            </a:p>
          </p:txBody>
        </p:sp>
        <p:sp>
          <p:nvSpPr>
            <p:cNvPr id="47125" name="îṩľïďê"/>
            <p:cNvSpPr>
              <a14:cpLocks xmlns:a14="http://schemas.microsoft.com/office/drawing/2010/main" noChangeArrowheads="1"/>
            </p:cNvSpPr>
            <p:nvPr/>
          </p:nvSpPr>
          <p:spPr bwMode="auto">
            <a:xfrm>
              <a:off x="4427877" y="3485609"/>
              <a:ext cx="615244" cy="98125"/>
            </a:xfrm>
            <a:custGeom>
              <a:avLst/>
              <a:gdLst>
                <a:gd name="T0" fmla="*/ 2147483647 w 386"/>
                <a:gd name="T1" fmla="*/ 2147483647 h 62"/>
                <a:gd name="T2" fmla="*/ 0 w 386"/>
                <a:gd name="T3" fmla="*/ 2147483647 h 62"/>
                <a:gd name="T4" fmla="*/ 0 w 386"/>
                <a:gd name="T5" fmla="*/ 2147483647 h 62"/>
                <a:gd name="T6" fmla="*/ 2147483647 w 386"/>
                <a:gd name="T7" fmla="*/ 0 h 62"/>
                <a:gd name="T8" fmla="*/ 2147483647 w 386"/>
                <a:gd name="T9" fmla="*/ 0 h 62"/>
                <a:gd name="T10" fmla="*/ 2147483647 w 386"/>
                <a:gd name="T11" fmla="*/ 2147483647 h 62"/>
                <a:gd name="T12" fmla="*/ 2147483647 w 386"/>
                <a:gd name="T13" fmla="*/ 2147483647 h 62"/>
                <a:gd name="T14" fmla="*/ 2147483647 w 386"/>
                <a:gd name="T15" fmla="*/ 2147483647 h 62"/>
                <a:gd name="T16" fmla="*/ 2147483647 w 386"/>
                <a:gd name="T17" fmla="*/ 2147483647 h 62"/>
                <a:gd name="T18" fmla="*/ 2147483647 w 386"/>
                <a:gd name="T19" fmla="*/ 2147483647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6"/>
                <a:gd name="T31" fmla="*/ 0 h 62"/>
                <a:gd name="T32" fmla="*/ 386 w 386"/>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6" h="62">
                  <a:moveTo>
                    <a:pt x="6" y="62"/>
                  </a:moveTo>
                  <a:cubicBezTo>
                    <a:pt x="3" y="62"/>
                    <a:pt x="0" y="59"/>
                    <a:pt x="0" y="56"/>
                  </a:cubicBezTo>
                  <a:cubicBezTo>
                    <a:pt x="0" y="6"/>
                    <a:pt x="0" y="6"/>
                    <a:pt x="0" y="6"/>
                  </a:cubicBezTo>
                  <a:cubicBezTo>
                    <a:pt x="0" y="3"/>
                    <a:pt x="3" y="0"/>
                    <a:pt x="6" y="0"/>
                  </a:cubicBezTo>
                  <a:cubicBezTo>
                    <a:pt x="380" y="0"/>
                    <a:pt x="380" y="0"/>
                    <a:pt x="380" y="0"/>
                  </a:cubicBezTo>
                  <a:cubicBezTo>
                    <a:pt x="384" y="0"/>
                    <a:pt x="386" y="3"/>
                    <a:pt x="386" y="6"/>
                  </a:cubicBezTo>
                  <a:cubicBezTo>
                    <a:pt x="386" y="9"/>
                    <a:pt x="384" y="12"/>
                    <a:pt x="380" y="12"/>
                  </a:cubicBezTo>
                  <a:cubicBezTo>
                    <a:pt x="12" y="12"/>
                    <a:pt x="12" y="12"/>
                    <a:pt x="12" y="12"/>
                  </a:cubicBezTo>
                  <a:cubicBezTo>
                    <a:pt x="12" y="56"/>
                    <a:pt x="12" y="56"/>
                    <a:pt x="12" y="56"/>
                  </a:cubicBezTo>
                  <a:cubicBezTo>
                    <a:pt x="12" y="59"/>
                    <a:pt x="10" y="62"/>
                    <a:pt x="6" y="62"/>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126" name="iṩļíḑé"/>
            <p:cNvSpPr>
              <a14:cpLocks xmlns:a14="http://schemas.microsoft.com/office/drawing/2010/main" noChangeArrowheads="1"/>
            </p:cNvSpPr>
            <p:nvPr/>
          </p:nvSpPr>
          <p:spPr bwMode="auto">
            <a:xfrm>
              <a:off x="4477920" y="3485609"/>
              <a:ext cx="18644" cy="105975"/>
            </a:xfrm>
            <a:custGeom>
              <a:avLst/>
              <a:gdLst>
                <a:gd name="T0" fmla="*/ 2147483647 w 12"/>
                <a:gd name="T1" fmla="*/ 2147483647 h 67"/>
                <a:gd name="T2" fmla="*/ 0 w 12"/>
                <a:gd name="T3" fmla="*/ 2147483647 h 67"/>
                <a:gd name="T4" fmla="*/ 0 w 12"/>
                <a:gd name="T5" fmla="*/ 2147483647 h 67"/>
                <a:gd name="T6" fmla="*/ 2147483647 w 12"/>
                <a:gd name="T7" fmla="*/ 0 h 67"/>
                <a:gd name="T8" fmla="*/ 2147483647 w 12"/>
                <a:gd name="T9" fmla="*/ 2147483647 h 67"/>
                <a:gd name="T10" fmla="*/ 2147483647 w 12"/>
                <a:gd name="T11" fmla="*/ 2147483647 h 67"/>
                <a:gd name="T12" fmla="*/ 2147483647 w 12"/>
                <a:gd name="T13" fmla="*/ 2147483647 h 67"/>
                <a:gd name="T14" fmla="*/ 0 60000 65536"/>
                <a:gd name="T15" fmla="*/ 0 60000 65536"/>
                <a:gd name="T16" fmla="*/ 0 60000 65536"/>
                <a:gd name="T17" fmla="*/ 0 60000 65536"/>
                <a:gd name="T18" fmla="*/ 0 60000 65536"/>
                <a:gd name="T19" fmla="*/ 0 60000 65536"/>
                <a:gd name="T20" fmla="*/ 0 60000 65536"/>
                <a:gd name="T21" fmla="*/ 0 w 12"/>
                <a:gd name="T22" fmla="*/ 0 h 67"/>
                <a:gd name="T23" fmla="*/ 12 w 12"/>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7">
                  <a:moveTo>
                    <a:pt x="6" y="67"/>
                  </a:moveTo>
                  <a:cubicBezTo>
                    <a:pt x="3" y="67"/>
                    <a:pt x="0" y="65"/>
                    <a:pt x="0" y="61"/>
                  </a:cubicBezTo>
                  <a:cubicBezTo>
                    <a:pt x="0" y="6"/>
                    <a:pt x="0" y="6"/>
                    <a:pt x="0" y="6"/>
                  </a:cubicBezTo>
                  <a:cubicBezTo>
                    <a:pt x="0" y="3"/>
                    <a:pt x="3" y="0"/>
                    <a:pt x="6" y="0"/>
                  </a:cubicBezTo>
                  <a:cubicBezTo>
                    <a:pt x="9" y="0"/>
                    <a:pt x="12" y="3"/>
                    <a:pt x="12" y="6"/>
                  </a:cubicBezTo>
                  <a:cubicBezTo>
                    <a:pt x="12" y="61"/>
                    <a:pt x="12" y="61"/>
                    <a:pt x="12" y="61"/>
                  </a:cubicBezTo>
                  <a:cubicBezTo>
                    <a:pt x="12" y="65"/>
                    <a:pt x="9" y="67"/>
                    <a:pt x="6" y="67"/>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127" name="íSlïḓè"/>
            <p:cNvSpPr>
              <a14:cpLocks xmlns:a14="http://schemas.microsoft.com/office/drawing/2010/main" noChangeArrowheads="1"/>
            </p:cNvSpPr>
            <p:nvPr/>
          </p:nvSpPr>
          <p:spPr bwMode="auto">
            <a:xfrm>
              <a:off x="4536795" y="3490515"/>
              <a:ext cx="18644" cy="100087"/>
            </a:xfrm>
            <a:custGeom>
              <a:avLst/>
              <a:gdLst>
                <a:gd name="T0" fmla="*/ 2147483647 w 12"/>
                <a:gd name="T1" fmla="*/ 2147483647 h 63"/>
                <a:gd name="T2" fmla="*/ 0 w 12"/>
                <a:gd name="T3" fmla="*/ 2147483647 h 63"/>
                <a:gd name="T4" fmla="*/ 0 w 12"/>
                <a:gd name="T5" fmla="*/ 2147483647 h 63"/>
                <a:gd name="T6" fmla="*/ 2147483647 w 12"/>
                <a:gd name="T7" fmla="*/ 0 h 63"/>
                <a:gd name="T8" fmla="*/ 2147483647 w 12"/>
                <a:gd name="T9" fmla="*/ 2147483647 h 63"/>
                <a:gd name="T10" fmla="*/ 2147483647 w 12"/>
                <a:gd name="T11" fmla="*/ 2147483647 h 63"/>
                <a:gd name="T12" fmla="*/ 2147483647 w 12"/>
                <a:gd name="T13" fmla="*/ 2147483647 h 63"/>
                <a:gd name="T14" fmla="*/ 0 60000 65536"/>
                <a:gd name="T15" fmla="*/ 0 60000 65536"/>
                <a:gd name="T16" fmla="*/ 0 60000 65536"/>
                <a:gd name="T17" fmla="*/ 0 60000 65536"/>
                <a:gd name="T18" fmla="*/ 0 60000 65536"/>
                <a:gd name="T19" fmla="*/ 0 60000 65536"/>
                <a:gd name="T20" fmla="*/ 0 60000 65536"/>
                <a:gd name="T21" fmla="*/ 0 w 12"/>
                <a:gd name="T22" fmla="*/ 0 h 63"/>
                <a:gd name="T23" fmla="*/ 12 w 1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3">
                  <a:moveTo>
                    <a:pt x="6" y="63"/>
                  </a:moveTo>
                  <a:cubicBezTo>
                    <a:pt x="2" y="63"/>
                    <a:pt x="0" y="60"/>
                    <a:pt x="0" y="57"/>
                  </a:cubicBezTo>
                  <a:cubicBezTo>
                    <a:pt x="0" y="6"/>
                    <a:pt x="0" y="6"/>
                    <a:pt x="0" y="6"/>
                  </a:cubicBezTo>
                  <a:cubicBezTo>
                    <a:pt x="0" y="2"/>
                    <a:pt x="2" y="0"/>
                    <a:pt x="6" y="0"/>
                  </a:cubicBezTo>
                  <a:cubicBezTo>
                    <a:pt x="9" y="0"/>
                    <a:pt x="12" y="2"/>
                    <a:pt x="12" y="6"/>
                  </a:cubicBezTo>
                  <a:cubicBezTo>
                    <a:pt x="12" y="57"/>
                    <a:pt x="12" y="57"/>
                    <a:pt x="12" y="57"/>
                  </a:cubicBezTo>
                  <a:cubicBezTo>
                    <a:pt x="12" y="60"/>
                    <a:pt x="9" y="63"/>
                    <a:pt x="6" y="63"/>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128" name="îśḷiďé"/>
            <p:cNvSpPr>
              <a14:cpLocks xmlns:a14="http://schemas.microsoft.com/office/drawing/2010/main" noChangeArrowheads="1"/>
            </p:cNvSpPr>
            <p:nvPr/>
          </p:nvSpPr>
          <p:spPr bwMode="auto">
            <a:xfrm>
              <a:off x="4596652" y="3490515"/>
              <a:ext cx="19625" cy="103031"/>
            </a:xfrm>
            <a:custGeom>
              <a:avLst/>
              <a:gdLst>
                <a:gd name="T0" fmla="*/ 2147483647 w 12"/>
                <a:gd name="T1" fmla="*/ 2147483647 h 65"/>
                <a:gd name="T2" fmla="*/ 0 w 12"/>
                <a:gd name="T3" fmla="*/ 2147483647 h 65"/>
                <a:gd name="T4" fmla="*/ 0 w 12"/>
                <a:gd name="T5" fmla="*/ 2147483647 h 65"/>
                <a:gd name="T6" fmla="*/ 2147483647 w 12"/>
                <a:gd name="T7" fmla="*/ 0 h 65"/>
                <a:gd name="T8" fmla="*/ 2147483647 w 12"/>
                <a:gd name="T9" fmla="*/ 2147483647 h 65"/>
                <a:gd name="T10" fmla="*/ 2147483647 w 12"/>
                <a:gd name="T11" fmla="*/ 2147483647 h 65"/>
                <a:gd name="T12" fmla="*/ 2147483647 w 12"/>
                <a:gd name="T13" fmla="*/ 2147483647 h 65"/>
                <a:gd name="T14" fmla="*/ 0 60000 65536"/>
                <a:gd name="T15" fmla="*/ 0 60000 65536"/>
                <a:gd name="T16" fmla="*/ 0 60000 65536"/>
                <a:gd name="T17" fmla="*/ 0 60000 65536"/>
                <a:gd name="T18" fmla="*/ 0 60000 65536"/>
                <a:gd name="T19" fmla="*/ 0 60000 65536"/>
                <a:gd name="T20" fmla="*/ 0 60000 65536"/>
                <a:gd name="T21" fmla="*/ 0 w 12"/>
                <a:gd name="T22" fmla="*/ 0 h 65"/>
                <a:gd name="T23" fmla="*/ 12 w 12"/>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5">
                  <a:moveTo>
                    <a:pt x="6" y="65"/>
                  </a:moveTo>
                  <a:cubicBezTo>
                    <a:pt x="2" y="65"/>
                    <a:pt x="0" y="62"/>
                    <a:pt x="0" y="59"/>
                  </a:cubicBezTo>
                  <a:cubicBezTo>
                    <a:pt x="0" y="6"/>
                    <a:pt x="0" y="6"/>
                    <a:pt x="0" y="6"/>
                  </a:cubicBezTo>
                  <a:cubicBezTo>
                    <a:pt x="0" y="2"/>
                    <a:pt x="2" y="0"/>
                    <a:pt x="6" y="0"/>
                  </a:cubicBezTo>
                  <a:cubicBezTo>
                    <a:pt x="9" y="0"/>
                    <a:pt x="12" y="2"/>
                    <a:pt x="12" y="6"/>
                  </a:cubicBezTo>
                  <a:cubicBezTo>
                    <a:pt x="12" y="59"/>
                    <a:pt x="12" y="59"/>
                    <a:pt x="12" y="59"/>
                  </a:cubicBezTo>
                  <a:cubicBezTo>
                    <a:pt x="12" y="62"/>
                    <a:pt x="9" y="65"/>
                    <a:pt x="6" y="65"/>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129" name="ïsḷíďé"/>
            <p:cNvSpPr>
              <a14:cpLocks xmlns:a14="http://schemas.microsoft.com/office/drawing/2010/main" noChangeArrowheads="1"/>
            </p:cNvSpPr>
            <p:nvPr/>
          </p:nvSpPr>
          <p:spPr bwMode="auto">
            <a:xfrm>
              <a:off x="4665339" y="3488552"/>
              <a:ext cx="19625" cy="103031"/>
            </a:xfrm>
            <a:custGeom>
              <a:avLst/>
              <a:gdLst>
                <a:gd name="T0" fmla="*/ 2147483647 w 12"/>
                <a:gd name="T1" fmla="*/ 2147483647 h 65"/>
                <a:gd name="T2" fmla="*/ 0 w 12"/>
                <a:gd name="T3" fmla="*/ 2147483647 h 65"/>
                <a:gd name="T4" fmla="*/ 0 w 12"/>
                <a:gd name="T5" fmla="*/ 2147483647 h 65"/>
                <a:gd name="T6" fmla="*/ 2147483647 w 12"/>
                <a:gd name="T7" fmla="*/ 0 h 65"/>
                <a:gd name="T8" fmla="*/ 2147483647 w 12"/>
                <a:gd name="T9" fmla="*/ 2147483647 h 65"/>
                <a:gd name="T10" fmla="*/ 2147483647 w 12"/>
                <a:gd name="T11" fmla="*/ 2147483647 h 65"/>
                <a:gd name="T12" fmla="*/ 2147483647 w 12"/>
                <a:gd name="T13" fmla="*/ 2147483647 h 65"/>
                <a:gd name="T14" fmla="*/ 0 60000 65536"/>
                <a:gd name="T15" fmla="*/ 0 60000 65536"/>
                <a:gd name="T16" fmla="*/ 0 60000 65536"/>
                <a:gd name="T17" fmla="*/ 0 60000 65536"/>
                <a:gd name="T18" fmla="*/ 0 60000 65536"/>
                <a:gd name="T19" fmla="*/ 0 60000 65536"/>
                <a:gd name="T20" fmla="*/ 0 60000 65536"/>
                <a:gd name="T21" fmla="*/ 0 w 12"/>
                <a:gd name="T22" fmla="*/ 0 h 65"/>
                <a:gd name="T23" fmla="*/ 12 w 12"/>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5">
                  <a:moveTo>
                    <a:pt x="6" y="65"/>
                  </a:moveTo>
                  <a:cubicBezTo>
                    <a:pt x="3" y="65"/>
                    <a:pt x="0" y="63"/>
                    <a:pt x="0" y="59"/>
                  </a:cubicBezTo>
                  <a:cubicBezTo>
                    <a:pt x="0" y="6"/>
                    <a:pt x="0" y="6"/>
                    <a:pt x="0" y="6"/>
                  </a:cubicBezTo>
                  <a:cubicBezTo>
                    <a:pt x="0" y="3"/>
                    <a:pt x="3" y="0"/>
                    <a:pt x="6" y="0"/>
                  </a:cubicBezTo>
                  <a:cubicBezTo>
                    <a:pt x="9" y="0"/>
                    <a:pt x="12" y="3"/>
                    <a:pt x="12" y="6"/>
                  </a:cubicBezTo>
                  <a:cubicBezTo>
                    <a:pt x="12" y="59"/>
                    <a:pt x="12" y="59"/>
                    <a:pt x="12" y="59"/>
                  </a:cubicBezTo>
                  <a:cubicBezTo>
                    <a:pt x="12" y="63"/>
                    <a:pt x="9" y="65"/>
                    <a:pt x="6" y="65"/>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130" name="ïṩḷîḋe"/>
            <p:cNvSpPr>
              <a14:cpLocks xmlns:a14="http://schemas.microsoft.com/office/drawing/2010/main" noChangeArrowheads="1"/>
            </p:cNvSpPr>
            <p:nvPr/>
          </p:nvSpPr>
          <p:spPr bwMode="auto">
            <a:xfrm>
              <a:off x="4721270" y="3493459"/>
              <a:ext cx="19625" cy="92237"/>
            </a:xfrm>
            <a:custGeom>
              <a:avLst/>
              <a:gdLst>
                <a:gd name="T0" fmla="*/ 2147483647 w 12"/>
                <a:gd name="T1" fmla="*/ 2147483647 h 58"/>
                <a:gd name="T2" fmla="*/ 0 w 12"/>
                <a:gd name="T3" fmla="*/ 2147483647 h 58"/>
                <a:gd name="T4" fmla="*/ 0 w 12"/>
                <a:gd name="T5" fmla="*/ 2147483647 h 58"/>
                <a:gd name="T6" fmla="*/ 2147483647 w 12"/>
                <a:gd name="T7" fmla="*/ 0 h 58"/>
                <a:gd name="T8" fmla="*/ 2147483647 w 12"/>
                <a:gd name="T9" fmla="*/ 2147483647 h 58"/>
                <a:gd name="T10" fmla="*/ 2147483647 w 12"/>
                <a:gd name="T11" fmla="*/ 2147483647 h 58"/>
                <a:gd name="T12" fmla="*/ 2147483647 w 12"/>
                <a:gd name="T13" fmla="*/ 2147483647 h 58"/>
                <a:gd name="T14" fmla="*/ 0 60000 65536"/>
                <a:gd name="T15" fmla="*/ 0 60000 65536"/>
                <a:gd name="T16" fmla="*/ 0 60000 65536"/>
                <a:gd name="T17" fmla="*/ 0 60000 65536"/>
                <a:gd name="T18" fmla="*/ 0 60000 65536"/>
                <a:gd name="T19" fmla="*/ 0 60000 65536"/>
                <a:gd name="T20" fmla="*/ 0 60000 65536"/>
                <a:gd name="T21" fmla="*/ 0 w 12"/>
                <a:gd name="T22" fmla="*/ 0 h 58"/>
                <a:gd name="T23" fmla="*/ 12 w 1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58">
                  <a:moveTo>
                    <a:pt x="6" y="58"/>
                  </a:moveTo>
                  <a:cubicBezTo>
                    <a:pt x="3" y="58"/>
                    <a:pt x="0" y="56"/>
                    <a:pt x="0" y="52"/>
                  </a:cubicBezTo>
                  <a:cubicBezTo>
                    <a:pt x="0" y="6"/>
                    <a:pt x="0" y="6"/>
                    <a:pt x="0" y="6"/>
                  </a:cubicBezTo>
                  <a:cubicBezTo>
                    <a:pt x="0" y="2"/>
                    <a:pt x="3" y="0"/>
                    <a:pt x="6" y="0"/>
                  </a:cubicBezTo>
                  <a:cubicBezTo>
                    <a:pt x="10" y="0"/>
                    <a:pt x="12" y="2"/>
                    <a:pt x="12" y="6"/>
                  </a:cubicBezTo>
                  <a:cubicBezTo>
                    <a:pt x="12" y="52"/>
                    <a:pt x="12" y="52"/>
                    <a:pt x="12" y="52"/>
                  </a:cubicBezTo>
                  <a:cubicBezTo>
                    <a:pt x="12" y="56"/>
                    <a:pt x="10" y="58"/>
                    <a:pt x="6" y="58"/>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131" name="ï$ḷïḋe"/>
            <p:cNvSpPr>
              <a14:cpLocks xmlns:a14="http://schemas.microsoft.com/office/drawing/2010/main" noChangeArrowheads="1"/>
            </p:cNvSpPr>
            <p:nvPr/>
          </p:nvSpPr>
          <p:spPr bwMode="auto">
            <a:xfrm>
              <a:off x="4777202" y="3490515"/>
              <a:ext cx="19625" cy="100087"/>
            </a:xfrm>
            <a:custGeom>
              <a:avLst/>
              <a:gdLst>
                <a:gd name="T0" fmla="*/ 2147483647 w 12"/>
                <a:gd name="T1" fmla="*/ 2147483647 h 63"/>
                <a:gd name="T2" fmla="*/ 0 w 12"/>
                <a:gd name="T3" fmla="*/ 2147483647 h 63"/>
                <a:gd name="T4" fmla="*/ 0 w 12"/>
                <a:gd name="T5" fmla="*/ 2147483647 h 63"/>
                <a:gd name="T6" fmla="*/ 2147483647 w 12"/>
                <a:gd name="T7" fmla="*/ 0 h 63"/>
                <a:gd name="T8" fmla="*/ 2147483647 w 12"/>
                <a:gd name="T9" fmla="*/ 2147483647 h 63"/>
                <a:gd name="T10" fmla="*/ 2147483647 w 12"/>
                <a:gd name="T11" fmla="*/ 2147483647 h 63"/>
                <a:gd name="T12" fmla="*/ 2147483647 w 12"/>
                <a:gd name="T13" fmla="*/ 2147483647 h 63"/>
                <a:gd name="T14" fmla="*/ 0 60000 65536"/>
                <a:gd name="T15" fmla="*/ 0 60000 65536"/>
                <a:gd name="T16" fmla="*/ 0 60000 65536"/>
                <a:gd name="T17" fmla="*/ 0 60000 65536"/>
                <a:gd name="T18" fmla="*/ 0 60000 65536"/>
                <a:gd name="T19" fmla="*/ 0 60000 65536"/>
                <a:gd name="T20" fmla="*/ 0 60000 65536"/>
                <a:gd name="T21" fmla="*/ 0 w 12"/>
                <a:gd name="T22" fmla="*/ 0 h 63"/>
                <a:gd name="T23" fmla="*/ 12 w 1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3">
                  <a:moveTo>
                    <a:pt x="6" y="63"/>
                  </a:moveTo>
                  <a:cubicBezTo>
                    <a:pt x="3" y="63"/>
                    <a:pt x="0" y="60"/>
                    <a:pt x="0" y="57"/>
                  </a:cubicBezTo>
                  <a:cubicBezTo>
                    <a:pt x="0" y="6"/>
                    <a:pt x="0" y="6"/>
                    <a:pt x="0" y="6"/>
                  </a:cubicBezTo>
                  <a:cubicBezTo>
                    <a:pt x="0" y="3"/>
                    <a:pt x="3" y="0"/>
                    <a:pt x="6" y="0"/>
                  </a:cubicBezTo>
                  <a:cubicBezTo>
                    <a:pt x="9" y="0"/>
                    <a:pt x="12" y="3"/>
                    <a:pt x="12" y="6"/>
                  </a:cubicBezTo>
                  <a:cubicBezTo>
                    <a:pt x="12" y="57"/>
                    <a:pt x="12" y="57"/>
                    <a:pt x="12" y="57"/>
                  </a:cubicBezTo>
                  <a:cubicBezTo>
                    <a:pt x="12" y="60"/>
                    <a:pt x="9" y="63"/>
                    <a:pt x="6" y="63"/>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132" name="išļïďe"/>
            <p:cNvSpPr>
              <a14:cpLocks xmlns:a14="http://schemas.microsoft.com/office/drawing/2010/main" noChangeArrowheads="1"/>
            </p:cNvSpPr>
            <p:nvPr/>
          </p:nvSpPr>
          <p:spPr bwMode="auto">
            <a:xfrm>
              <a:off x="4848833" y="3488552"/>
              <a:ext cx="19625" cy="100087"/>
            </a:xfrm>
            <a:custGeom>
              <a:avLst/>
              <a:gdLst>
                <a:gd name="T0" fmla="*/ 2147483647 w 12"/>
                <a:gd name="T1" fmla="*/ 2147483647 h 63"/>
                <a:gd name="T2" fmla="*/ 0 w 12"/>
                <a:gd name="T3" fmla="*/ 2147483647 h 63"/>
                <a:gd name="T4" fmla="*/ 0 w 12"/>
                <a:gd name="T5" fmla="*/ 2147483647 h 63"/>
                <a:gd name="T6" fmla="*/ 2147483647 w 12"/>
                <a:gd name="T7" fmla="*/ 0 h 63"/>
                <a:gd name="T8" fmla="*/ 2147483647 w 12"/>
                <a:gd name="T9" fmla="*/ 2147483647 h 63"/>
                <a:gd name="T10" fmla="*/ 2147483647 w 12"/>
                <a:gd name="T11" fmla="*/ 2147483647 h 63"/>
                <a:gd name="T12" fmla="*/ 2147483647 w 12"/>
                <a:gd name="T13" fmla="*/ 2147483647 h 63"/>
                <a:gd name="T14" fmla="*/ 0 60000 65536"/>
                <a:gd name="T15" fmla="*/ 0 60000 65536"/>
                <a:gd name="T16" fmla="*/ 0 60000 65536"/>
                <a:gd name="T17" fmla="*/ 0 60000 65536"/>
                <a:gd name="T18" fmla="*/ 0 60000 65536"/>
                <a:gd name="T19" fmla="*/ 0 60000 65536"/>
                <a:gd name="T20" fmla="*/ 0 60000 65536"/>
                <a:gd name="T21" fmla="*/ 0 w 12"/>
                <a:gd name="T22" fmla="*/ 0 h 63"/>
                <a:gd name="T23" fmla="*/ 12 w 1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3">
                  <a:moveTo>
                    <a:pt x="6" y="63"/>
                  </a:moveTo>
                  <a:cubicBezTo>
                    <a:pt x="3" y="63"/>
                    <a:pt x="0" y="60"/>
                    <a:pt x="0" y="57"/>
                  </a:cubicBezTo>
                  <a:cubicBezTo>
                    <a:pt x="0" y="6"/>
                    <a:pt x="0" y="6"/>
                    <a:pt x="0" y="6"/>
                  </a:cubicBezTo>
                  <a:cubicBezTo>
                    <a:pt x="0" y="3"/>
                    <a:pt x="3" y="0"/>
                    <a:pt x="6" y="0"/>
                  </a:cubicBezTo>
                  <a:cubicBezTo>
                    <a:pt x="10" y="0"/>
                    <a:pt x="12" y="3"/>
                    <a:pt x="12" y="6"/>
                  </a:cubicBezTo>
                  <a:cubicBezTo>
                    <a:pt x="12" y="57"/>
                    <a:pt x="12" y="57"/>
                    <a:pt x="12" y="57"/>
                  </a:cubicBezTo>
                  <a:cubicBezTo>
                    <a:pt x="12" y="60"/>
                    <a:pt x="10" y="63"/>
                    <a:pt x="6" y="63"/>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133" name="ïṧ1ïdê"/>
            <p:cNvSpPr>
              <a14:cpLocks xmlns:a14="http://schemas.microsoft.com/office/drawing/2010/main" noChangeArrowheads="1"/>
            </p:cNvSpPr>
            <p:nvPr/>
          </p:nvSpPr>
          <p:spPr bwMode="auto">
            <a:xfrm>
              <a:off x="4902802" y="3494440"/>
              <a:ext cx="19625" cy="91256"/>
            </a:xfrm>
            <a:custGeom>
              <a:avLst/>
              <a:gdLst>
                <a:gd name="T0" fmla="*/ 2147483647 w 12"/>
                <a:gd name="T1" fmla="*/ 2147483647 h 57"/>
                <a:gd name="T2" fmla="*/ 0 w 12"/>
                <a:gd name="T3" fmla="*/ 2147483647 h 57"/>
                <a:gd name="T4" fmla="*/ 0 w 12"/>
                <a:gd name="T5" fmla="*/ 2147483647 h 57"/>
                <a:gd name="T6" fmla="*/ 2147483647 w 12"/>
                <a:gd name="T7" fmla="*/ 0 h 57"/>
                <a:gd name="T8" fmla="*/ 2147483647 w 12"/>
                <a:gd name="T9" fmla="*/ 2147483647 h 57"/>
                <a:gd name="T10" fmla="*/ 2147483647 w 12"/>
                <a:gd name="T11" fmla="*/ 2147483647 h 57"/>
                <a:gd name="T12" fmla="*/ 2147483647 w 12"/>
                <a:gd name="T13" fmla="*/ 2147483647 h 57"/>
                <a:gd name="T14" fmla="*/ 0 60000 65536"/>
                <a:gd name="T15" fmla="*/ 0 60000 65536"/>
                <a:gd name="T16" fmla="*/ 0 60000 65536"/>
                <a:gd name="T17" fmla="*/ 0 60000 65536"/>
                <a:gd name="T18" fmla="*/ 0 60000 65536"/>
                <a:gd name="T19" fmla="*/ 0 60000 65536"/>
                <a:gd name="T20" fmla="*/ 0 60000 65536"/>
                <a:gd name="T21" fmla="*/ 0 w 12"/>
                <a:gd name="T22" fmla="*/ 0 h 57"/>
                <a:gd name="T23" fmla="*/ 12 w 12"/>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57">
                  <a:moveTo>
                    <a:pt x="6" y="57"/>
                  </a:moveTo>
                  <a:cubicBezTo>
                    <a:pt x="3" y="57"/>
                    <a:pt x="0" y="55"/>
                    <a:pt x="0" y="51"/>
                  </a:cubicBezTo>
                  <a:cubicBezTo>
                    <a:pt x="0" y="6"/>
                    <a:pt x="0" y="6"/>
                    <a:pt x="0" y="6"/>
                  </a:cubicBezTo>
                  <a:cubicBezTo>
                    <a:pt x="0" y="3"/>
                    <a:pt x="3" y="0"/>
                    <a:pt x="6" y="0"/>
                  </a:cubicBezTo>
                  <a:cubicBezTo>
                    <a:pt x="10" y="0"/>
                    <a:pt x="12" y="3"/>
                    <a:pt x="12" y="6"/>
                  </a:cubicBezTo>
                  <a:cubicBezTo>
                    <a:pt x="12" y="51"/>
                    <a:pt x="12" y="51"/>
                    <a:pt x="12" y="51"/>
                  </a:cubicBezTo>
                  <a:cubicBezTo>
                    <a:pt x="12" y="55"/>
                    <a:pt x="10" y="57"/>
                    <a:pt x="6" y="57"/>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134" name="iṥļïḋê"/>
            <p:cNvSpPr>
              <a14:cpLocks xmlns:a14="http://schemas.microsoft.com/office/drawing/2010/main" noChangeArrowheads="1"/>
            </p:cNvSpPr>
            <p:nvPr/>
          </p:nvSpPr>
          <p:spPr bwMode="auto">
            <a:xfrm>
              <a:off x="4971489" y="3493459"/>
              <a:ext cx="19625" cy="90275"/>
            </a:xfrm>
            <a:custGeom>
              <a:avLst/>
              <a:gdLst>
                <a:gd name="T0" fmla="*/ 2147483647 w 12"/>
                <a:gd name="T1" fmla="*/ 2147483647 h 57"/>
                <a:gd name="T2" fmla="*/ 0 w 12"/>
                <a:gd name="T3" fmla="*/ 2147483647 h 57"/>
                <a:gd name="T4" fmla="*/ 0 w 12"/>
                <a:gd name="T5" fmla="*/ 2147483647 h 57"/>
                <a:gd name="T6" fmla="*/ 2147483647 w 12"/>
                <a:gd name="T7" fmla="*/ 0 h 57"/>
                <a:gd name="T8" fmla="*/ 2147483647 w 12"/>
                <a:gd name="T9" fmla="*/ 2147483647 h 57"/>
                <a:gd name="T10" fmla="*/ 2147483647 w 12"/>
                <a:gd name="T11" fmla="*/ 2147483647 h 57"/>
                <a:gd name="T12" fmla="*/ 2147483647 w 12"/>
                <a:gd name="T13" fmla="*/ 2147483647 h 57"/>
                <a:gd name="T14" fmla="*/ 0 60000 65536"/>
                <a:gd name="T15" fmla="*/ 0 60000 65536"/>
                <a:gd name="T16" fmla="*/ 0 60000 65536"/>
                <a:gd name="T17" fmla="*/ 0 60000 65536"/>
                <a:gd name="T18" fmla="*/ 0 60000 65536"/>
                <a:gd name="T19" fmla="*/ 0 60000 65536"/>
                <a:gd name="T20" fmla="*/ 0 60000 65536"/>
                <a:gd name="T21" fmla="*/ 0 w 12"/>
                <a:gd name="T22" fmla="*/ 0 h 57"/>
                <a:gd name="T23" fmla="*/ 12 w 12"/>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57">
                  <a:moveTo>
                    <a:pt x="6" y="57"/>
                  </a:moveTo>
                  <a:cubicBezTo>
                    <a:pt x="3" y="57"/>
                    <a:pt x="0" y="54"/>
                    <a:pt x="0" y="51"/>
                  </a:cubicBezTo>
                  <a:cubicBezTo>
                    <a:pt x="0" y="6"/>
                    <a:pt x="0" y="6"/>
                    <a:pt x="0" y="6"/>
                  </a:cubicBezTo>
                  <a:cubicBezTo>
                    <a:pt x="0" y="2"/>
                    <a:pt x="3" y="0"/>
                    <a:pt x="6" y="0"/>
                  </a:cubicBezTo>
                  <a:cubicBezTo>
                    <a:pt x="9" y="0"/>
                    <a:pt x="12" y="2"/>
                    <a:pt x="12" y="6"/>
                  </a:cubicBezTo>
                  <a:cubicBezTo>
                    <a:pt x="12" y="51"/>
                    <a:pt x="12" y="51"/>
                    <a:pt x="12" y="51"/>
                  </a:cubicBezTo>
                  <a:cubicBezTo>
                    <a:pt x="12" y="54"/>
                    <a:pt x="9" y="57"/>
                    <a:pt x="6" y="57"/>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135" name="işļïḍe"/>
            <p:cNvSpPr>
              <a14:cpLocks xmlns:a14="http://schemas.microsoft.com/office/drawing/2010/main" noChangeArrowheads="1"/>
            </p:cNvSpPr>
            <p:nvPr/>
          </p:nvSpPr>
          <p:spPr bwMode="auto">
            <a:xfrm>
              <a:off x="5030364" y="3193197"/>
              <a:ext cx="615244" cy="1559205"/>
            </a:xfrm>
            <a:prstGeom prst="rect">
              <a:avLst/>
            </a:prstGeom>
            <a:solidFill>
              <a:srgbClr val="EFEFEF"/>
            </a:solidFill>
            <a:ln w="9525">
              <a:noFill/>
              <a:miter lim="800000"/>
            </a:ln>
          </p:spPr>
          <p:txBody>
            <a:bodyPr anchor="ctr"/>
            <a:lstStyle/>
            <a:p>
              <a:pPr algn="ctr"/>
              <a:endParaRPr lang="zh-CN" altLang="zh-CN">
                <a:latin typeface="Calibri" charset="0"/>
              </a:endParaRPr>
            </a:p>
          </p:txBody>
        </p:sp>
        <p:sp>
          <p:nvSpPr>
            <p:cNvPr id="47136" name="ïṧḷiďé"/>
            <p:cNvSpPr>
              <a14:cpLocks xmlns:a14="http://schemas.microsoft.com/office/drawing/2010/main" noChangeArrowheads="1"/>
            </p:cNvSpPr>
            <p:nvPr/>
          </p:nvSpPr>
          <p:spPr bwMode="auto">
            <a:xfrm>
              <a:off x="5075502" y="3256978"/>
              <a:ext cx="149150" cy="150131"/>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37" name="ïş1îďê"/>
            <p:cNvSpPr>
              <a14:cpLocks xmlns:a14="http://schemas.microsoft.com/office/drawing/2010/main" noChangeArrowheads="1"/>
            </p:cNvSpPr>
            <p:nvPr/>
          </p:nvSpPr>
          <p:spPr bwMode="auto">
            <a:xfrm>
              <a:off x="5259977" y="3256978"/>
              <a:ext cx="150132" cy="150131"/>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38" name="iS1îḋe"/>
            <p:cNvSpPr>
              <a14:cpLocks xmlns:a14="http://schemas.microsoft.com/office/drawing/2010/main" noChangeArrowheads="1"/>
            </p:cNvSpPr>
            <p:nvPr/>
          </p:nvSpPr>
          <p:spPr bwMode="auto">
            <a:xfrm>
              <a:off x="5440527" y="3256978"/>
              <a:ext cx="151112" cy="150131"/>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39" name="îşľïḑé"/>
            <p:cNvSpPr>
              <a14:cpLocks xmlns:a14="http://schemas.microsoft.com/office/drawing/2010/main" noChangeArrowheads="1"/>
            </p:cNvSpPr>
            <p:nvPr/>
          </p:nvSpPr>
          <p:spPr bwMode="auto">
            <a:xfrm>
              <a:off x="5075502" y="3439490"/>
              <a:ext cx="149150" cy="151112"/>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40" name="íS1ïḑe"/>
            <p:cNvSpPr>
              <a14:cpLocks xmlns:a14="http://schemas.microsoft.com/office/drawing/2010/main" noChangeArrowheads="1"/>
            </p:cNvSpPr>
            <p:nvPr/>
          </p:nvSpPr>
          <p:spPr bwMode="auto">
            <a:xfrm>
              <a:off x="5259977" y="3439490"/>
              <a:ext cx="150132" cy="151112"/>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41" name="îśľîḓe"/>
            <p:cNvSpPr>
              <a14:cpLocks xmlns:a14="http://schemas.microsoft.com/office/drawing/2010/main" noChangeArrowheads="1"/>
            </p:cNvSpPr>
            <p:nvPr/>
          </p:nvSpPr>
          <p:spPr bwMode="auto">
            <a:xfrm>
              <a:off x="5440527" y="3439490"/>
              <a:ext cx="151112" cy="151112"/>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42" name="íṧḷíde"/>
            <p:cNvSpPr>
              <a14:cpLocks xmlns:a14="http://schemas.microsoft.com/office/drawing/2010/main" noChangeArrowheads="1"/>
            </p:cNvSpPr>
            <p:nvPr/>
          </p:nvSpPr>
          <p:spPr bwMode="auto">
            <a:xfrm>
              <a:off x="5075502" y="3621021"/>
              <a:ext cx="149150" cy="149150"/>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43" name="ïṩļîḓe"/>
            <p:cNvSpPr>
              <a14:cpLocks xmlns:a14="http://schemas.microsoft.com/office/drawing/2010/main" noChangeArrowheads="1"/>
            </p:cNvSpPr>
            <p:nvPr/>
          </p:nvSpPr>
          <p:spPr bwMode="auto">
            <a:xfrm>
              <a:off x="5259977" y="3621021"/>
              <a:ext cx="150132" cy="149150"/>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44" name="îṣļíḋè"/>
            <p:cNvSpPr>
              <a14:cpLocks xmlns:a14="http://schemas.microsoft.com/office/drawing/2010/main" noChangeArrowheads="1"/>
            </p:cNvSpPr>
            <p:nvPr/>
          </p:nvSpPr>
          <p:spPr bwMode="auto">
            <a:xfrm>
              <a:off x="5440527" y="3621021"/>
              <a:ext cx="151112" cy="149150"/>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45" name="îSliḓê"/>
            <p:cNvSpPr>
              <a14:cpLocks xmlns:a14="http://schemas.microsoft.com/office/drawing/2010/main" noChangeArrowheads="1"/>
            </p:cNvSpPr>
            <p:nvPr/>
          </p:nvSpPr>
          <p:spPr bwMode="auto">
            <a:xfrm>
              <a:off x="5075502" y="3802552"/>
              <a:ext cx="149150" cy="151112"/>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46" name="îşľïdé"/>
            <p:cNvSpPr>
              <a14:cpLocks xmlns:a14="http://schemas.microsoft.com/office/drawing/2010/main" noChangeArrowheads="1"/>
            </p:cNvSpPr>
            <p:nvPr/>
          </p:nvSpPr>
          <p:spPr bwMode="auto">
            <a:xfrm>
              <a:off x="5259977" y="3802552"/>
              <a:ext cx="150132" cy="151112"/>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47" name="îṩlïdé"/>
            <p:cNvSpPr>
              <a14:cpLocks xmlns:a14="http://schemas.microsoft.com/office/drawing/2010/main" noChangeArrowheads="1"/>
            </p:cNvSpPr>
            <p:nvPr/>
          </p:nvSpPr>
          <p:spPr bwMode="auto">
            <a:xfrm>
              <a:off x="5440527" y="3802552"/>
              <a:ext cx="151112" cy="151112"/>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48" name="í$ḻide"/>
            <p:cNvSpPr>
              <a14:cpLocks xmlns:a14="http://schemas.microsoft.com/office/drawing/2010/main" noChangeArrowheads="1"/>
            </p:cNvSpPr>
            <p:nvPr/>
          </p:nvSpPr>
          <p:spPr bwMode="auto">
            <a:xfrm>
              <a:off x="5075502" y="3986046"/>
              <a:ext cx="149150" cy="151112"/>
            </a:xfrm>
            <a:prstGeom prst="rect">
              <a:avLst/>
            </a:prstGeom>
            <a:solidFill>
              <a:schemeClr val="accent1"/>
            </a:solidFill>
            <a:ln w="9525">
              <a:noFill/>
              <a:miter lim="800000"/>
            </a:ln>
          </p:spPr>
          <p:txBody>
            <a:bodyPr anchor="ctr"/>
            <a:lstStyle/>
            <a:p>
              <a:pPr algn="ctr"/>
              <a:endParaRPr lang="zh-CN" altLang="zh-CN">
                <a:latin typeface="Calibri" charset="0"/>
              </a:endParaRPr>
            </a:p>
          </p:txBody>
        </p:sp>
        <p:sp>
          <p:nvSpPr>
            <p:cNvPr id="47149" name="iṧlïdê"/>
            <p:cNvSpPr>
              <a14:cpLocks xmlns:a14="http://schemas.microsoft.com/office/drawing/2010/main" noChangeArrowheads="1"/>
            </p:cNvSpPr>
            <p:nvPr/>
          </p:nvSpPr>
          <p:spPr bwMode="auto">
            <a:xfrm>
              <a:off x="5259977" y="3986046"/>
              <a:ext cx="150132" cy="151112"/>
            </a:xfrm>
            <a:prstGeom prst="rect">
              <a:avLst/>
            </a:prstGeom>
            <a:solidFill>
              <a:schemeClr val="accent1"/>
            </a:solidFill>
            <a:ln w="9525">
              <a:noFill/>
              <a:miter lim="800000"/>
            </a:ln>
          </p:spPr>
          <p:txBody>
            <a:bodyPr anchor="ctr"/>
            <a:lstStyle/>
            <a:p>
              <a:pPr algn="ctr"/>
              <a:endParaRPr lang="zh-CN" altLang="zh-CN">
                <a:latin typeface="Calibri" charset="0"/>
              </a:endParaRPr>
            </a:p>
          </p:txBody>
        </p:sp>
        <p:sp>
          <p:nvSpPr>
            <p:cNvPr id="47150" name="îs1ïďê"/>
            <p:cNvSpPr>
              <a14:cpLocks xmlns:a14="http://schemas.microsoft.com/office/drawing/2010/main" noChangeArrowheads="1"/>
            </p:cNvSpPr>
            <p:nvPr/>
          </p:nvSpPr>
          <p:spPr bwMode="auto">
            <a:xfrm>
              <a:off x="5440527" y="3986046"/>
              <a:ext cx="151112" cy="151112"/>
            </a:xfrm>
            <a:prstGeom prst="rect">
              <a:avLst/>
            </a:prstGeom>
            <a:solidFill>
              <a:schemeClr val="accent1"/>
            </a:solidFill>
            <a:ln w="9525">
              <a:noFill/>
              <a:miter lim="800000"/>
            </a:ln>
          </p:spPr>
          <p:txBody>
            <a:bodyPr anchor="ctr"/>
            <a:lstStyle/>
            <a:p>
              <a:pPr algn="ctr"/>
              <a:endParaRPr lang="zh-CN" altLang="zh-CN">
                <a:latin typeface="Calibri" charset="0"/>
              </a:endParaRPr>
            </a:p>
          </p:txBody>
        </p:sp>
        <p:sp>
          <p:nvSpPr>
            <p:cNvPr id="47151" name="ïṡḻïďe"/>
            <p:cNvSpPr>
              <a14:cpLocks xmlns:a14="http://schemas.microsoft.com/office/drawing/2010/main" noChangeArrowheads="1"/>
            </p:cNvSpPr>
            <p:nvPr/>
          </p:nvSpPr>
          <p:spPr bwMode="auto">
            <a:xfrm>
              <a:off x="5075502" y="4165614"/>
              <a:ext cx="149150" cy="151112"/>
            </a:xfrm>
            <a:prstGeom prst="rect">
              <a:avLst/>
            </a:prstGeom>
            <a:solidFill>
              <a:schemeClr val="accent1"/>
            </a:solidFill>
            <a:ln w="9525">
              <a:noFill/>
              <a:miter lim="800000"/>
            </a:ln>
          </p:spPr>
          <p:txBody>
            <a:bodyPr anchor="ctr"/>
            <a:lstStyle/>
            <a:p>
              <a:pPr algn="ctr"/>
              <a:endParaRPr lang="zh-CN" altLang="zh-CN">
                <a:latin typeface="Calibri" charset="0"/>
              </a:endParaRPr>
            </a:p>
          </p:txBody>
        </p:sp>
        <p:sp>
          <p:nvSpPr>
            <p:cNvPr id="47152" name="ïşľidè"/>
            <p:cNvSpPr>
              <a14:cpLocks xmlns:a14="http://schemas.microsoft.com/office/drawing/2010/main" noChangeArrowheads="1"/>
            </p:cNvSpPr>
            <p:nvPr/>
          </p:nvSpPr>
          <p:spPr bwMode="auto">
            <a:xfrm>
              <a:off x="5259977" y="4165614"/>
              <a:ext cx="150132" cy="151112"/>
            </a:xfrm>
            <a:prstGeom prst="rect">
              <a:avLst/>
            </a:prstGeom>
            <a:solidFill>
              <a:schemeClr val="accent1"/>
            </a:solidFill>
            <a:ln w="9525">
              <a:noFill/>
              <a:miter lim="800000"/>
            </a:ln>
          </p:spPr>
          <p:txBody>
            <a:bodyPr anchor="ctr"/>
            <a:lstStyle/>
            <a:p>
              <a:pPr algn="ctr"/>
              <a:endParaRPr lang="zh-CN" altLang="zh-CN">
                <a:latin typeface="Calibri" charset="0"/>
              </a:endParaRPr>
            </a:p>
          </p:txBody>
        </p:sp>
        <p:sp>
          <p:nvSpPr>
            <p:cNvPr id="47153" name="iŝľiḋe"/>
            <p:cNvSpPr>
              <a14:cpLocks xmlns:a14="http://schemas.microsoft.com/office/drawing/2010/main" noChangeArrowheads="1"/>
            </p:cNvSpPr>
            <p:nvPr/>
          </p:nvSpPr>
          <p:spPr bwMode="auto">
            <a:xfrm>
              <a:off x="5440527" y="4165614"/>
              <a:ext cx="151112" cy="151112"/>
            </a:xfrm>
            <a:prstGeom prst="rect">
              <a:avLst/>
            </a:prstGeom>
            <a:solidFill>
              <a:schemeClr val="accent1"/>
            </a:solidFill>
            <a:ln w="9525">
              <a:noFill/>
              <a:miter lim="800000"/>
            </a:ln>
          </p:spPr>
          <p:txBody>
            <a:bodyPr anchor="ctr"/>
            <a:lstStyle/>
            <a:p>
              <a:pPr algn="ctr"/>
              <a:endParaRPr lang="zh-CN" altLang="zh-CN">
                <a:latin typeface="Calibri" charset="0"/>
              </a:endParaRPr>
            </a:p>
          </p:txBody>
        </p:sp>
        <p:sp>
          <p:nvSpPr>
            <p:cNvPr id="47154" name="îṥḻiďe"/>
            <p:cNvSpPr>
              <a14:cpLocks xmlns:a14="http://schemas.microsoft.com/office/drawing/2010/main" noChangeArrowheads="1"/>
            </p:cNvSpPr>
            <p:nvPr/>
          </p:nvSpPr>
          <p:spPr bwMode="auto">
            <a:xfrm>
              <a:off x="6334445" y="2978303"/>
              <a:ext cx="701594" cy="1774098"/>
            </a:xfrm>
            <a:prstGeom prst="rect">
              <a:avLst/>
            </a:prstGeom>
            <a:solidFill>
              <a:srgbClr val="EFEFEF"/>
            </a:solidFill>
            <a:ln w="9525">
              <a:noFill/>
              <a:miter lim="800000"/>
            </a:ln>
          </p:spPr>
          <p:txBody>
            <a:bodyPr anchor="ctr"/>
            <a:lstStyle/>
            <a:p>
              <a:pPr algn="ctr"/>
              <a:endParaRPr lang="zh-CN" altLang="zh-CN">
                <a:latin typeface="Calibri" charset="0"/>
              </a:endParaRPr>
            </a:p>
          </p:txBody>
        </p:sp>
        <p:sp>
          <p:nvSpPr>
            <p:cNvPr id="47155" name="îŝḻíḋê"/>
            <p:cNvSpPr>
              <a14:cpLocks xmlns:a14="http://schemas.microsoft.com/office/drawing/2010/main" noChangeArrowheads="1"/>
            </p:cNvSpPr>
            <p:nvPr/>
          </p:nvSpPr>
          <p:spPr bwMode="auto">
            <a:xfrm>
              <a:off x="6385470" y="3051897"/>
              <a:ext cx="170737" cy="170737"/>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56" name="îŝļídê"/>
            <p:cNvSpPr>
              <a14:cpLocks xmlns:a14="http://schemas.microsoft.com/office/drawing/2010/main" noChangeArrowheads="1"/>
            </p:cNvSpPr>
            <p:nvPr/>
          </p:nvSpPr>
          <p:spPr bwMode="auto">
            <a:xfrm>
              <a:off x="6596439" y="3051897"/>
              <a:ext cx="169757" cy="170737"/>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57" name="îṡlîḋe"/>
            <p:cNvSpPr>
              <a14:cpLocks xmlns:a14="http://schemas.microsoft.com/office/drawing/2010/main" noChangeArrowheads="1"/>
            </p:cNvSpPr>
            <p:nvPr/>
          </p:nvSpPr>
          <p:spPr bwMode="auto">
            <a:xfrm>
              <a:off x="6799557" y="3051897"/>
              <a:ext cx="172700" cy="170737"/>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58" name="îSḷïďè"/>
            <p:cNvSpPr>
              <a14:cpLocks xmlns:a14="http://schemas.microsoft.com/office/drawing/2010/main" noChangeArrowheads="1"/>
            </p:cNvSpPr>
            <p:nvPr/>
          </p:nvSpPr>
          <p:spPr bwMode="auto">
            <a:xfrm>
              <a:off x="6385470" y="3258940"/>
              <a:ext cx="170737" cy="171719"/>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59" name="îṩḻiḋè"/>
            <p:cNvSpPr>
              <a14:cpLocks xmlns:a14="http://schemas.microsoft.com/office/drawing/2010/main" noChangeArrowheads="1"/>
            </p:cNvSpPr>
            <p:nvPr/>
          </p:nvSpPr>
          <p:spPr bwMode="auto">
            <a:xfrm>
              <a:off x="6596439" y="3258940"/>
              <a:ext cx="169757" cy="171719"/>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60" name="ïšľïḋe"/>
            <p:cNvSpPr>
              <a14:cpLocks xmlns:a14="http://schemas.microsoft.com/office/drawing/2010/main" noChangeArrowheads="1"/>
            </p:cNvSpPr>
            <p:nvPr/>
          </p:nvSpPr>
          <p:spPr bwMode="auto">
            <a:xfrm>
              <a:off x="6799557" y="3258940"/>
              <a:ext cx="172700" cy="171719"/>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61" name="íṩḷíḑè"/>
            <p:cNvSpPr>
              <a14:cpLocks xmlns:a14="http://schemas.microsoft.com/office/drawing/2010/main" noChangeArrowheads="1"/>
            </p:cNvSpPr>
            <p:nvPr/>
          </p:nvSpPr>
          <p:spPr bwMode="auto">
            <a:xfrm>
              <a:off x="6385470" y="3465002"/>
              <a:ext cx="170737" cy="171719"/>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62" name="îṥḷîḑê"/>
            <p:cNvSpPr>
              <a14:cpLocks xmlns:a14="http://schemas.microsoft.com/office/drawing/2010/main" noChangeArrowheads="1"/>
            </p:cNvSpPr>
            <p:nvPr/>
          </p:nvSpPr>
          <p:spPr bwMode="auto">
            <a:xfrm>
              <a:off x="6596439" y="3465002"/>
              <a:ext cx="169757" cy="171719"/>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63" name="îšlïḍê"/>
            <p:cNvSpPr>
              <a14:cpLocks xmlns:a14="http://schemas.microsoft.com/office/drawing/2010/main" noChangeArrowheads="1"/>
            </p:cNvSpPr>
            <p:nvPr/>
          </p:nvSpPr>
          <p:spPr bwMode="auto">
            <a:xfrm>
              <a:off x="6799557" y="3465002"/>
              <a:ext cx="172700" cy="171719"/>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64" name="íŝḻîďê"/>
            <p:cNvSpPr>
              <a14:cpLocks xmlns:a14="http://schemas.microsoft.com/office/drawing/2010/main" noChangeArrowheads="1"/>
            </p:cNvSpPr>
            <p:nvPr/>
          </p:nvSpPr>
          <p:spPr bwMode="auto">
            <a:xfrm>
              <a:off x="6385470" y="3672046"/>
              <a:ext cx="170737" cy="171719"/>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65" name="ïṩľíḓe"/>
            <p:cNvSpPr>
              <a14:cpLocks xmlns:a14="http://schemas.microsoft.com/office/drawing/2010/main" noChangeArrowheads="1"/>
            </p:cNvSpPr>
            <p:nvPr/>
          </p:nvSpPr>
          <p:spPr bwMode="auto">
            <a:xfrm>
              <a:off x="6596439" y="3672046"/>
              <a:ext cx="169757" cy="171719"/>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66" name="íṣ1iḍê"/>
            <p:cNvSpPr>
              <a14:cpLocks xmlns:a14="http://schemas.microsoft.com/office/drawing/2010/main" noChangeArrowheads="1"/>
            </p:cNvSpPr>
            <p:nvPr/>
          </p:nvSpPr>
          <p:spPr bwMode="auto">
            <a:xfrm>
              <a:off x="6799557" y="3672046"/>
              <a:ext cx="172700" cy="171719"/>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67" name="í$ľíḋè"/>
            <p:cNvSpPr>
              <a14:cpLocks xmlns:a14="http://schemas.microsoft.com/office/drawing/2010/main" noChangeArrowheads="1"/>
            </p:cNvSpPr>
            <p:nvPr/>
          </p:nvSpPr>
          <p:spPr bwMode="auto">
            <a:xfrm>
              <a:off x="6385470" y="3880071"/>
              <a:ext cx="170737" cy="170737"/>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68" name="îšḻiḍè"/>
            <p:cNvSpPr>
              <a14:cpLocks xmlns:a14="http://schemas.microsoft.com/office/drawing/2010/main" noChangeArrowheads="1"/>
            </p:cNvSpPr>
            <p:nvPr/>
          </p:nvSpPr>
          <p:spPr bwMode="auto">
            <a:xfrm>
              <a:off x="6596439" y="3880071"/>
              <a:ext cx="169757" cy="170737"/>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69" name="išľîḑé"/>
            <p:cNvSpPr>
              <a14:cpLocks xmlns:a14="http://schemas.microsoft.com/office/drawing/2010/main" noChangeArrowheads="1"/>
            </p:cNvSpPr>
            <p:nvPr/>
          </p:nvSpPr>
          <p:spPr bwMode="auto">
            <a:xfrm>
              <a:off x="6799557" y="3880071"/>
              <a:ext cx="172700" cy="170737"/>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170" name="íṧļïḑe"/>
            <p:cNvSpPr>
              <a14:cpLocks xmlns:a14="http://schemas.microsoft.com/office/drawing/2010/main" noChangeArrowheads="1"/>
            </p:cNvSpPr>
            <p:nvPr/>
          </p:nvSpPr>
          <p:spPr bwMode="auto">
            <a:xfrm>
              <a:off x="6385470" y="4086133"/>
              <a:ext cx="170737" cy="170737"/>
            </a:xfrm>
            <a:prstGeom prst="rect">
              <a:avLst/>
            </a:prstGeom>
            <a:solidFill>
              <a:schemeClr val="accent1"/>
            </a:solidFill>
            <a:ln w="9525">
              <a:noFill/>
              <a:miter lim="800000"/>
            </a:ln>
          </p:spPr>
          <p:txBody>
            <a:bodyPr anchor="ctr"/>
            <a:lstStyle/>
            <a:p>
              <a:pPr algn="ctr"/>
              <a:endParaRPr lang="zh-CN" altLang="zh-CN">
                <a:latin typeface="Calibri" charset="0"/>
              </a:endParaRPr>
            </a:p>
          </p:txBody>
        </p:sp>
        <p:sp>
          <p:nvSpPr>
            <p:cNvPr id="47171" name="ïśḻîḋê"/>
            <p:cNvSpPr>
              <a14:cpLocks xmlns:a14="http://schemas.microsoft.com/office/drawing/2010/main" noChangeArrowheads="1"/>
            </p:cNvSpPr>
            <p:nvPr/>
          </p:nvSpPr>
          <p:spPr bwMode="auto">
            <a:xfrm>
              <a:off x="6596439" y="4086133"/>
              <a:ext cx="169757" cy="170737"/>
            </a:xfrm>
            <a:prstGeom prst="rect">
              <a:avLst/>
            </a:prstGeom>
            <a:solidFill>
              <a:schemeClr val="accent1"/>
            </a:solidFill>
            <a:ln w="9525">
              <a:noFill/>
              <a:miter lim="800000"/>
            </a:ln>
          </p:spPr>
          <p:txBody>
            <a:bodyPr anchor="ctr"/>
            <a:lstStyle/>
            <a:p>
              <a:pPr algn="ctr"/>
              <a:endParaRPr lang="zh-CN" altLang="zh-CN">
                <a:latin typeface="Calibri" charset="0"/>
              </a:endParaRPr>
            </a:p>
          </p:txBody>
        </p:sp>
        <p:sp>
          <p:nvSpPr>
            <p:cNvPr id="47172" name="ïṣľíḑe"/>
            <p:cNvSpPr>
              <a14:cpLocks xmlns:a14="http://schemas.microsoft.com/office/drawing/2010/main" noChangeArrowheads="1"/>
            </p:cNvSpPr>
            <p:nvPr/>
          </p:nvSpPr>
          <p:spPr bwMode="auto">
            <a:xfrm>
              <a:off x="6799557" y="4086133"/>
              <a:ext cx="172700" cy="170737"/>
            </a:xfrm>
            <a:prstGeom prst="rect">
              <a:avLst/>
            </a:prstGeom>
            <a:solidFill>
              <a:schemeClr val="accent1"/>
            </a:solidFill>
            <a:ln w="9525">
              <a:noFill/>
              <a:miter lim="800000"/>
            </a:ln>
          </p:spPr>
          <p:txBody>
            <a:bodyPr anchor="ctr"/>
            <a:lstStyle/>
            <a:p>
              <a:pPr algn="ctr"/>
              <a:endParaRPr lang="zh-CN" altLang="zh-CN">
                <a:latin typeface="Calibri" charset="0"/>
              </a:endParaRPr>
            </a:p>
          </p:txBody>
        </p:sp>
        <p:sp>
          <p:nvSpPr>
            <p:cNvPr id="47173" name="íšľîďe"/>
            <p:cNvSpPr>
              <a14:cpLocks xmlns:a14="http://schemas.microsoft.com/office/drawing/2010/main" noChangeArrowheads="1"/>
            </p:cNvSpPr>
            <p:nvPr/>
          </p:nvSpPr>
          <p:spPr bwMode="auto">
            <a:xfrm>
              <a:off x="4711458" y="4655258"/>
              <a:ext cx="3047762" cy="271806"/>
            </a:xfrm>
            <a:custGeom>
              <a:avLst/>
              <a:gdLst>
                <a:gd name="T0" fmla="*/ 2147483647 w 1912"/>
                <a:gd name="T1" fmla="*/ 2147483647 h 171"/>
                <a:gd name="T2" fmla="*/ 2147483647 w 1912"/>
                <a:gd name="T3" fmla="*/ 2147483647 h 171"/>
                <a:gd name="T4" fmla="*/ 0 w 1912"/>
                <a:gd name="T5" fmla="*/ 2147483647 h 171"/>
                <a:gd name="T6" fmla="*/ 0 w 1912"/>
                <a:gd name="T7" fmla="*/ 0 h 171"/>
                <a:gd name="T8" fmla="*/ 2147483647 w 1912"/>
                <a:gd name="T9" fmla="*/ 0 h 171"/>
                <a:gd name="T10" fmla="*/ 2147483647 w 1912"/>
                <a:gd name="T11" fmla="*/ 2147483647 h 171"/>
                <a:gd name="T12" fmla="*/ 0 60000 65536"/>
                <a:gd name="T13" fmla="*/ 0 60000 65536"/>
                <a:gd name="T14" fmla="*/ 0 60000 65536"/>
                <a:gd name="T15" fmla="*/ 0 60000 65536"/>
                <a:gd name="T16" fmla="*/ 0 60000 65536"/>
                <a:gd name="T17" fmla="*/ 0 60000 65536"/>
                <a:gd name="T18" fmla="*/ 0 w 1912"/>
                <a:gd name="T19" fmla="*/ 0 h 171"/>
                <a:gd name="T20" fmla="*/ 1912 w 1912"/>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1912" h="171">
                  <a:moveTo>
                    <a:pt x="1912" y="45"/>
                  </a:moveTo>
                  <a:cubicBezTo>
                    <a:pt x="1912" y="171"/>
                    <a:pt x="1912" y="171"/>
                    <a:pt x="1912" y="171"/>
                  </a:cubicBezTo>
                  <a:cubicBezTo>
                    <a:pt x="0" y="171"/>
                    <a:pt x="0" y="171"/>
                    <a:pt x="0" y="171"/>
                  </a:cubicBezTo>
                  <a:cubicBezTo>
                    <a:pt x="0" y="0"/>
                    <a:pt x="0" y="0"/>
                    <a:pt x="0" y="0"/>
                  </a:cubicBezTo>
                  <a:cubicBezTo>
                    <a:pt x="1899" y="0"/>
                    <a:pt x="1899" y="0"/>
                    <a:pt x="1899" y="0"/>
                  </a:cubicBezTo>
                  <a:cubicBezTo>
                    <a:pt x="1905" y="14"/>
                    <a:pt x="1910" y="29"/>
                    <a:pt x="1912" y="45"/>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74" name="ïš1iḋê"/>
            <p:cNvSpPr>
              <a14:cpLocks xmlns:a14="http://schemas.microsoft.com/office/drawing/2010/main" noChangeArrowheads="1"/>
            </p:cNvSpPr>
            <p:nvPr/>
          </p:nvSpPr>
          <p:spPr bwMode="auto">
            <a:xfrm>
              <a:off x="4711458" y="4189164"/>
              <a:ext cx="953775" cy="737899"/>
            </a:xfrm>
            <a:custGeom>
              <a:avLst/>
              <a:gdLst>
                <a:gd name="T0" fmla="*/ 2147483647 w 598"/>
                <a:gd name="T1" fmla="*/ 2147483647 h 463"/>
                <a:gd name="T2" fmla="*/ 2147483647 w 598"/>
                <a:gd name="T3" fmla="*/ 2147483647 h 463"/>
                <a:gd name="T4" fmla="*/ 2147483647 w 598"/>
                <a:gd name="T5" fmla="*/ 2147483647 h 463"/>
                <a:gd name="T6" fmla="*/ 0 w 598"/>
                <a:gd name="T7" fmla="*/ 2147483647 h 463"/>
                <a:gd name="T8" fmla="*/ 0 w 598"/>
                <a:gd name="T9" fmla="*/ 2147483647 h 463"/>
                <a:gd name="T10" fmla="*/ 2147483647 w 598"/>
                <a:gd name="T11" fmla="*/ 0 h 463"/>
                <a:gd name="T12" fmla="*/ 2147483647 w 598"/>
                <a:gd name="T13" fmla="*/ 2147483647 h 463"/>
                <a:gd name="T14" fmla="*/ 2147483647 w 598"/>
                <a:gd name="T15" fmla="*/ 2147483647 h 463"/>
                <a:gd name="T16" fmla="*/ 0 60000 65536"/>
                <a:gd name="T17" fmla="*/ 0 60000 65536"/>
                <a:gd name="T18" fmla="*/ 0 60000 65536"/>
                <a:gd name="T19" fmla="*/ 0 60000 65536"/>
                <a:gd name="T20" fmla="*/ 0 60000 65536"/>
                <a:gd name="T21" fmla="*/ 0 60000 65536"/>
                <a:gd name="T22" fmla="*/ 0 60000 65536"/>
                <a:gd name="T23" fmla="*/ 0 60000 65536"/>
                <a:gd name="T24" fmla="*/ 0 w 598"/>
                <a:gd name="T25" fmla="*/ 0 h 463"/>
                <a:gd name="T26" fmla="*/ 598 w 598"/>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8" h="463">
                  <a:moveTo>
                    <a:pt x="598" y="299"/>
                  </a:moveTo>
                  <a:cubicBezTo>
                    <a:pt x="598" y="360"/>
                    <a:pt x="580" y="416"/>
                    <a:pt x="549" y="463"/>
                  </a:cubicBezTo>
                  <a:cubicBezTo>
                    <a:pt x="49" y="463"/>
                    <a:pt x="49" y="463"/>
                    <a:pt x="49" y="463"/>
                  </a:cubicBezTo>
                  <a:cubicBezTo>
                    <a:pt x="18" y="416"/>
                    <a:pt x="0" y="360"/>
                    <a:pt x="0" y="299"/>
                  </a:cubicBezTo>
                  <a:cubicBezTo>
                    <a:pt x="0" y="297"/>
                    <a:pt x="0" y="294"/>
                    <a:pt x="0" y="292"/>
                  </a:cubicBezTo>
                  <a:cubicBezTo>
                    <a:pt x="4" y="130"/>
                    <a:pt x="136" y="0"/>
                    <a:pt x="299" y="0"/>
                  </a:cubicBezTo>
                  <a:cubicBezTo>
                    <a:pt x="462" y="0"/>
                    <a:pt x="594" y="130"/>
                    <a:pt x="598" y="292"/>
                  </a:cubicBezTo>
                  <a:cubicBezTo>
                    <a:pt x="598" y="294"/>
                    <a:pt x="598" y="297"/>
                    <a:pt x="598" y="299"/>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75" name="îṧḻíḓé"/>
            <p:cNvSpPr>
              <a14:cpLocks xmlns:a14="http://schemas.microsoft.com/office/drawing/2010/main" noChangeArrowheads="1"/>
            </p:cNvSpPr>
            <p:nvPr/>
          </p:nvSpPr>
          <p:spPr bwMode="auto">
            <a:xfrm>
              <a:off x="5390483" y="3953664"/>
              <a:ext cx="1257962" cy="973399"/>
            </a:xfrm>
            <a:custGeom>
              <a:avLst/>
              <a:gdLst>
                <a:gd name="T0" fmla="*/ 2147483647 w 789"/>
                <a:gd name="T1" fmla="*/ 2147483647 h 611"/>
                <a:gd name="T2" fmla="*/ 2147483647 w 789"/>
                <a:gd name="T3" fmla="*/ 2147483647 h 611"/>
                <a:gd name="T4" fmla="*/ 2147483647 w 789"/>
                <a:gd name="T5" fmla="*/ 2147483647 h 611"/>
                <a:gd name="T6" fmla="*/ 0 w 789"/>
                <a:gd name="T7" fmla="*/ 2147483647 h 611"/>
                <a:gd name="T8" fmla="*/ 0 w 789"/>
                <a:gd name="T9" fmla="*/ 2147483647 h 611"/>
                <a:gd name="T10" fmla="*/ 2147483647 w 789"/>
                <a:gd name="T11" fmla="*/ 0 h 611"/>
                <a:gd name="T12" fmla="*/ 2147483647 w 789"/>
                <a:gd name="T13" fmla="*/ 2147483647 h 611"/>
                <a:gd name="T14" fmla="*/ 2147483647 w 789"/>
                <a:gd name="T15" fmla="*/ 2147483647 h 611"/>
                <a:gd name="T16" fmla="*/ 0 60000 65536"/>
                <a:gd name="T17" fmla="*/ 0 60000 65536"/>
                <a:gd name="T18" fmla="*/ 0 60000 65536"/>
                <a:gd name="T19" fmla="*/ 0 60000 65536"/>
                <a:gd name="T20" fmla="*/ 0 60000 65536"/>
                <a:gd name="T21" fmla="*/ 0 60000 65536"/>
                <a:gd name="T22" fmla="*/ 0 60000 65536"/>
                <a:gd name="T23" fmla="*/ 0 60000 65536"/>
                <a:gd name="T24" fmla="*/ 0 w 789"/>
                <a:gd name="T25" fmla="*/ 0 h 611"/>
                <a:gd name="T26" fmla="*/ 789 w 789"/>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9" h="611">
                  <a:moveTo>
                    <a:pt x="789" y="395"/>
                  </a:moveTo>
                  <a:cubicBezTo>
                    <a:pt x="789" y="475"/>
                    <a:pt x="765" y="549"/>
                    <a:pt x="724" y="611"/>
                  </a:cubicBezTo>
                  <a:cubicBezTo>
                    <a:pt x="64" y="611"/>
                    <a:pt x="64" y="611"/>
                    <a:pt x="64" y="611"/>
                  </a:cubicBezTo>
                  <a:cubicBezTo>
                    <a:pt x="24" y="549"/>
                    <a:pt x="0" y="475"/>
                    <a:pt x="0" y="395"/>
                  </a:cubicBezTo>
                  <a:cubicBezTo>
                    <a:pt x="0" y="392"/>
                    <a:pt x="0" y="389"/>
                    <a:pt x="0" y="386"/>
                  </a:cubicBezTo>
                  <a:cubicBezTo>
                    <a:pt x="5" y="172"/>
                    <a:pt x="179" y="0"/>
                    <a:pt x="394" y="0"/>
                  </a:cubicBezTo>
                  <a:cubicBezTo>
                    <a:pt x="609" y="0"/>
                    <a:pt x="784" y="172"/>
                    <a:pt x="788" y="386"/>
                  </a:cubicBezTo>
                  <a:cubicBezTo>
                    <a:pt x="788" y="389"/>
                    <a:pt x="789" y="392"/>
                    <a:pt x="789" y="395"/>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76" name="íṩḷíḑê"/>
            <p:cNvSpPr>
              <a14:cpLocks xmlns:a14="http://schemas.microsoft.com/office/drawing/2010/main" noChangeArrowheads="1"/>
            </p:cNvSpPr>
            <p:nvPr/>
          </p:nvSpPr>
          <p:spPr bwMode="auto">
            <a:xfrm>
              <a:off x="6596439" y="4316726"/>
              <a:ext cx="786962" cy="610337"/>
            </a:xfrm>
            <a:custGeom>
              <a:avLst/>
              <a:gdLst>
                <a:gd name="T0" fmla="*/ 2147483647 w 494"/>
                <a:gd name="T1" fmla="*/ 2147483647 h 383"/>
                <a:gd name="T2" fmla="*/ 2147483647 w 494"/>
                <a:gd name="T3" fmla="*/ 2147483647 h 383"/>
                <a:gd name="T4" fmla="*/ 2147483647 w 494"/>
                <a:gd name="T5" fmla="*/ 2147483647 h 383"/>
                <a:gd name="T6" fmla="*/ 0 w 494"/>
                <a:gd name="T7" fmla="*/ 2147483647 h 383"/>
                <a:gd name="T8" fmla="*/ 0 w 494"/>
                <a:gd name="T9" fmla="*/ 2147483647 h 383"/>
                <a:gd name="T10" fmla="*/ 2147483647 w 494"/>
                <a:gd name="T11" fmla="*/ 0 h 383"/>
                <a:gd name="T12" fmla="*/ 2147483647 w 494"/>
                <a:gd name="T13" fmla="*/ 2147483647 h 383"/>
                <a:gd name="T14" fmla="*/ 2147483647 w 494"/>
                <a:gd name="T15" fmla="*/ 2147483647 h 383"/>
                <a:gd name="T16" fmla="*/ 0 60000 65536"/>
                <a:gd name="T17" fmla="*/ 0 60000 65536"/>
                <a:gd name="T18" fmla="*/ 0 60000 65536"/>
                <a:gd name="T19" fmla="*/ 0 60000 65536"/>
                <a:gd name="T20" fmla="*/ 0 60000 65536"/>
                <a:gd name="T21" fmla="*/ 0 60000 65536"/>
                <a:gd name="T22" fmla="*/ 0 60000 65536"/>
                <a:gd name="T23" fmla="*/ 0 60000 65536"/>
                <a:gd name="T24" fmla="*/ 0 w 494"/>
                <a:gd name="T25" fmla="*/ 0 h 383"/>
                <a:gd name="T26" fmla="*/ 494 w 494"/>
                <a:gd name="T27" fmla="*/ 383 h 3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 h="383">
                  <a:moveTo>
                    <a:pt x="494" y="248"/>
                  </a:moveTo>
                  <a:cubicBezTo>
                    <a:pt x="494" y="298"/>
                    <a:pt x="480" y="344"/>
                    <a:pt x="454" y="383"/>
                  </a:cubicBezTo>
                  <a:cubicBezTo>
                    <a:pt x="41" y="383"/>
                    <a:pt x="41" y="383"/>
                    <a:pt x="41" y="383"/>
                  </a:cubicBezTo>
                  <a:cubicBezTo>
                    <a:pt x="15" y="344"/>
                    <a:pt x="0" y="298"/>
                    <a:pt x="0" y="248"/>
                  </a:cubicBezTo>
                  <a:cubicBezTo>
                    <a:pt x="0" y="246"/>
                    <a:pt x="0" y="244"/>
                    <a:pt x="0" y="242"/>
                  </a:cubicBezTo>
                  <a:cubicBezTo>
                    <a:pt x="4" y="108"/>
                    <a:pt x="113" y="0"/>
                    <a:pt x="247" y="0"/>
                  </a:cubicBezTo>
                  <a:cubicBezTo>
                    <a:pt x="382" y="0"/>
                    <a:pt x="491" y="108"/>
                    <a:pt x="494" y="242"/>
                  </a:cubicBezTo>
                  <a:cubicBezTo>
                    <a:pt x="494" y="244"/>
                    <a:pt x="494" y="246"/>
                    <a:pt x="494" y="248"/>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77" name="ísļïḋê"/>
            <p:cNvSpPr>
              <a14:cpLocks xmlns:a14="http://schemas.microsoft.com/office/drawing/2010/main" noChangeArrowheads="1"/>
            </p:cNvSpPr>
            <p:nvPr/>
          </p:nvSpPr>
          <p:spPr bwMode="auto">
            <a:xfrm>
              <a:off x="7181264" y="4477651"/>
              <a:ext cx="581881" cy="449412"/>
            </a:xfrm>
            <a:custGeom>
              <a:avLst/>
              <a:gdLst>
                <a:gd name="T0" fmla="*/ 2147483647 w 365"/>
                <a:gd name="T1" fmla="*/ 2147483647 h 282"/>
                <a:gd name="T2" fmla="*/ 2147483647 w 365"/>
                <a:gd name="T3" fmla="*/ 2147483647 h 282"/>
                <a:gd name="T4" fmla="*/ 2147483647 w 365"/>
                <a:gd name="T5" fmla="*/ 2147483647 h 282"/>
                <a:gd name="T6" fmla="*/ 2147483647 w 365"/>
                <a:gd name="T7" fmla="*/ 2147483647 h 282"/>
                <a:gd name="T8" fmla="*/ 0 w 365"/>
                <a:gd name="T9" fmla="*/ 2147483647 h 282"/>
                <a:gd name="T10" fmla="*/ 0 w 365"/>
                <a:gd name="T11" fmla="*/ 2147483647 h 282"/>
                <a:gd name="T12" fmla="*/ 2147483647 w 365"/>
                <a:gd name="T13" fmla="*/ 2147483647 h 282"/>
                <a:gd name="T14" fmla="*/ 2147483647 w 365"/>
                <a:gd name="T15" fmla="*/ 0 h 282"/>
                <a:gd name="T16" fmla="*/ 2147483647 w 365"/>
                <a:gd name="T17" fmla="*/ 2147483647 h 282"/>
                <a:gd name="T18" fmla="*/ 2147483647 w 365"/>
                <a:gd name="T19" fmla="*/ 2147483647 h 282"/>
                <a:gd name="T20" fmla="*/ 2147483647 w 365"/>
                <a:gd name="T21" fmla="*/ 2147483647 h 282"/>
                <a:gd name="T22" fmla="*/ 2147483647 w 365"/>
                <a:gd name="T23" fmla="*/ 2147483647 h 2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282"/>
                <a:gd name="T38" fmla="*/ 365 w 365"/>
                <a:gd name="T39" fmla="*/ 282 h 2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282">
                  <a:moveTo>
                    <a:pt x="365" y="182"/>
                  </a:moveTo>
                  <a:cubicBezTo>
                    <a:pt x="365" y="191"/>
                    <a:pt x="364" y="200"/>
                    <a:pt x="363" y="208"/>
                  </a:cubicBezTo>
                  <a:cubicBezTo>
                    <a:pt x="359" y="235"/>
                    <a:pt x="349" y="260"/>
                    <a:pt x="335" y="282"/>
                  </a:cubicBezTo>
                  <a:cubicBezTo>
                    <a:pt x="30" y="282"/>
                    <a:pt x="30" y="282"/>
                    <a:pt x="30" y="282"/>
                  </a:cubicBezTo>
                  <a:cubicBezTo>
                    <a:pt x="11" y="253"/>
                    <a:pt x="0" y="219"/>
                    <a:pt x="0" y="182"/>
                  </a:cubicBezTo>
                  <a:cubicBezTo>
                    <a:pt x="0" y="181"/>
                    <a:pt x="0" y="179"/>
                    <a:pt x="0" y="178"/>
                  </a:cubicBezTo>
                  <a:cubicBezTo>
                    <a:pt x="1" y="154"/>
                    <a:pt x="6" y="132"/>
                    <a:pt x="14" y="111"/>
                  </a:cubicBezTo>
                  <a:cubicBezTo>
                    <a:pt x="42" y="46"/>
                    <a:pt x="107" y="0"/>
                    <a:pt x="182" y="0"/>
                  </a:cubicBezTo>
                  <a:cubicBezTo>
                    <a:pt x="258" y="0"/>
                    <a:pt x="323" y="46"/>
                    <a:pt x="350" y="111"/>
                  </a:cubicBezTo>
                  <a:cubicBezTo>
                    <a:pt x="356" y="125"/>
                    <a:pt x="361" y="140"/>
                    <a:pt x="363" y="156"/>
                  </a:cubicBezTo>
                  <a:cubicBezTo>
                    <a:pt x="364" y="163"/>
                    <a:pt x="365" y="170"/>
                    <a:pt x="365" y="178"/>
                  </a:cubicBezTo>
                  <a:cubicBezTo>
                    <a:pt x="365" y="179"/>
                    <a:pt x="365" y="181"/>
                    <a:pt x="365" y="182"/>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78" name="ïŝľídé"/>
            <p:cNvSpPr>
              <a14:cpLocks xmlns:a14="http://schemas.microsoft.com/office/drawing/2010/main" noChangeArrowheads="1"/>
            </p:cNvSpPr>
            <p:nvPr/>
          </p:nvSpPr>
          <p:spPr bwMode="auto">
            <a:xfrm>
              <a:off x="3934308" y="4791651"/>
              <a:ext cx="1518975" cy="135412"/>
            </a:xfrm>
            <a:custGeom>
              <a:avLst/>
              <a:gdLst>
                <a:gd name="T0" fmla="*/ 2147483647 w 953"/>
                <a:gd name="T1" fmla="*/ 2147483647 h 85"/>
                <a:gd name="T2" fmla="*/ 2147483647 w 953"/>
                <a:gd name="T3" fmla="*/ 2147483647 h 85"/>
                <a:gd name="T4" fmla="*/ 0 w 953"/>
                <a:gd name="T5" fmla="*/ 2147483647 h 85"/>
                <a:gd name="T6" fmla="*/ 0 w 953"/>
                <a:gd name="T7" fmla="*/ 0 h 85"/>
                <a:gd name="T8" fmla="*/ 2147483647 w 953"/>
                <a:gd name="T9" fmla="*/ 0 h 85"/>
                <a:gd name="T10" fmla="*/ 2147483647 w 953"/>
                <a:gd name="T11" fmla="*/ 2147483647 h 85"/>
                <a:gd name="T12" fmla="*/ 2147483647 w 953"/>
                <a:gd name="T13" fmla="*/ 2147483647 h 85"/>
                <a:gd name="T14" fmla="*/ 2147483647 w 953"/>
                <a:gd name="T15" fmla="*/ 2147483647 h 85"/>
                <a:gd name="T16" fmla="*/ 0 60000 65536"/>
                <a:gd name="T17" fmla="*/ 0 60000 65536"/>
                <a:gd name="T18" fmla="*/ 0 60000 65536"/>
                <a:gd name="T19" fmla="*/ 0 60000 65536"/>
                <a:gd name="T20" fmla="*/ 0 60000 65536"/>
                <a:gd name="T21" fmla="*/ 0 60000 65536"/>
                <a:gd name="T22" fmla="*/ 0 60000 65536"/>
                <a:gd name="T23" fmla="*/ 0 60000 65536"/>
                <a:gd name="T24" fmla="*/ 0 w 953"/>
                <a:gd name="T25" fmla="*/ 0 h 85"/>
                <a:gd name="T26" fmla="*/ 953 w 953"/>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3" h="85">
                  <a:moveTo>
                    <a:pt x="953" y="22"/>
                  </a:moveTo>
                  <a:cubicBezTo>
                    <a:pt x="953" y="85"/>
                    <a:pt x="953" y="85"/>
                    <a:pt x="953" y="85"/>
                  </a:cubicBezTo>
                  <a:cubicBezTo>
                    <a:pt x="0" y="85"/>
                    <a:pt x="0" y="85"/>
                    <a:pt x="0" y="85"/>
                  </a:cubicBezTo>
                  <a:cubicBezTo>
                    <a:pt x="0" y="0"/>
                    <a:pt x="0" y="0"/>
                    <a:pt x="0" y="0"/>
                  </a:cubicBezTo>
                  <a:cubicBezTo>
                    <a:pt x="947" y="0"/>
                    <a:pt x="947" y="0"/>
                    <a:pt x="947" y="0"/>
                  </a:cubicBezTo>
                  <a:cubicBezTo>
                    <a:pt x="949" y="3"/>
                    <a:pt x="950" y="7"/>
                    <a:pt x="951" y="10"/>
                  </a:cubicBezTo>
                  <a:cubicBezTo>
                    <a:pt x="952" y="13"/>
                    <a:pt x="952" y="15"/>
                    <a:pt x="953" y="18"/>
                  </a:cubicBezTo>
                  <a:cubicBezTo>
                    <a:pt x="953" y="19"/>
                    <a:pt x="953" y="21"/>
                    <a:pt x="953" y="22"/>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79" name="iṧḻîdé"/>
            <p:cNvSpPr>
              <a14:cpLocks xmlns:a14="http://schemas.microsoft.com/office/drawing/2010/main" noChangeArrowheads="1"/>
            </p:cNvSpPr>
            <p:nvPr/>
          </p:nvSpPr>
          <p:spPr bwMode="auto">
            <a:xfrm>
              <a:off x="3934308" y="4559095"/>
              <a:ext cx="474925" cy="367969"/>
            </a:xfrm>
            <a:custGeom>
              <a:avLst/>
              <a:gdLst>
                <a:gd name="T0" fmla="*/ 2147483647 w 298"/>
                <a:gd name="T1" fmla="*/ 2147483647 h 231"/>
                <a:gd name="T2" fmla="*/ 2147483647 w 298"/>
                <a:gd name="T3" fmla="*/ 2147483647 h 231"/>
                <a:gd name="T4" fmla="*/ 2147483647 w 298"/>
                <a:gd name="T5" fmla="*/ 2147483647 h 231"/>
                <a:gd name="T6" fmla="*/ 2147483647 w 298"/>
                <a:gd name="T7" fmla="*/ 2147483647 h 231"/>
                <a:gd name="T8" fmla="*/ 2147483647 w 298"/>
                <a:gd name="T9" fmla="*/ 2147483647 h 231"/>
                <a:gd name="T10" fmla="*/ 2147483647 w 298"/>
                <a:gd name="T11" fmla="*/ 2147483647 h 231"/>
                <a:gd name="T12" fmla="*/ 2147483647 w 298"/>
                <a:gd name="T13" fmla="*/ 2147483647 h 231"/>
                <a:gd name="T14" fmla="*/ 2147483647 w 298"/>
                <a:gd name="T15" fmla="*/ 2147483647 h 231"/>
                <a:gd name="T16" fmla="*/ 2147483647 w 298"/>
                <a:gd name="T17" fmla="*/ 2147483647 h 231"/>
                <a:gd name="T18" fmla="*/ 0 w 298"/>
                <a:gd name="T19" fmla="*/ 2147483647 h 231"/>
                <a:gd name="T20" fmla="*/ 0 w 298"/>
                <a:gd name="T21" fmla="*/ 2147483647 h 231"/>
                <a:gd name="T22" fmla="*/ 0 w 298"/>
                <a:gd name="T23" fmla="*/ 2147483647 h 231"/>
                <a:gd name="T24" fmla="*/ 0 w 298"/>
                <a:gd name="T25" fmla="*/ 2147483647 h 231"/>
                <a:gd name="T26" fmla="*/ 2147483647 w 298"/>
                <a:gd name="T27" fmla="*/ 2147483647 h 231"/>
                <a:gd name="T28" fmla="*/ 2147483647 w 298"/>
                <a:gd name="T29" fmla="*/ 2147483647 h 231"/>
                <a:gd name="T30" fmla="*/ 2147483647 w 298"/>
                <a:gd name="T31" fmla="*/ 0 h 231"/>
                <a:gd name="T32" fmla="*/ 2147483647 w 298"/>
                <a:gd name="T33" fmla="*/ 2147483647 h 231"/>
                <a:gd name="T34" fmla="*/ 2147483647 w 298"/>
                <a:gd name="T35" fmla="*/ 2147483647 h 231"/>
                <a:gd name="T36" fmla="*/ 2147483647 w 298"/>
                <a:gd name="T37" fmla="*/ 2147483647 h 231"/>
                <a:gd name="T38" fmla="*/ 2147483647 w 298"/>
                <a:gd name="T39" fmla="*/ 2147483647 h 231"/>
                <a:gd name="T40" fmla="*/ 2147483647 w 298"/>
                <a:gd name="T41" fmla="*/ 2147483647 h 2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8"/>
                <a:gd name="T64" fmla="*/ 0 h 231"/>
                <a:gd name="T65" fmla="*/ 298 w 298"/>
                <a:gd name="T66" fmla="*/ 231 h 2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8" h="231">
                  <a:moveTo>
                    <a:pt x="298" y="149"/>
                  </a:moveTo>
                  <a:cubicBezTo>
                    <a:pt x="298" y="152"/>
                    <a:pt x="298" y="154"/>
                    <a:pt x="298" y="156"/>
                  </a:cubicBezTo>
                  <a:cubicBezTo>
                    <a:pt x="298" y="159"/>
                    <a:pt x="298" y="162"/>
                    <a:pt x="297" y="164"/>
                  </a:cubicBezTo>
                  <a:cubicBezTo>
                    <a:pt x="297" y="171"/>
                    <a:pt x="295" y="179"/>
                    <a:pt x="294" y="186"/>
                  </a:cubicBezTo>
                  <a:cubicBezTo>
                    <a:pt x="292" y="191"/>
                    <a:pt x="291" y="196"/>
                    <a:pt x="289" y="202"/>
                  </a:cubicBezTo>
                  <a:cubicBezTo>
                    <a:pt x="285" y="212"/>
                    <a:pt x="280" y="222"/>
                    <a:pt x="274" y="231"/>
                  </a:cubicBezTo>
                  <a:cubicBezTo>
                    <a:pt x="24" y="231"/>
                    <a:pt x="24" y="231"/>
                    <a:pt x="24" y="231"/>
                  </a:cubicBezTo>
                  <a:cubicBezTo>
                    <a:pt x="18" y="222"/>
                    <a:pt x="13" y="212"/>
                    <a:pt x="9" y="202"/>
                  </a:cubicBezTo>
                  <a:cubicBezTo>
                    <a:pt x="7" y="196"/>
                    <a:pt x="5" y="191"/>
                    <a:pt x="4" y="186"/>
                  </a:cubicBezTo>
                  <a:cubicBezTo>
                    <a:pt x="2" y="179"/>
                    <a:pt x="1" y="171"/>
                    <a:pt x="0" y="164"/>
                  </a:cubicBezTo>
                  <a:cubicBezTo>
                    <a:pt x="0" y="162"/>
                    <a:pt x="0" y="159"/>
                    <a:pt x="0" y="156"/>
                  </a:cubicBezTo>
                  <a:cubicBezTo>
                    <a:pt x="0" y="154"/>
                    <a:pt x="0" y="152"/>
                    <a:pt x="0" y="149"/>
                  </a:cubicBezTo>
                  <a:cubicBezTo>
                    <a:pt x="0" y="148"/>
                    <a:pt x="0" y="147"/>
                    <a:pt x="0" y="146"/>
                  </a:cubicBezTo>
                  <a:cubicBezTo>
                    <a:pt x="0" y="139"/>
                    <a:pt x="0" y="132"/>
                    <a:pt x="2" y="125"/>
                  </a:cubicBezTo>
                  <a:cubicBezTo>
                    <a:pt x="2" y="123"/>
                    <a:pt x="2" y="122"/>
                    <a:pt x="2" y="121"/>
                  </a:cubicBezTo>
                  <a:cubicBezTo>
                    <a:pt x="16" y="52"/>
                    <a:pt x="76" y="0"/>
                    <a:pt x="149" y="0"/>
                  </a:cubicBezTo>
                  <a:cubicBezTo>
                    <a:pt x="181" y="0"/>
                    <a:pt x="212" y="10"/>
                    <a:pt x="236" y="28"/>
                  </a:cubicBezTo>
                  <a:cubicBezTo>
                    <a:pt x="266" y="50"/>
                    <a:pt x="288" y="83"/>
                    <a:pt x="295" y="121"/>
                  </a:cubicBezTo>
                  <a:cubicBezTo>
                    <a:pt x="296" y="122"/>
                    <a:pt x="296" y="123"/>
                    <a:pt x="296" y="125"/>
                  </a:cubicBezTo>
                  <a:cubicBezTo>
                    <a:pt x="297" y="132"/>
                    <a:pt x="298" y="139"/>
                    <a:pt x="298" y="146"/>
                  </a:cubicBezTo>
                  <a:cubicBezTo>
                    <a:pt x="298" y="147"/>
                    <a:pt x="298" y="148"/>
                    <a:pt x="298" y="149"/>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80" name="iṧ1iḓé"/>
            <p:cNvSpPr>
              <a14:cpLocks xmlns:a14="http://schemas.microsoft.com/office/drawing/2010/main" noChangeArrowheads="1"/>
            </p:cNvSpPr>
            <p:nvPr/>
          </p:nvSpPr>
          <p:spPr bwMode="auto">
            <a:xfrm>
              <a:off x="4271858" y="4441345"/>
              <a:ext cx="626037" cy="485719"/>
            </a:xfrm>
            <a:custGeom>
              <a:avLst/>
              <a:gdLst>
                <a:gd name="T0" fmla="*/ 2147483647 w 393"/>
                <a:gd name="T1" fmla="*/ 2147483647 h 305"/>
                <a:gd name="T2" fmla="*/ 2147483647 w 393"/>
                <a:gd name="T3" fmla="*/ 2147483647 h 305"/>
                <a:gd name="T4" fmla="*/ 2147483647 w 393"/>
                <a:gd name="T5" fmla="*/ 2147483647 h 305"/>
                <a:gd name="T6" fmla="*/ 0 w 393"/>
                <a:gd name="T7" fmla="*/ 2147483647 h 305"/>
                <a:gd name="T8" fmla="*/ 0 w 393"/>
                <a:gd name="T9" fmla="*/ 2147483647 h 305"/>
                <a:gd name="T10" fmla="*/ 2147483647 w 393"/>
                <a:gd name="T11" fmla="*/ 0 h 305"/>
                <a:gd name="T12" fmla="*/ 2147483647 w 393"/>
                <a:gd name="T13" fmla="*/ 2147483647 h 305"/>
                <a:gd name="T14" fmla="*/ 2147483647 w 393"/>
                <a:gd name="T15" fmla="*/ 2147483647 h 305"/>
                <a:gd name="T16" fmla="*/ 0 60000 65536"/>
                <a:gd name="T17" fmla="*/ 0 60000 65536"/>
                <a:gd name="T18" fmla="*/ 0 60000 65536"/>
                <a:gd name="T19" fmla="*/ 0 60000 65536"/>
                <a:gd name="T20" fmla="*/ 0 60000 65536"/>
                <a:gd name="T21" fmla="*/ 0 60000 65536"/>
                <a:gd name="T22" fmla="*/ 0 60000 65536"/>
                <a:gd name="T23" fmla="*/ 0 60000 65536"/>
                <a:gd name="T24" fmla="*/ 0 w 393"/>
                <a:gd name="T25" fmla="*/ 0 h 305"/>
                <a:gd name="T26" fmla="*/ 393 w 39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3" h="305">
                  <a:moveTo>
                    <a:pt x="393" y="197"/>
                  </a:moveTo>
                  <a:cubicBezTo>
                    <a:pt x="393" y="237"/>
                    <a:pt x="382" y="274"/>
                    <a:pt x="361" y="305"/>
                  </a:cubicBezTo>
                  <a:cubicBezTo>
                    <a:pt x="32" y="305"/>
                    <a:pt x="32" y="305"/>
                    <a:pt x="32" y="305"/>
                  </a:cubicBezTo>
                  <a:cubicBezTo>
                    <a:pt x="12" y="274"/>
                    <a:pt x="0" y="237"/>
                    <a:pt x="0" y="197"/>
                  </a:cubicBezTo>
                  <a:cubicBezTo>
                    <a:pt x="0" y="196"/>
                    <a:pt x="0" y="194"/>
                    <a:pt x="0" y="193"/>
                  </a:cubicBezTo>
                  <a:cubicBezTo>
                    <a:pt x="2" y="86"/>
                    <a:pt x="90" y="0"/>
                    <a:pt x="197" y="0"/>
                  </a:cubicBezTo>
                  <a:cubicBezTo>
                    <a:pt x="304" y="0"/>
                    <a:pt x="391" y="86"/>
                    <a:pt x="393" y="193"/>
                  </a:cubicBezTo>
                  <a:cubicBezTo>
                    <a:pt x="393" y="194"/>
                    <a:pt x="393" y="196"/>
                    <a:pt x="393" y="197"/>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81" name="iṩḻîde"/>
            <p:cNvSpPr>
              <a14:cpLocks xmlns:a14="http://schemas.microsoft.com/office/drawing/2010/main" noChangeArrowheads="1"/>
            </p:cNvSpPr>
            <p:nvPr/>
          </p:nvSpPr>
          <p:spPr bwMode="auto">
            <a:xfrm>
              <a:off x="4872383" y="4622876"/>
              <a:ext cx="394462" cy="304187"/>
            </a:xfrm>
            <a:custGeom>
              <a:avLst/>
              <a:gdLst>
                <a:gd name="T0" fmla="*/ 2147483647 w 247"/>
                <a:gd name="T1" fmla="*/ 2147483647 h 191"/>
                <a:gd name="T2" fmla="*/ 2147483647 w 247"/>
                <a:gd name="T3" fmla="*/ 2147483647 h 191"/>
                <a:gd name="T4" fmla="*/ 2147483647 w 247"/>
                <a:gd name="T5" fmla="*/ 2147483647 h 191"/>
                <a:gd name="T6" fmla="*/ 0 w 247"/>
                <a:gd name="T7" fmla="*/ 2147483647 h 191"/>
                <a:gd name="T8" fmla="*/ 0 w 247"/>
                <a:gd name="T9" fmla="*/ 2147483647 h 191"/>
                <a:gd name="T10" fmla="*/ 2147483647 w 247"/>
                <a:gd name="T11" fmla="*/ 0 h 191"/>
                <a:gd name="T12" fmla="*/ 2147483647 w 247"/>
                <a:gd name="T13" fmla="*/ 2147483647 h 191"/>
                <a:gd name="T14" fmla="*/ 2147483647 w 247"/>
                <a:gd name="T15" fmla="*/ 2147483647 h 191"/>
                <a:gd name="T16" fmla="*/ 0 60000 65536"/>
                <a:gd name="T17" fmla="*/ 0 60000 65536"/>
                <a:gd name="T18" fmla="*/ 0 60000 65536"/>
                <a:gd name="T19" fmla="*/ 0 60000 65536"/>
                <a:gd name="T20" fmla="*/ 0 60000 65536"/>
                <a:gd name="T21" fmla="*/ 0 60000 65536"/>
                <a:gd name="T22" fmla="*/ 0 60000 65536"/>
                <a:gd name="T23" fmla="*/ 0 60000 65536"/>
                <a:gd name="T24" fmla="*/ 0 w 247"/>
                <a:gd name="T25" fmla="*/ 0 h 191"/>
                <a:gd name="T26" fmla="*/ 247 w 247"/>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7" h="191">
                  <a:moveTo>
                    <a:pt x="247" y="123"/>
                  </a:moveTo>
                  <a:cubicBezTo>
                    <a:pt x="247" y="148"/>
                    <a:pt x="239" y="172"/>
                    <a:pt x="227" y="191"/>
                  </a:cubicBezTo>
                  <a:cubicBezTo>
                    <a:pt x="21" y="191"/>
                    <a:pt x="21" y="191"/>
                    <a:pt x="21" y="191"/>
                  </a:cubicBezTo>
                  <a:cubicBezTo>
                    <a:pt x="8" y="172"/>
                    <a:pt x="0" y="148"/>
                    <a:pt x="0" y="123"/>
                  </a:cubicBezTo>
                  <a:cubicBezTo>
                    <a:pt x="0" y="123"/>
                    <a:pt x="0" y="122"/>
                    <a:pt x="0" y="121"/>
                  </a:cubicBezTo>
                  <a:cubicBezTo>
                    <a:pt x="2" y="54"/>
                    <a:pt x="57" y="0"/>
                    <a:pt x="124" y="0"/>
                  </a:cubicBezTo>
                  <a:cubicBezTo>
                    <a:pt x="191" y="0"/>
                    <a:pt x="245" y="54"/>
                    <a:pt x="247" y="121"/>
                  </a:cubicBezTo>
                  <a:cubicBezTo>
                    <a:pt x="247" y="122"/>
                    <a:pt x="247" y="123"/>
                    <a:pt x="247" y="123"/>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82" name="íşľídé"/>
            <p:cNvSpPr>
              <a14:cpLocks xmlns:a14="http://schemas.microsoft.com/office/drawing/2010/main" noChangeArrowheads="1"/>
            </p:cNvSpPr>
            <p:nvPr/>
          </p:nvSpPr>
          <p:spPr bwMode="auto">
            <a:xfrm>
              <a:off x="5164795" y="4702358"/>
              <a:ext cx="289469" cy="224706"/>
            </a:xfrm>
            <a:custGeom>
              <a:avLst/>
              <a:gdLst>
                <a:gd name="T0" fmla="*/ 2147483647 w 182"/>
                <a:gd name="T1" fmla="*/ 2147483647 h 141"/>
                <a:gd name="T2" fmla="*/ 2147483647 w 182"/>
                <a:gd name="T3" fmla="*/ 2147483647 h 141"/>
                <a:gd name="T4" fmla="*/ 2147483647 w 182"/>
                <a:gd name="T5" fmla="*/ 2147483647 h 141"/>
                <a:gd name="T6" fmla="*/ 2147483647 w 182"/>
                <a:gd name="T7" fmla="*/ 2147483647 h 141"/>
                <a:gd name="T8" fmla="*/ 0 w 182"/>
                <a:gd name="T9" fmla="*/ 2147483647 h 141"/>
                <a:gd name="T10" fmla="*/ 0 w 182"/>
                <a:gd name="T11" fmla="*/ 2147483647 h 141"/>
                <a:gd name="T12" fmla="*/ 2147483647 w 182"/>
                <a:gd name="T13" fmla="*/ 2147483647 h 141"/>
                <a:gd name="T14" fmla="*/ 2147483647 w 182"/>
                <a:gd name="T15" fmla="*/ 0 h 141"/>
                <a:gd name="T16" fmla="*/ 2147483647 w 182"/>
                <a:gd name="T17" fmla="*/ 2147483647 h 141"/>
                <a:gd name="T18" fmla="*/ 2147483647 w 182"/>
                <a:gd name="T19" fmla="*/ 2147483647 h 141"/>
                <a:gd name="T20" fmla="*/ 2147483647 w 182"/>
                <a:gd name="T21" fmla="*/ 2147483647 h 141"/>
                <a:gd name="T22" fmla="*/ 2147483647 w 182"/>
                <a:gd name="T23" fmla="*/ 2147483647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
                <a:gd name="T37" fmla="*/ 0 h 141"/>
                <a:gd name="T38" fmla="*/ 182 w 182"/>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 h="141">
                  <a:moveTo>
                    <a:pt x="182" y="91"/>
                  </a:moveTo>
                  <a:cubicBezTo>
                    <a:pt x="182" y="96"/>
                    <a:pt x="182" y="100"/>
                    <a:pt x="181" y="104"/>
                  </a:cubicBezTo>
                  <a:cubicBezTo>
                    <a:pt x="179" y="118"/>
                    <a:pt x="174" y="130"/>
                    <a:pt x="167" y="141"/>
                  </a:cubicBezTo>
                  <a:cubicBezTo>
                    <a:pt x="15" y="141"/>
                    <a:pt x="15" y="141"/>
                    <a:pt x="15" y="141"/>
                  </a:cubicBezTo>
                  <a:cubicBezTo>
                    <a:pt x="6" y="127"/>
                    <a:pt x="0" y="110"/>
                    <a:pt x="0" y="91"/>
                  </a:cubicBezTo>
                  <a:cubicBezTo>
                    <a:pt x="0" y="90"/>
                    <a:pt x="0" y="90"/>
                    <a:pt x="0" y="89"/>
                  </a:cubicBezTo>
                  <a:cubicBezTo>
                    <a:pt x="1" y="77"/>
                    <a:pt x="3" y="66"/>
                    <a:pt x="7" y="56"/>
                  </a:cubicBezTo>
                  <a:cubicBezTo>
                    <a:pt x="21" y="23"/>
                    <a:pt x="54" y="0"/>
                    <a:pt x="91" y="0"/>
                  </a:cubicBezTo>
                  <a:cubicBezTo>
                    <a:pt x="129" y="0"/>
                    <a:pt x="161" y="23"/>
                    <a:pt x="175" y="56"/>
                  </a:cubicBezTo>
                  <a:cubicBezTo>
                    <a:pt x="178" y="63"/>
                    <a:pt x="180" y="70"/>
                    <a:pt x="181" y="78"/>
                  </a:cubicBezTo>
                  <a:cubicBezTo>
                    <a:pt x="182" y="82"/>
                    <a:pt x="182" y="85"/>
                    <a:pt x="182" y="89"/>
                  </a:cubicBezTo>
                  <a:cubicBezTo>
                    <a:pt x="182" y="90"/>
                    <a:pt x="182" y="90"/>
                    <a:pt x="182" y="91"/>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83" name="íşļídé"/>
            <p:cNvSpPr>
              <a14:cpLocks xmlns:a14="http://schemas.microsoft.com/office/drawing/2010/main" noChangeArrowheads="1"/>
            </p:cNvSpPr>
            <p:nvPr/>
          </p:nvSpPr>
          <p:spPr bwMode="auto">
            <a:xfrm>
              <a:off x="6683770" y="4791651"/>
              <a:ext cx="1518975" cy="135412"/>
            </a:xfrm>
            <a:custGeom>
              <a:avLst/>
              <a:gdLst>
                <a:gd name="T0" fmla="*/ 2147483647 w 953"/>
                <a:gd name="T1" fmla="*/ 0 h 85"/>
                <a:gd name="T2" fmla="*/ 2147483647 w 953"/>
                <a:gd name="T3" fmla="*/ 2147483647 h 85"/>
                <a:gd name="T4" fmla="*/ 0 w 953"/>
                <a:gd name="T5" fmla="*/ 2147483647 h 85"/>
                <a:gd name="T6" fmla="*/ 0 w 953"/>
                <a:gd name="T7" fmla="*/ 2147483647 h 85"/>
                <a:gd name="T8" fmla="*/ 0 w 953"/>
                <a:gd name="T9" fmla="*/ 2147483647 h 85"/>
                <a:gd name="T10" fmla="*/ 2147483647 w 953"/>
                <a:gd name="T11" fmla="*/ 2147483647 h 85"/>
                <a:gd name="T12" fmla="*/ 2147483647 w 953"/>
                <a:gd name="T13" fmla="*/ 0 h 85"/>
                <a:gd name="T14" fmla="*/ 2147483647 w 953"/>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953"/>
                <a:gd name="T25" fmla="*/ 0 h 85"/>
                <a:gd name="T26" fmla="*/ 953 w 953"/>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3" h="85">
                  <a:moveTo>
                    <a:pt x="953" y="0"/>
                  </a:moveTo>
                  <a:cubicBezTo>
                    <a:pt x="953" y="85"/>
                    <a:pt x="953" y="85"/>
                    <a:pt x="953" y="85"/>
                  </a:cubicBezTo>
                  <a:cubicBezTo>
                    <a:pt x="0" y="85"/>
                    <a:pt x="0" y="85"/>
                    <a:pt x="0" y="85"/>
                  </a:cubicBezTo>
                  <a:cubicBezTo>
                    <a:pt x="0" y="22"/>
                    <a:pt x="0" y="22"/>
                    <a:pt x="0" y="22"/>
                  </a:cubicBezTo>
                  <a:cubicBezTo>
                    <a:pt x="0" y="21"/>
                    <a:pt x="0" y="19"/>
                    <a:pt x="0" y="18"/>
                  </a:cubicBezTo>
                  <a:cubicBezTo>
                    <a:pt x="1" y="15"/>
                    <a:pt x="1" y="13"/>
                    <a:pt x="2" y="10"/>
                  </a:cubicBezTo>
                  <a:cubicBezTo>
                    <a:pt x="3" y="7"/>
                    <a:pt x="4" y="3"/>
                    <a:pt x="6" y="0"/>
                  </a:cubicBezTo>
                  <a:cubicBezTo>
                    <a:pt x="953" y="0"/>
                    <a:pt x="953" y="0"/>
                    <a:pt x="953"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84" name="íṡļiḋê"/>
            <p:cNvSpPr>
              <a14:cpLocks xmlns:a14="http://schemas.microsoft.com/office/drawing/2010/main" noChangeArrowheads="1"/>
            </p:cNvSpPr>
            <p:nvPr/>
          </p:nvSpPr>
          <p:spPr bwMode="auto">
            <a:xfrm>
              <a:off x="7727820" y="4559095"/>
              <a:ext cx="474925" cy="367969"/>
            </a:xfrm>
            <a:custGeom>
              <a:avLst/>
              <a:gdLst>
                <a:gd name="T0" fmla="*/ 2147483647 w 298"/>
                <a:gd name="T1" fmla="*/ 2147483647 h 231"/>
                <a:gd name="T2" fmla="*/ 2147483647 w 298"/>
                <a:gd name="T3" fmla="*/ 2147483647 h 231"/>
                <a:gd name="T4" fmla="*/ 2147483647 w 298"/>
                <a:gd name="T5" fmla="*/ 2147483647 h 231"/>
                <a:gd name="T6" fmla="*/ 2147483647 w 298"/>
                <a:gd name="T7" fmla="*/ 2147483647 h 231"/>
                <a:gd name="T8" fmla="*/ 2147483647 w 298"/>
                <a:gd name="T9" fmla="*/ 2147483647 h 231"/>
                <a:gd name="T10" fmla="*/ 2147483647 w 298"/>
                <a:gd name="T11" fmla="*/ 2147483647 h 231"/>
                <a:gd name="T12" fmla="*/ 2147483647 w 298"/>
                <a:gd name="T13" fmla="*/ 2147483647 h 231"/>
                <a:gd name="T14" fmla="*/ 2147483647 w 298"/>
                <a:gd name="T15" fmla="*/ 2147483647 h 231"/>
                <a:gd name="T16" fmla="*/ 2147483647 w 298"/>
                <a:gd name="T17" fmla="*/ 2147483647 h 231"/>
                <a:gd name="T18" fmla="*/ 2147483647 w 298"/>
                <a:gd name="T19" fmla="*/ 2147483647 h 231"/>
                <a:gd name="T20" fmla="*/ 2147483647 w 298"/>
                <a:gd name="T21" fmla="*/ 2147483647 h 231"/>
                <a:gd name="T22" fmla="*/ 2147483647 w 298"/>
                <a:gd name="T23" fmla="*/ 2147483647 h 231"/>
                <a:gd name="T24" fmla="*/ 0 w 298"/>
                <a:gd name="T25" fmla="*/ 2147483647 h 231"/>
                <a:gd name="T26" fmla="*/ 0 w 298"/>
                <a:gd name="T27" fmla="*/ 2147483647 h 231"/>
                <a:gd name="T28" fmla="*/ 0 w 298"/>
                <a:gd name="T29" fmla="*/ 2147483647 h 231"/>
                <a:gd name="T30" fmla="*/ 2147483647 w 298"/>
                <a:gd name="T31" fmla="*/ 2147483647 h 231"/>
                <a:gd name="T32" fmla="*/ 2147483647 w 298"/>
                <a:gd name="T33" fmla="*/ 2147483647 h 231"/>
                <a:gd name="T34" fmla="*/ 2147483647 w 298"/>
                <a:gd name="T35" fmla="*/ 2147483647 h 231"/>
                <a:gd name="T36" fmla="*/ 2147483647 w 298"/>
                <a:gd name="T37" fmla="*/ 2147483647 h 231"/>
                <a:gd name="T38" fmla="*/ 2147483647 w 298"/>
                <a:gd name="T39" fmla="*/ 0 h 231"/>
                <a:gd name="T40" fmla="*/ 2147483647 w 298"/>
                <a:gd name="T41" fmla="*/ 2147483647 h 231"/>
                <a:gd name="T42" fmla="*/ 2147483647 w 298"/>
                <a:gd name="T43" fmla="*/ 2147483647 h 231"/>
                <a:gd name="T44" fmla="*/ 2147483647 w 298"/>
                <a:gd name="T45" fmla="*/ 2147483647 h 231"/>
                <a:gd name="T46" fmla="*/ 2147483647 w 298"/>
                <a:gd name="T47" fmla="*/ 2147483647 h 2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8"/>
                <a:gd name="T73" fmla="*/ 0 h 231"/>
                <a:gd name="T74" fmla="*/ 298 w 298"/>
                <a:gd name="T75" fmla="*/ 231 h 2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8" h="231">
                  <a:moveTo>
                    <a:pt x="298" y="149"/>
                  </a:moveTo>
                  <a:cubicBezTo>
                    <a:pt x="298" y="152"/>
                    <a:pt x="298" y="154"/>
                    <a:pt x="298" y="156"/>
                  </a:cubicBezTo>
                  <a:cubicBezTo>
                    <a:pt x="298" y="159"/>
                    <a:pt x="298" y="162"/>
                    <a:pt x="298" y="164"/>
                  </a:cubicBezTo>
                  <a:cubicBezTo>
                    <a:pt x="297" y="171"/>
                    <a:pt x="296" y="179"/>
                    <a:pt x="294" y="186"/>
                  </a:cubicBezTo>
                  <a:cubicBezTo>
                    <a:pt x="292" y="191"/>
                    <a:pt x="291" y="196"/>
                    <a:pt x="289" y="202"/>
                  </a:cubicBezTo>
                  <a:cubicBezTo>
                    <a:pt x="285" y="212"/>
                    <a:pt x="280" y="222"/>
                    <a:pt x="274" y="231"/>
                  </a:cubicBezTo>
                  <a:cubicBezTo>
                    <a:pt x="24" y="231"/>
                    <a:pt x="24" y="231"/>
                    <a:pt x="24" y="231"/>
                  </a:cubicBezTo>
                  <a:cubicBezTo>
                    <a:pt x="23" y="229"/>
                    <a:pt x="21" y="226"/>
                    <a:pt x="20" y="224"/>
                  </a:cubicBezTo>
                  <a:cubicBezTo>
                    <a:pt x="16" y="217"/>
                    <a:pt x="12" y="209"/>
                    <a:pt x="9" y="202"/>
                  </a:cubicBezTo>
                  <a:cubicBezTo>
                    <a:pt x="9" y="201"/>
                    <a:pt x="9" y="200"/>
                    <a:pt x="8" y="199"/>
                  </a:cubicBezTo>
                  <a:cubicBezTo>
                    <a:pt x="7" y="195"/>
                    <a:pt x="5" y="190"/>
                    <a:pt x="4" y="186"/>
                  </a:cubicBezTo>
                  <a:cubicBezTo>
                    <a:pt x="3" y="179"/>
                    <a:pt x="1" y="171"/>
                    <a:pt x="1" y="164"/>
                  </a:cubicBezTo>
                  <a:cubicBezTo>
                    <a:pt x="0" y="162"/>
                    <a:pt x="0" y="159"/>
                    <a:pt x="0" y="156"/>
                  </a:cubicBezTo>
                  <a:cubicBezTo>
                    <a:pt x="0" y="154"/>
                    <a:pt x="0" y="152"/>
                    <a:pt x="0" y="149"/>
                  </a:cubicBezTo>
                  <a:cubicBezTo>
                    <a:pt x="0" y="148"/>
                    <a:pt x="0" y="147"/>
                    <a:pt x="0" y="146"/>
                  </a:cubicBezTo>
                  <a:cubicBezTo>
                    <a:pt x="0" y="139"/>
                    <a:pt x="1" y="132"/>
                    <a:pt x="2" y="125"/>
                  </a:cubicBezTo>
                  <a:cubicBezTo>
                    <a:pt x="2" y="123"/>
                    <a:pt x="2" y="122"/>
                    <a:pt x="3" y="121"/>
                  </a:cubicBezTo>
                  <a:cubicBezTo>
                    <a:pt x="5" y="107"/>
                    <a:pt x="9" y="95"/>
                    <a:pt x="15" y="83"/>
                  </a:cubicBezTo>
                  <a:cubicBezTo>
                    <a:pt x="26" y="61"/>
                    <a:pt x="42" y="42"/>
                    <a:pt x="62" y="28"/>
                  </a:cubicBezTo>
                  <a:cubicBezTo>
                    <a:pt x="86" y="10"/>
                    <a:pt x="116" y="0"/>
                    <a:pt x="149" y="0"/>
                  </a:cubicBezTo>
                  <a:cubicBezTo>
                    <a:pt x="222" y="0"/>
                    <a:pt x="282" y="52"/>
                    <a:pt x="296" y="121"/>
                  </a:cubicBezTo>
                  <a:cubicBezTo>
                    <a:pt x="296" y="122"/>
                    <a:pt x="296" y="123"/>
                    <a:pt x="296" y="125"/>
                  </a:cubicBezTo>
                  <a:cubicBezTo>
                    <a:pt x="297" y="132"/>
                    <a:pt x="298" y="139"/>
                    <a:pt x="298" y="146"/>
                  </a:cubicBezTo>
                  <a:cubicBezTo>
                    <a:pt x="298" y="147"/>
                    <a:pt x="298" y="148"/>
                    <a:pt x="298" y="149"/>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85" name="ïŝľiḍé"/>
            <p:cNvSpPr>
              <a14:cpLocks xmlns:a14="http://schemas.microsoft.com/office/drawing/2010/main" noChangeArrowheads="1"/>
            </p:cNvSpPr>
            <p:nvPr/>
          </p:nvSpPr>
          <p:spPr bwMode="auto">
            <a:xfrm>
              <a:off x="7237195" y="4441345"/>
              <a:ext cx="628000" cy="485719"/>
            </a:xfrm>
            <a:custGeom>
              <a:avLst/>
              <a:gdLst>
                <a:gd name="T0" fmla="*/ 0 w 394"/>
                <a:gd name="T1" fmla="*/ 2147483647 h 305"/>
                <a:gd name="T2" fmla="*/ 2147483647 w 394"/>
                <a:gd name="T3" fmla="*/ 2147483647 h 305"/>
                <a:gd name="T4" fmla="*/ 2147483647 w 394"/>
                <a:gd name="T5" fmla="*/ 2147483647 h 305"/>
                <a:gd name="T6" fmla="*/ 2147483647 w 394"/>
                <a:gd name="T7" fmla="*/ 2147483647 h 305"/>
                <a:gd name="T8" fmla="*/ 2147483647 w 394"/>
                <a:gd name="T9" fmla="*/ 2147483647 h 305"/>
                <a:gd name="T10" fmla="*/ 2147483647 w 394"/>
                <a:gd name="T11" fmla="*/ 0 h 305"/>
                <a:gd name="T12" fmla="*/ 0 w 394"/>
                <a:gd name="T13" fmla="*/ 2147483647 h 305"/>
                <a:gd name="T14" fmla="*/ 0 w 394"/>
                <a:gd name="T15" fmla="*/ 2147483647 h 305"/>
                <a:gd name="T16" fmla="*/ 0 60000 65536"/>
                <a:gd name="T17" fmla="*/ 0 60000 65536"/>
                <a:gd name="T18" fmla="*/ 0 60000 65536"/>
                <a:gd name="T19" fmla="*/ 0 60000 65536"/>
                <a:gd name="T20" fmla="*/ 0 60000 65536"/>
                <a:gd name="T21" fmla="*/ 0 60000 65536"/>
                <a:gd name="T22" fmla="*/ 0 60000 65536"/>
                <a:gd name="T23" fmla="*/ 0 60000 65536"/>
                <a:gd name="T24" fmla="*/ 0 w 394"/>
                <a:gd name="T25" fmla="*/ 0 h 305"/>
                <a:gd name="T26" fmla="*/ 394 w 394"/>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4" h="305">
                  <a:moveTo>
                    <a:pt x="0" y="197"/>
                  </a:moveTo>
                  <a:cubicBezTo>
                    <a:pt x="0" y="237"/>
                    <a:pt x="12" y="274"/>
                    <a:pt x="33" y="305"/>
                  </a:cubicBezTo>
                  <a:cubicBezTo>
                    <a:pt x="362" y="305"/>
                    <a:pt x="362" y="305"/>
                    <a:pt x="362" y="305"/>
                  </a:cubicBezTo>
                  <a:cubicBezTo>
                    <a:pt x="382" y="274"/>
                    <a:pt x="394" y="237"/>
                    <a:pt x="394" y="197"/>
                  </a:cubicBezTo>
                  <a:cubicBezTo>
                    <a:pt x="394" y="196"/>
                    <a:pt x="394" y="194"/>
                    <a:pt x="394" y="193"/>
                  </a:cubicBezTo>
                  <a:cubicBezTo>
                    <a:pt x="391" y="86"/>
                    <a:pt x="304" y="0"/>
                    <a:pt x="197" y="0"/>
                  </a:cubicBezTo>
                  <a:cubicBezTo>
                    <a:pt x="90" y="0"/>
                    <a:pt x="3" y="86"/>
                    <a:pt x="0" y="193"/>
                  </a:cubicBezTo>
                  <a:cubicBezTo>
                    <a:pt x="0" y="194"/>
                    <a:pt x="0" y="196"/>
                    <a:pt x="0" y="197"/>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86" name="ïśľiďê"/>
            <p:cNvSpPr>
              <a14:cpLocks xmlns:a14="http://schemas.microsoft.com/office/drawing/2010/main" noChangeArrowheads="1"/>
            </p:cNvSpPr>
            <p:nvPr/>
          </p:nvSpPr>
          <p:spPr bwMode="auto">
            <a:xfrm>
              <a:off x="6870207" y="4622876"/>
              <a:ext cx="392500" cy="304187"/>
            </a:xfrm>
            <a:custGeom>
              <a:avLst/>
              <a:gdLst>
                <a:gd name="T0" fmla="*/ 0 w 246"/>
                <a:gd name="T1" fmla="*/ 2147483647 h 191"/>
                <a:gd name="T2" fmla="*/ 2147483647 w 246"/>
                <a:gd name="T3" fmla="*/ 2147483647 h 191"/>
                <a:gd name="T4" fmla="*/ 2147483647 w 246"/>
                <a:gd name="T5" fmla="*/ 2147483647 h 191"/>
                <a:gd name="T6" fmla="*/ 2147483647 w 246"/>
                <a:gd name="T7" fmla="*/ 2147483647 h 191"/>
                <a:gd name="T8" fmla="*/ 2147483647 w 246"/>
                <a:gd name="T9" fmla="*/ 2147483647 h 191"/>
                <a:gd name="T10" fmla="*/ 2147483647 w 246"/>
                <a:gd name="T11" fmla="*/ 0 h 191"/>
                <a:gd name="T12" fmla="*/ 0 w 246"/>
                <a:gd name="T13" fmla="*/ 2147483647 h 191"/>
                <a:gd name="T14" fmla="*/ 0 w 246"/>
                <a:gd name="T15" fmla="*/ 2147483647 h 191"/>
                <a:gd name="T16" fmla="*/ 0 60000 65536"/>
                <a:gd name="T17" fmla="*/ 0 60000 65536"/>
                <a:gd name="T18" fmla="*/ 0 60000 65536"/>
                <a:gd name="T19" fmla="*/ 0 60000 65536"/>
                <a:gd name="T20" fmla="*/ 0 60000 65536"/>
                <a:gd name="T21" fmla="*/ 0 60000 65536"/>
                <a:gd name="T22" fmla="*/ 0 60000 65536"/>
                <a:gd name="T23" fmla="*/ 0 60000 65536"/>
                <a:gd name="T24" fmla="*/ 0 w 246"/>
                <a:gd name="T25" fmla="*/ 0 h 191"/>
                <a:gd name="T26" fmla="*/ 246 w 246"/>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 h="191">
                  <a:moveTo>
                    <a:pt x="0" y="123"/>
                  </a:moveTo>
                  <a:cubicBezTo>
                    <a:pt x="0" y="148"/>
                    <a:pt x="7" y="172"/>
                    <a:pt x="20" y="191"/>
                  </a:cubicBezTo>
                  <a:cubicBezTo>
                    <a:pt x="226" y="191"/>
                    <a:pt x="226" y="191"/>
                    <a:pt x="226" y="191"/>
                  </a:cubicBezTo>
                  <a:cubicBezTo>
                    <a:pt x="239" y="172"/>
                    <a:pt x="246" y="148"/>
                    <a:pt x="246" y="123"/>
                  </a:cubicBezTo>
                  <a:cubicBezTo>
                    <a:pt x="246" y="123"/>
                    <a:pt x="246" y="122"/>
                    <a:pt x="246" y="121"/>
                  </a:cubicBezTo>
                  <a:cubicBezTo>
                    <a:pt x="245" y="54"/>
                    <a:pt x="190" y="0"/>
                    <a:pt x="123" y="0"/>
                  </a:cubicBezTo>
                  <a:cubicBezTo>
                    <a:pt x="56" y="0"/>
                    <a:pt x="1" y="54"/>
                    <a:pt x="0" y="121"/>
                  </a:cubicBezTo>
                  <a:cubicBezTo>
                    <a:pt x="0" y="122"/>
                    <a:pt x="0" y="123"/>
                    <a:pt x="0" y="123"/>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87" name="ïśļíďe"/>
            <p:cNvSpPr>
              <a14:cpLocks xmlns:a14="http://schemas.microsoft.com/office/drawing/2010/main" noChangeArrowheads="1"/>
            </p:cNvSpPr>
            <p:nvPr/>
          </p:nvSpPr>
          <p:spPr bwMode="auto">
            <a:xfrm>
              <a:off x="6681807" y="4702358"/>
              <a:ext cx="290450" cy="224706"/>
            </a:xfrm>
            <a:custGeom>
              <a:avLst/>
              <a:gdLst>
                <a:gd name="T0" fmla="*/ 0 w 182"/>
                <a:gd name="T1" fmla="*/ 2147483647 h 141"/>
                <a:gd name="T2" fmla="*/ 2147483647 w 182"/>
                <a:gd name="T3" fmla="*/ 2147483647 h 141"/>
                <a:gd name="T4" fmla="*/ 2147483647 w 182"/>
                <a:gd name="T5" fmla="*/ 2147483647 h 141"/>
                <a:gd name="T6" fmla="*/ 2147483647 w 182"/>
                <a:gd name="T7" fmla="*/ 2147483647 h 141"/>
                <a:gd name="T8" fmla="*/ 2147483647 w 182"/>
                <a:gd name="T9" fmla="*/ 2147483647 h 141"/>
                <a:gd name="T10" fmla="*/ 2147483647 w 182"/>
                <a:gd name="T11" fmla="*/ 2147483647 h 141"/>
                <a:gd name="T12" fmla="*/ 2147483647 w 182"/>
                <a:gd name="T13" fmla="*/ 2147483647 h 141"/>
                <a:gd name="T14" fmla="*/ 2147483647 w 182"/>
                <a:gd name="T15" fmla="*/ 0 h 141"/>
                <a:gd name="T16" fmla="*/ 2147483647 w 182"/>
                <a:gd name="T17" fmla="*/ 2147483647 h 141"/>
                <a:gd name="T18" fmla="*/ 2147483647 w 182"/>
                <a:gd name="T19" fmla="*/ 2147483647 h 141"/>
                <a:gd name="T20" fmla="*/ 0 w 182"/>
                <a:gd name="T21" fmla="*/ 2147483647 h 141"/>
                <a:gd name="T22" fmla="*/ 0 w 182"/>
                <a:gd name="T23" fmla="*/ 2147483647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
                <a:gd name="T37" fmla="*/ 0 h 141"/>
                <a:gd name="T38" fmla="*/ 182 w 182"/>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 h="141">
                  <a:moveTo>
                    <a:pt x="0" y="91"/>
                  </a:moveTo>
                  <a:cubicBezTo>
                    <a:pt x="0" y="96"/>
                    <a:pt x="0" y="100"/>
                    <a:pt x="1" y="104"/>
                  </a:cubicBezTo>
                  <a:cubicBezTo>
                    <a:pt x="2" y="118"/>
                    <a:pt x="7" y="130"/>
                    <a:pt x="14" y="141"/>
                  </a:cubicBezTo>
                  <a:cubicBezTo>
                    <a:pt x="167" y="141"/>
                    <a:pt x="167" y="141"/>
                    <a:pt x="167" y="141"/>
                  </a:cubicBezTo>
                  <a:cubicBezTo>
                    <a:pt x="176" y="127"/>
                    <a:pt x="182" y="110"/>
                    <a:pt x="182" y="91"/>
                  </a:cubicBezTo>
                  <a:cubicBezTo>
                    <a:pt x="182" y="90"/>
                    <a:pt x="182" y="90"/>
                    <a:pt x="182" y="89"/>
                  </a:cubicBezTo>
                  <a:cubicBezTo>
                    <a:pt x="181" y="77"/>
                    <a:pt x="179" y="66"/>
                    <a:pt x="174" y="56"/>
                  </a:cubicBezTo>
                  <a:cubicBezTo>
                    <a:pt x="161" y="23"/>
                    <a:pt x="128" y="0"/>
                    <a:pt x="91" y="0"/>
                  </a:cubicBezTo>
                  <a:cubicBezTo>
                    <a:pt x="53" y="0"/>
                    <a:pt x="21" y="23"/>
                    <a:pt x="7" y="56"/>
                  </a:cubicBezTo>
                  <a:cubicBezTo>
                    <a:pt x="4" y="63"/>
                    <a:pt x="2" y="70"/>
                    <a:pt x="1" y="78"/>
                  </a:cubicBezTo>
                  <a:cubicBezTo>
                    <a:pt x="0" y="82"/>
                    <a:pt x="0" y="85"/>
                    <a:pt x="0" y="89"/>
                  </a:cubicBezTo>
                  <a:cubicBezTo>
                    <a:pt x="0" y="90"/>
                    <a:pt x="0" y="90"/>
                    <a:pt x="0" y="91"/>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88" name="íṧḷide"/>
            <p:cNvSpPr>
              <a14:cpLocks xmlns:a14="http://schemas.microsoft.com/office/drawing/2010/main" noChangeArrowheads="1"/>
            </p:cNvSpPr>
            <p:nvPr/>
          </p:nvSpPr>
          <p:spPr bwMode="auto">
            <a:xfrm>
              <a:off x="3934308" y="4855433"/>
              <a:ext cx="4268436" cy="25512"/>
            </a:xfrm>
            <a:prstGeom prst="rect">
              <a:avLst/>
            </a:prstGeom>
            <a:solidFill>
              <a:schemeClr val="accent1"/>
            </a:solidFill>
            <a:ln w="9525">
              <a:noFill/>
              <a:miter lim="800000"/>
            </a:ln>
          </p:spPr>
          <p:txBody>
            <a:bodyPr anchor="ctr"/>
            <a:lstStyle/>
            <a:p>
              <a:pPr algn="ctr"/>
              <a:endParaRPr lang="zh-CN" altLang="zh-CN">
                <a:latin typeface="Calibri" charset="0"/>
              </a:endParaRPr>
            </a:p>
          </p:txBody>
        </p:sp>
        <p:sp>
          <p:nvSpPr>
            <p:cNvPr id="47189" name="ïŝḷíḓè"/>
            <p:cNvSpPr>
              <a14:cpLocks xmlns:a14="http://schemas.microsoft.com/office/drawing/2010/main" noChangeArrowheads="1"/>
            </p:cNvSpPr>
            <p:nvPr/>
          </p:nvSpPr>
          <p:spPr bwMode="auto">
            <a:xfrm>
              <a:off x="8202744" y="4808333"/>
              <a:ext cx="0" cy="12757"/>
            </a:xfrm>
            <a:custGeom>
              <a:avLst/>
              <a:gdLst>
                <a:gd name="T0" fmla="*/ 0 h 8"/>
                <a:gd name="T1" fmla="*/ 0 h 8"/>
                <a:gd name="T2" fmla="*/ 0 h 8"/>
                <a:gd name="T3" fmla="*/ 2147483647 h 8"/>
                <a:gd name="T4" fmla="*/ 2147483647 h 8"/>
                <a:gd name="T5" fmla="*/ 0 h 8"/>
                <a:gd name="T6" fmla="*/ 0 60000 65536"/>
                <a:gd name="T7" fmla="*/ 0 60000 65536"/>
                <a:gd name="T8" fmla="*/ 0 60000 65536"/>
                <a:gd name="T9" fmla="*/ 0 60000 65536"/>
                <a:gd name="T10" fmla="*/ 0 60000 65536"/>
                <a:gd name="T11" fmla="*/ 0 60000 65536"/>
                <a:gd name="T12" fmla="*/ 0 h 8"/>
                <a:gd name="T13" fmla="*/ 8 h 8"/>
              </a:gdLst>
              <a:ahLst/>
              <a:cxnLst>
                <a:cxn ang="T6">
                  <a:pos x="0" y="T0"/>
                </a:cxn>
                <a:cxn ang="T7">
                  <a:pos x="0" y="T1"/>
                </a:cxn>
                <a:cxn ang="T8">
                  <a:pos x="0" y="T2"/>
                </a:cxn>
                <a:cxn ang="T9">
                  <a:pos x="0" y="T3"/>
                </a:cxn>
                <a:cxn ang="T10">
                  <a:pos x="0" y="T4"/>
                </a:cxn>
                <a:cxn ang="T11">
                  <a:pos x="0" y="T5"/>
                </a:cxn>
              </a:cxnLst>
              <a:rect l="0" t="T12" r="0" b="T13"/>
              <a:pathLst>
                <a:path h="8">
                  <a:moveTo>
                    <a:pt x="0" y="0"/>
                  </a:moveTo>
                  <a:cubicBezTo>
                    <a:pt x="0" y="0"/>
                    <a:pt x="0" y="0"/>
                    <a:pt x="0" y="0"/>
                  </a:cubicBezTo>
                  <a:cubicBezTo>
                    <a:pt x="0" y="0"/>
                    <a:pt x="0" y="0"/>
                    <a:pt x="0" y="0"/>
                  </a:cubicBezTo>
                  <a:cubicBezTo>
                    <a:pt x="0" y="3"/>
                    <a:pt x="0" y="6"/>
                    <a:pt x="0" y="8"/>
                  </a:cubicBezTo>
                  <a:cubicBezTo>
                    <a:pt x="0" y="8"/>
                    <a:pt x="0" y="8"/>
                    <a:pt x="0" y="8"/>
                  </a:cubicBezTo>
                  <a:cubicBezTo>
                    <a:pt x="0" y="0"/>
                    <a:pt x="0" y="0"/>
                    <a:pt x="0"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90" name="ïṧlïďè"/>
            <p:cNvSpPr>
              <a14:cpLocks xmlns:a14="http://schemas.microsoft.com/office/drawing/2010/main" noChangeArrowheads="1"/>
            </p:cNvSpPr>
            <p:nvPr/>
          </p:nvSpPr>
          <p:spPr bwMode="auto">
            <a:xfrm>
              <a:off x="7858326" y="4808333"/>
              <a:ext cx="344419" cy="12757"/>
            </a:xfrm>
            <a:custGeom>
              <a:avLst/>
              <a:gdLst>
                <a:gd name="T0" fmla="*/ 2147483647 w 216"/>
                <a:gd name="T1" fmla="*/ 0 h 8"/>
                <a:gd name="T2" fmla="*/ 2147483647 w 216"/>
                <a:gd name="T3" fmla="*/ 0 h 8"/>
                <a:gd name="T4" fmla="*/ 0 w 216"/>
                <a:gd name="T5" fmla="*/ 2147483647 h 8"/>
                <a:gd name="T6" fmla="*/ 2147483647 w 216"/>
                <a:gd name="T7" fmla="*/ 2147483647 h 8"/>
                <a:gd name="T8" fmla="*/ 2147483647 w 216"/>
                <a:gd name="T9" fmla="*/ 0 h 8"/>
                <a:gd name="T10" fmla="*/ 2147483647 w 216"/>
                <a:gd name="T11" fmla="*/ 0 h 8"/>
                <a:gd name="T12" fmla="*/ 0 60000 65536"/>
                <a:gd name="T13" fmla="*/ 0 60000 65536"/>
                <a:gd name="T14" fmla="*/ 0 60000 65536"/>
                <a:gd name="T15" fmla="*/ 0 60000 65536"/>
                <a:gd name="T16" fmla="*/ 0 60000 65536"/>
                <a:gd name="T17" fmla="*/ 0 60000 65536"/>
                <a:gd name="T18" fmla="*/ 0 w 216"/>
                <a:gd name="T19" fmla="*/ 0 h 8"/>
                <a:gd name="T20" fmla="*/ 216 w 2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216" h="8">
                  <a:moveTo>
                    <a:pt x="216" y="0"/>
                  </a:moveTo>
                  <a:cubicBezTo>
                    <a:pt x="1" y="0"/>
                    <a:pt x="1" y="0"/>
                    <a:pt x="1" y="0"/>
                  </a:cubicBezTo>
                  <a:cubicBezTo>
                    <a:pt x="1" y="3"/>
                    <a:pt x="0" y="6"/>
                    <a:pt x="0" y="8"/>
                  </a:cubicBezTo>
                  <a:cubicBezTo>
                    <a:pt x="216" y="8"/>
                    <a:pt x="216" y="8"/>
                    <a:pt x="216" y="8"/>
                  </a:cubicBezTo>
                  <a:cubicBezTo>
                    <a:pt x="216" y="6"/>
                    <a:pt x="216" y="3"/>
                    <a:pt x="216" y="0"/>
                  </a:cubicBezTo>
                  <a:cubicBezTo>
                    <a:pt x="216" y="0"/>
                    <a:pt x="216" y="0"/>
                    <a:pt x="216"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91" name="îśļîḑê"/>
            <p:cNvSpPr>
              <a14:cpLocks xmlns:a14="http://schemas.microsoft.com/office/drawing/2010/main" noChangeArrowheads="1"/>
            </p:cNvSpPr>
            <p:nvPr/>
          </p:nvSpPr>
          <p:spPr bwMode="auto">
            <a:xfrm>
              <a:off x="7262707" y="4808333"/>
              <a:ext cx="597581" cy="12757"/>
            </a:xfrm>
            <a:custGeom>
              <a:avLst/>
              <a:gdLst>
                <a:gd name="T0" fmla="*/ 2147483647 w 375"/>
                <a:gd name="T1" fmla="*/ 0 h 8"/>
                <a:gd name="T2" fmla="*/ 0 w 375"/>
                <a:gd name="T3" fmla="*/ 0 h 8"/>
                <a:gd name="T4" fmla="*/ 0 w 375"/>
                <a:gd name="T5" fmla="*/ 2147483647 h 8"/>
                <a:gd name="T6" fmla="*/ 0 w 375"/>
                <a:gd name="T7" fmla="*/ 2147483647 h 8"/>
                <a:gd name="T8" fmla="*/ 0 w 375"/>
                <a:gd name="T9" fmla="*/ 2147483647 h 8"/>
                <a:gd name="T10" fmla="*/ 2147483647 w 375"/>
                <a:gd name="T11" fmla="*/ 2147483647 h 8"/>
                <a:gd name="T12" fmla="*/ 2147483647 w 375"/>
                <a:gd name="T13" fmla="*/ 0 h 8"/>
                <a:gd name="T14" fmla="*/ 0 60000 65536"/>
                <a:gd name="T15" fmla="*/ 0 60000 65536"/>
                <a:gd name="T16" fmla="*/ 0 60000 65536"/>
                <a:gd name="T17" fmla="*/ 0 60000 65536"/>
                <a:gd name="T18" fmla="*/ 0 60000 65536"/>
                <a:gd name="T19" fmla="*/ 0 60000 65536"/>
                <a:gd name="T20" fmla="*/ 0 60000 65536"/>
                <a:gd name="T21" fmla="*/ 0 w 375"/>
                <a:gd name="T22" fmla="*/ 0 h 8"/>
                <a:gd name="T23" fmla="*/ 375 w 37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8">
                  <a:moveTo>
                    <a:pt x="375" y="0"/>
                  </a:moveTo>
                  <a:cubicBezTo>
                    <a:pt x="0" y="0"/>
                    <a:pt x="0" y="0"/>
                    <a:pt x="0" y="0"/>
                  </a:cubicBezTo>
                  <a:cubicBezTo>
                    <a:pt x="0" y="2"/>
                    <a:pt x="0" y="3"/>
                    <a:pt x="0" y="5"/>
                  </a:cubicBezTo>
                  <a:cubicBezTo>
                    <a:pt x="0" y="6"/>
                    <a:pt x="0" y="7"/>
                    <a:pt x="0" y="7"/>
                  </a:cubicBezTo>
                  <a:cubicBezTo>
                    <a:pt x="0" y="8"/>
                    <a:pt x="0" y="8"/>
                    <a:pt x="0" y="8"/>
                  </a:cubicBezTo>
                  <a:cubicBezTo>
                    <a:pt x="374" y="8"/>
                    <a:pt x="374" y="8"/>
                    <a:pt x="374" y="8"/>
                  </a:cubicBezTo>
                  <a:cubicBezTo>
                    <a:pt x="374" y="6"/>
                    <a:pt x="375" y="3"/>
                    <a:pt x="375"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92" name="íṡ1ïḍê"/>
            <p:cNvSpPr>
              <a14:cpLocks xmlns:a14="http://schemas.microsoft.com/office/drawing/2010/main" noChangeArrowheads="1"/>
            </p:cNvSpPr>
            <p:nvPr/>
          </p:nvSpPr>
          <p:spPr bwMode="auto">
            <a:xfrm>
              <a:off x="6965389" y="4808333"/>
              <a:ext cx="297319" cy="12757"/>
            </a:xfrm>
            <a:custGeom>
              <a:avLst/>
              <a:gdLst>
                <a:gd name="T0" fmla="*/ 2147483647 w 186"/>
                <a:gd name="T1" fmla="*/ 0 h 8"/>
                <a:gd name="T2" fmla="*/ 0 w 186"/>
                <a:gd name="T3" fmla="*/ 0 h 8"/>
                <a:gd name="T4" fmla="*/ 2147483647 w 186"/>
                <a:gd name="T5" fmla="*/ 2147483647 h 8"/>
                <a:gd name="T6" fmla="*/ 2147483647 w 186"/>
                <a:gd name="T7" fmla="*/ 2147483647 h 8"/>
                <a:gd name="T8" fmla="*/ 2147483647 w 186"/>
                <a:gd name="T9" fmla="*/ 2147483647 h 8"/>
                <a:gd name="T10" fmla="*/ 2147483647 w 186"/>
                <a:gd name="T11" fmla="*/ 2147483647 h 8"/>
                <a:gd name="T12" fmla="*/ 2147483647 w 186"/>
                <a:gd name="T13" fmla="*/ 0 h 8"/>
                <a:gd name="T14" fmla="*/ 0 60000 65536"/>
                <a:gd name="T15" fmla="*/ 0 60000 65536"/>
                <a:gd name="T16" fmla="*/ 0 60000 65536"/>
                <a:gd name="T17" fmla="*/ 0 60000 65536"/>
                <a:gd name="T18" fmla="*/ 0 60000 65536"/>
                <a:gd name="T19" fmla="*/ 0 60000 65536"/>
                <a:gd name="T20" fmla="*/ 0 60000 65536"/>
                <a:gd name="T21" fmla="*/ 0 w 186"/>
                <a:gd name="T22" fmla="*/ 0 h 8"/>
                <a:gd name="T23" fmla="*/ 186 w 18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 h="8">
                  <a:moveTo>
                    <a:pt x="186" y="0"/>
                  </a:moveTo>
                  <a:cubicBezTo>
                    <a:pt x="0" y="0"/>
                    <a:pt x="0" y="0"/>
                    <a:pt x="0" y="0"/>
                  </a:cubicBezTo>
                  <a:cubicBezTo>
                    <a:pt x="1" y="3"/>
                    <a:pt x="1" y="5"/>
                    <a:pt x="2" y="8"/>
                  </a:cubicBezTo>
                  <a:cubicBezTo>
                    <a:pt x="186" y="8"/>
                    <a:pt x="186" y="8"/>
                    <a:pt x="186" y="8"/>
                  </a:cubicBezTo>
                  <a:cubicBezTo>
                    <a:pt x="186" y="8"/>
                    <a:pt x="186" y="8"/>
                    <a:pt x="186" y="7"/>
                  </a:cubicBezTo>
                  <a:cubicBezTo>
                    <a:pt x="186" y="7"/>
                    <a:pt x="186" y="6"/>
                    <a:pt x="186" y="5"/>
                  </a:cubicBezTo>
                  <a:cubicBezTo>
                    <a:pt x="186" y="3"/>
                    <a:pt x="186" y="2"/>
                    <a:pt x="186"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93" name="ïsľíḓè"/>
            <p:cNvSpPr>
              <a14:cpLocks xmlns:a14="http://schemas.microsoft.com/office/drawing/2010/main" noChangeArrowheads="1"/>
            </p:cNvSpPr>
            <p:nvPr/>
          </p:nvSpPr>
          <p:spPr bwMode="auto">
            <a:xfrm>
              <a:off x="6600364" y="4808333"/>
              <a:ext cx="11775" cy="12757"/>
            </a:xfrm>
            <a:custGeom>
              <a:avLst/>
              <a:gdLst>
                <a:gd name="T0" fmla="*/ 2147483647 w 7"/>
                <a:gd name="T1" fmla="*/ 0 h 8"/>
                <a:gd name="T2" fmla="*/ 2147483647 w 7"/>
                <a:gd name="T3" fmla="*/ 0 h 8"/>
                <a:gd name="T4" fmla="*/ 0 w 7"/>
                <a:gd name="T5" fmla="*/ 2147483647 h 8"/>
                <a:gd name="T6" fmla="*/ 2147483647 w 7"/>
                <a:gd name="T7" fmla="*/ 2147483647 h 8"/>
                <a:gd name="T8" fmla="*/ 214748364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5" y="0"/>
                  </a:moveTo>
                  <a:cubicBezTo>
                    <a:pt x="3" y="0"/>
                    <a:pt x="3" y="0"/>
                    <a:pt x="3" y="0"/>
                  </a:cubicBezTo>
                  <a:cubicBezTo>
                    <a:pt x="2" y="3"/>
                    <a:pt x="1" y="6"/>
                    <a:pt x="0" y="8"/>
                  </a:cubicBezTo>
                  <a:cubicBezTo>
                    <a:pt x="7" y="8"/>
                    <a:pt x="7" y="8"/>
                    <a:pt x="7" y="8"/>
                  </a:cubicBezTo>
                  <a:cubicBezTo>
                    <a:pt x="6" y="6"/>
                    <a:pt x="6" y="3"/>
                    <a:pt x="5"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94" name="iṥļídé"/>
            <p:cNvSpPr>
              <a14:cpLocks xmlns:a14="http://schemas.microsoft.com/office/drawing/2010/main" noChangeArrowheads="1"/>
            </p:cNvSpPr>
            <p:nvPr/>
          </p:nvSpPr>
          <p:spPr bwMode="auto">
            <a:xfrm>
              <a:off x="5450339" y="4808333"/>
              <a:ext cx="1154931" cy="12757"/>
            </a:xfrm>
            <a:custGeom>
              <a:avLst/>
              <a:gdLst>
                <a:gd name="T0" fmla="*/ 2147483647 w 725"/>
                <a:gd name="T1" fmla="*/ 0 h 8"/>
                <a:gd name="T2" fmla="*/ 0 w 725"/>
                <a:gd name="T3" fmla="*/ 0 h 8"/>
                <a:gd name="T4" fmla="*/ 0 w 725"/>
                <a:gd name="T5" fmla="*/ 2147483647 h 8"/>
                <a:gd name="T6" fmla="*/ 2147483647 w 725"/>
                <a:gd name="T7" fmla="*/ 2147483647 h 8"/>
                <a:gd name="T8" fmla="*/ 2147483647 w 725"/>
                <a:gd name="T9" fmla="*/ 2147483647 h 8"/>
                <a:gd name="T10" fmla="*/ 2147483647 w 725"/>
                <a:gd name="T11" fmla="*/ 2147483647 h 8"/>
                <a:gd name="T12" fmla="*/ 2147483647 w 725"/>
                <a:gd name="T13" fmla="*/ 0 h 8"/>
                <a:gd name="T14" fmla="*/ 0 60000 65536"/>
                <a:gd name="T15" fmla="*/ 0 60000 65536"/>
                <a:gd name="T16" fmla="*/ 0 60000 65536"/>
                <a:gd name="T17" fmla="*/ 0 60000 65536"/>
                <a:gd name="T18" fmla="*/ 0 60000 65536"/>
                <a:gd name="T19" fmla="*/ 0 60000 65536"/>
                <a:gd name="T20" fmla="*/ 0 60000 65536"/>
                <a:gd name="T21" fmla="*/ 0 w 725"/>
                <a:gd name="T22" fmla="*/ 0 h 8"/>
                <a:gd name="T23" fmla="*/ 725 w 72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5" h="8">
                  <a:moveTo>
                    <a:pt x="725" y="0"/>
                  </a:moveTo>
                  <a:cubicBezTo>
                    <a:pt x="0" y="0"/>
                    <a:pt x="0" y="0"/>
                    <a:pt x="0" y="0"/>
                  </a:cubicBezTo>
                  <a:cubicBezTo>
                    <a:pt x="0" y="0"/>
                    <a:pt x="0" y="1"/>
                    <a:pt x="0" y="1"/>
                  </a:cubicBezTo>
                  <a:cubicBezTo>
                    <a:pt x="0" y="3"/>
                    <a:pt x="1" y="4"/>
                    <a:pt x="1" y="6"/>
                  </a:cubicBezTo>
                  <a:cubicBezTo>
                    <a:pt x="1" y="7"/>
                    <a:pt x="2" y="8"/>
                    <a:pt x="2" y="8"/>
                  </a:cubicBezTo>
                  <a:cubicBezTo>
                    <a:pt x="722" y="8"/>
                    <a:pt x="722" y="8"/>
                    <a:pt x="722" y="8"/>
                  </a:cubicBezTo>
                  <a:cubicBezTo>
                    <a:pt x="723" y="6"/>
                    <a:pt x="724" y="3"/>
                    <a:pt x="725"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95" name="ïṩļïḋe"/>
            <p:cNvSpPr>
              <a14:cpLocks xmlns:a14="http://schemas.microsoft.com/office/drawing/2010/main" noChangeArrowheads="1"/>
            </p:cNvSpPr>
            <p:nvPr/>
          </p:nvSpPr>
          <p:spPr bwMode="auto">
            <a:xfrm>
              <a:off x="6609195" y="4808333"/>
              <a:ext cx="77519" cy="12757"/>
            </a:xfrm>
            <a:custGeom>
              <a:avLst/>
              <a:gdLst>
                <a:gd name="T0" fmla="*/ 2147483647 w 49"/>
                <a:gd name="T1" fmla="*/ 0 h 8"/>
                <a:gd name="T2" fmla="*/ 0 w 49"/>
                <a:gd name="T3" fmla="*/ 0 h 8"/>
                <a:gd name="T4" fmla="*/ 2147483647 w 49"/>
                <a:gd name="T5" fmla="*/ 2147483647 h 8"/>
                <a:gd name="T6" fmla="*/ 2147483647 w 49"/>
                <a:gd name="T7" fmla="*/ 2147483647 h 8"/>
                <a:gd name="T8" fmla="*/ 2147483647 w 49"/>
                <a:gd name="T9" fmla="*/ 2147483647 h 8"/>
                <a:gd name="T10" fmla="*/ 2147483647 w 49"/>
                <a:gd name="T11" fmla="*/ 0 h 8"/>
                <a:gd name="T12" fmla="*/ 2147483647 w 49"/>
                <a:gd name="T13" fmla="*/ 0 h 8"/>
                <a:gd name="T14" fmla="*/ 0 60000 65536"/>
                <a:gd name="T15" fmla="*/ 0 60000 65536"/>
                <a:gd name="T16" fmla="*/ 0 60000 65536"/>
                <a:gd name="T17" fmla="*/ 0 60000 65536"/>
                <a:gd name="T18" fmla="*/ 0 60000 65536"/>
                <a:gd name="T19" fmla="*/ 0 60000 65536"/>
                <a:gd name="T20" fmla="*/ 0 60000 65536"/>
                <a:gd name="T21" fmla="*/ 0 w 49"/>
                <a:gd name="T22" fmla="*/ 0 h 8"/>
                <a:gd name="T23" fmla="*/ 49 w 4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8">
                  <a:moveTo>
                    <a:pt x="49" y="0"/>
                  </a:moveTo>
                  <a:cubicBezTo>
                    <a:pt x="0" y="0"/>
                    <a:pt x="0" y="0"/>
                    <a:pt x="0" y="0"/>
                  </a:cubicBezTo>
                  <a:cubicBezTo>
                    <a:pt x="1" y="3"/>
                    <a:pt x="1" y="6"/>
                    <a:pt x="2" y="8"/>
                  </a:cubicBezTo>
                  <a:cubicBezTo>
                    <a:pt x="47" y="8"/>
                    <a:pt x="47" y="8"/>
                    <a:pt x="47" y="8"/>
                  </a:cubicBezTo>
                  <a:cubicBezTo>
                    <a:pt x="47" y="7"/>
                    <a:pt x="48" y="5"/>
                    <a:pt x="48" y="4"/>
                  </a:cubicBezTo>
                  <a:cubicBezTo>
                    <a:pt x="48" y="2"/>
                    <a:pt x="49" y="1"/>
                    <a:pt x="49" y="0"/>
                  </a:cubicBezTo>
                  <a:cubicBezTo>
                    <a:pt x="49" y="0"/>
                    <a:pt x="49" y="0"/>
                    <a:pt x="49"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96" name="îşľíḑé"/>
            <p:cNvSpPr>
              <a14:cpLocks xmlns:a14="http://schemas.microsoft.com/office/drawing/2010/main" noChangeArrowheads="1"/>
            </p:cNvSpPr>
            <p:nvPr/>
          </p:nvSpPr>
          <p:spPr bwMode="auto">
            <a:xfrm>
              <a:off x="3934308" y="4808333"/>
              <a:ext cx="1517012" cy="12757"/>
            </a:xfrm>
            <a:custGeom>
              <a:avLst/>
              <a:gdLst>
                <a:gd name="T0" fmla="*/ 2147483647 w 952"/>
                <a:gd name="T1" fmla="*/ 2147483647 h 8"/>
                <a:gd name="T2" fmla="*/ 2147483647 w 952"/>
                <a:gd name="T3" fmla="*/ 2147483647 h 8"/>
                <a:gd name="T4" fmla="*/ 2147483647 w 952"/>
                <a:gd name="T5" fmla="*/ 2147483647 h 8"/>
                <a:gd name="T6" fmla="*/ 0 w 952"/>
                <a:gd name="T7" fmla="*/ 0 h 8"/>
                <a:gd name="T8" fmla="*/ 0 w 952"/>
                <a:gd name="T9" fmla="*/ 0 h 8"/>
                <a:gd name="T10" fmla="*/ 0 w 952"/>
                <a:gd name="T11" fmla="*/ 2147483647 h 8"/>
                <a:gd name="T12" fmla="*/ 0 w 952"/>
                <a:gd name="T13" fmla="*/ 2147483647 h 8"/>
                <a:gd name="T14" fmla="*/ 0 w 952"/>
                <a:gd name="T15" fmla="*/ 0 h 8"/>
                <a:gd name="T16" fmla="*/ 0 w 95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2"/>
                <a:gd name="T28" fmla="*/ 0 h 8"/>
                <a:gd name="T29" fmla="*/ 952 w 95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2" h="8">
                  <a:moveTo>
                    <a:pt x="951" y="1"/>
                  </a:moveTo>
                  <a:cubicBezTo>
                    <a:pt x="951" y="3"/>
                    <a:pt x="952" y="4"/>
                    <a:pt x="952" y="6"/>
                  </a:cubicBezTo>
                  <a:cubicBezTo>
                    <a:pt x="952" y="4"/>
                    <a:pt x="951" y="3"/>
                    <a:pt x="951" y="1"/>
                  </a:cubicBezTo>
                  <a:moveTo>
                    <a:pt x="0" y="0"/>
                  </a:moveTo>
                  <a:cubicBezTo>
                    <a:pt x="0" y="0"/>
                    <a:pt x="0" y="0"/>
                    <a:pt x="0" y="0"/>
                  </a:cubicBezTo>
                  <a:cubicBezTo>
                    <a:pt x="0" y="8"/>
                    <a:pt x="0" y="8"/>
                    <a:pt x="0" y="8"/>
                  </a:cubicBezTo>
                  <a:cubicBezTo>
                    <a:pt x="0" y="8"/>
                    <a:pt x="0" y="8"/>
                    <a:pt x="0" y="8"/>
                  </a:cubicBezTo>
                  <a:cubicBezTo>
                    <a:pt x="0" y="6"/>
                    <a:pt x="0" y="3"/>
                    <a:pt x="0" y="0"/>
                  </a:cubicBezTo>
                  <a:cubicBezTo>
                    <a:pt x="0" y="0"/>
                    <a:pt x="0" y="0"/>
                    <a:pt x="0"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97" name="îṧlïďé"/>
            <p:cNvSpPr>
              <a14:cpLocks xmlns:a14="http://schemas.microsoft.com/office/drawing/2010/main" noChangeArrowheads="1"/>
            </p:cNvSpPr>
            <p:nvPr/>
          </p:nvSpPr>
          <p:spPr bwMode="auto">
            <a:xfrm>
              <a:off x="3934308" y="4808333"/>
              <a:ext cx="344419" cy="12757"/>
            </a:xfrm>
            <a:custGeom>
              <a:avLst/>
              <a:gdLst>
                <a:gd name="T0" fmla="*/ 2147483647 w 216"/>
                <a:gd name="T1" fmla="*/ 0 h 8"/>
                <a:gd name="T2" fmla="*/ 0 w 216"/>
                <a:gd name="T3" fmla="*/ 0 h 8"/>
                <a:gd name="T4" fmla="*/ 0 w 216"/>
                <a:gd name="T5" fmla="*/ 0 h 8"/>
                <a:gd name="T6" fmla="*/ 0 w 216"/>
                <a:gd name="T7" fmla="*/ 2147483647 h 8"/>
                <a:gd name="T8" fmla="*/ 2147483647 w 216"/>
                <a:gd name="T9" fmla="*/ 2147483647 h 8"/>
                <a:gd name="T10" fmla="*/ 2147483647 w 216"/>
                <a:gd name="T11" fmla="*/ 0 h 8"/>
                <a:gd name="T12" fmla="*/ 0 60000 65536"/>
                <a:gd name="T13" fmla="*/ 0 60000 65536"/>
                <a:gd name="T14" fmla="*/ 0 60000 65536"/>
                <a:gd name="T15" fmla="*/ 0 60000 65536"/>
                <a:gd name="T16" fmla="*/ 0 60000 65536"/>
                <a:gd name="T17" fmla="*/ 0 60000 65536"/>
                <a:gd name="T18" fmla="*/ 0 w 216"/>
                <a:gd name="T19" fmla="*/ 0 h 8"/>
                <a:gd name="T20" fmla="*/ 216 w 2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216" h="8">
                  <a:moveTo>
                    <a:pt x="215" y="0"/>
                  </a:moveTo>
                  <a:cubicBezTo>
                    <a:pt x="0" y="0"/>
                    <a:pt x="0" y="0"/>
                    <a:pt x="0" y="0"/>
                  </a:cubicBezTo>
                  <a:cubicBezTo>
                    <a:pt x="0" y="0"/>
                    <a:pt x="0" y="0"/>
                    <a:pt x="0" y="0"/>
                  </a:cubicBezTo>
                  <a:cubicBezTo>
                    <a:pt x="0" y="3"/>
                    <a:pt x="0" y="6"/>
                    <a:pt x="0" y="8"/>
                  </a:cubicBezTo>
                  <a:cubicBezTo>
                    <a:pt x="216" y="8"/>
                    <a:pt x="216" y="8"/>
                    <a:pt x="216" y="8"/>
                  </a:cubicBezTo>
                  <a:cubicBezTo>
                    <a:pt x="216" y="6"/>
                    <a:pt x="215" y="3"/>
                    <a:pt x="215"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98" name="islïḍé"/>
            <p:cNvSpPr>
              <a14:cpLocks xmlns:a14="http://schemas.microsoft.com/office/drawing/2010/main" noChangeArrowheads="1"/>
            </p:cNvSpPr>
            <p:nvPr/>
          </p:nvSpPr>
          <p:spPr bwMode="auto">
            <a:xfrm>
              <a:off x="4276764" y="4808333"/>
              <a:ext cx="597581" cy="12757"/>
            </a:xfrm>
            <a:custGeom>
              <a:avLst/>
              <a:gdLst>
                <a:gd name="T0" fmla="*/ 2147483647 w 375"/>
                <a:gd name="T1" fmla="*/ 0 h 8"/>
                <a:gd name="T2" fmla="*/ 0 w 375"/>
                <a:gd name="T3" fmla="*/ 0 h 8"/>
                <a:gd name="T4" fmla="*/ 2147483647 w 375"/>
                <a:gd name="T5" fmla="*/ 2147483647 h 8"/>
                <a:gd name="T6" fmla="*/ 2147483647 w 375"/>
                <a:gd name="T7" fmla="*/ 2147483647 h 8"/>
                <a:gd name="T8" fmla="*/ 2147483647 w 375"/>
                <a:gd name="T9" fmla="*/ 2147483647 h 8"/>
                <a:gd name="T10" fmla="*/ 2147483647 w 375"/>
                <a:gd name="T11" fmla="*/ 2147483647 h 8"/>
                <a:gd name="T12" fmla="*/ 2147483647 w 375"/>
                <a:gd name="T13" fmla="*/ 0 h 8"/>
                <a:gd name="T14" fmla="*/ 0 60000 65536"/>
                <a:gd name="T15" fmla="*/ 0 60000 65536"/>
                <a:gd name="T16" fmla="*/ 0 60000 65536"/>
                <a:gd name="T17" fmla="*/ 0 60000 65536"/>
                <a:gd name="T18" fmla="*/ 0 60000 65536"/>
                <a:gd name="T19" fmla="*/ 0 60000 65536"/>
                <a:gd name="T20" fmla="*/ 0 60000 65536"/>
                <a:gd name="T21" fmla="*/ 0 w 375"/>
                <a:gd name="T22" fmla="*/ 0 h 8"/>
                <a:gd name="T23" fmla="*/ 375 w 37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8">
                  <a:moveTo>
                    <a:pt x="375" y="0"/>
                  </a:moveTo>
                  <a:cubicBezTo>
                    <a:pt x="0" y="0"/>
                    <a:pt x="0" y="0"/>
                    <a:pt x="0" y="0"/>
                  </a:cubicBezTo>
                  <a:cubicBezTo>
                    <a:pt x="0" y="3"/>
                    <a:pt x="1" y="6"/>
                    <a:pt x="1" y="8"/>
                  </a:cubicBezTo>
                  <a:cubicBezTo>
                    <a:pt x="374" y="8"/>
                    <a:pt x="374" y="8"/>
                    <a:pt x="374" y="8"/>
                  </a:cubicBezTo>
                  <a:cubicBezTo>
                    <a:pt x="374" y="8"/>
                    <a:pt x="374" y="8"/>
                    <a:pt x="374" y="7"/>
                  </a:cubicBezTo>
                  <a:cubicBezTo>
                    <a:pt x="374" y="7"/>
                    <a:pt x="374" y="6"/>
                    <a:pt x="374" y="5"/>
                  </a:cubicBezTo>
                  <a:cubicBezTo>
                    <a:pt x="374" y="3"/>
                    <a:pt x="375" y="2"/>
                    <a:pt x="375"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199" name="ïṡ1ïḓè"/>
            <p:cNvSpPr>
              <a14:cpLocks xmlns:a14="http://schemas.microsoft.com/office/drawing/2010/main" noChangeArrowheads="1"/>
            </p:cNvSpPr>
            <p:nvPr/>
          </p:nvSpPr>
          <p:spPr bwMode="auto">
            <a:xfrm>
              <a:off x="4872383" y="4808333"/>
              <a:ext cx="298300" cy="12757"/>
            </a:xfrm>
            <a:custGeom>
              <a:avLst/>
              <a:gdLst>
                <a:gd name="T0" fmla="*/ 2147483647 w 187"/>
                <a:gd name="T1" fmla="*/ 0 h 8"/>
                <a:gd name="T2" fmla="*/ 2147483647 w 187"/>
                <a:gd name="T3" fmla="*/ 0 h 8"/>
                <a:gd name="T4" fmla="*/ 0 w 187"/>
                <a:gd name="T5" fmla="*/ 2147483647 h 8"/>
                <a:gd name="T6" fmla="*/ 0 w 187"/>
                <a:gd name="T7" fmla="*/ 2147483647 h 8"/>
                <a:gd name="T8" fmla="*/ 0 w 187"/>
                <a:gd name="T9" fmla="*/ 2147483647 h 8"/>
                <a:gd name="T10" fmla="*/ 2147483647 w 187"/>
                <a:gd name="T11" fmla="*/ 2147483647 h 8"/>
                <a:gd name="T12" fmla="*/ 2147483647 w 187"/>
                <a:gd name="T13" fmla="*/ 0 h 8"/>
                <a:gd name="T14" fmla="*/ 0 60000 65536"/>
                <a:gd name="T15" fmla="*/ 0 60000 65536"/>
                <a:gd name="T16" fmla="*/ 0 60000 65536"/>
                <a:gd name="T17" fmla="*/ 0 60000 65536"/>
                <a:gd name="T18" fmla="*/ 0 60000 65536"/>
                <a:gd name="T19" fmla="*/ 0 60000 65536"/>
                <a:gd name="T20" fmla="*/ 0 60000 65536"/>
                <a:gd name="T21" fmla="*/ 0 w 187"/>
                <a:gd name="T22" fmla="*/ 0 h 8"/>
                <a:gd name="T23" fmla="*/ 187 w 18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8">
                  <a:moveTo>
                    <a:pt x="187" y="0"/>
                  </a:moveTo>
                  <a:cubicBezTo>
                    <a:pt x="1" y="0"/>
                    <a:pt x="1" y="0"/>
                    <a:pt x="1" y="0"/>
                  </a:cubicBezTo>
                  <a:cubicBezTo>
                    <a:pt x="1" y="2"/>
                    <a:pt x="0" y="3"/>
                    <a:pt x="0" y="5"/>
                  </a:cubicBezTo>
                  <a:cubicBezTo>
                    <a:pt x="0" y="6"/>
                    <a:pt x="0" y="7"/>
                    <a:pt x="0" y="7"/>
                  </a:cubicBezTo>
                  <a:cubicBezTo>
                    <a:pt x="0" y="8"/>
                    <a:pt x="0" y="8"/>
                    <a:pt x="0" y="8"/>
                  </a:cubicBezTo>
                  <a:cubicBezTo>
                    <a:pt x="185" y="8"/>
                    <a:pt x="185" y="8"/>
                    <a:pt x="185" y="8"/>
                  </a:cubicBezTo>
                  <a:cubicBezTo>
                    <a:pt x="185" y="5"/>
                    <a:pt x="186" y="3"/>
                    <a:pt x="187"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200" name="îṩ1ïḑe"/>
            <p:cNvSpPr>
              <a14:cpLocks xmlns:a14="http://schemas.microsoft.com/office/drawing/2010/main" noChangeArrowheads="1"/>
            </p:cNvSpPr>
            <p:nvPr/>
          </p:nvSpPr>
          <p:spPr bwMode="auto">
            <a:xfrm>
              <a:off x="5167739" y="4808333"/>
              <a:ext cx="285544" cy="12757"/>
            </a:xfrm>
            <a:custGeom>
              <a:avLst/>
              <a:gdLst>
                <a:gd name="T0" fmla="*/ 2147483647 w 179"/>
                <a:gd name="T1" fmla="*/ 0 h 8"/>
                <a:gd name="T2" fmla="*/ 2147483647 w 179"/>
                <a:gd name="T3" fmla="*/ 0 h 8"/>
                <a:gd name="T4" fmla="*/ 0 w 179"/>
                <a:gd name="T5" fmla="*/ 2147483647 h 8"/>
                <a:gd name="T6" fmla="*/ 2147483647 w 179"/>
                <a:gd name="T7" fmla="*/ 2147483647 h 8"/>
                <a:gd name="T8" fmla="*/ 2147483647 w 179"/>
                <a:gd name="T9" fmla="*/ 2147483647 h 8"/>
                <a:gd name="T10" fmla="*/ 2147483647 w 179"/>
                <a:gd name="T11" fmla="*/ 2147483647 h 8"/>
                <a:gd name="T12" fmla="*/ 2147483647 w 179"/>
                <a:gd name="T13" fmla="*/ 0 h 8"/>
                <a:gd name="T14" fmla="*/ 0 60000 65536"/>
                <a:gd name="T15" fmla="*/ 0 60000 65536"/>
                <a:gd name="T16" fmla="*/ 0 60000 65536"/>
                <a:gd name="T17" fmla="*/ 0 60000 65536"/>
                <a:gd name="T18" fmla="*/ 0 60000 65536"/>
                <a:gd name="T19" fmla="*/ 0 60000 65536"/>
                <a:gd name="T20" fmla="*/ 0 60000 65536"/>
                <a:gd name="T21" fmla="*/ 0 w 179"/>
                <a:gd name="T22" fmla="*/ 0 h 8"/>
                <a:gd name="T23" fmla="*/ 179 w 17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8">
                  <a:moveTo>
                    <a:pt x="177" y="0"/>
                  </a:moveTo>
                  <a:cubicBezTo>
                    <a:pt x="2" y="0"/>
                    <a:pt x="2" y="0"/>
                    <a:pt x="2" y="0"/>
                  </a:cubicBezTo>
                  <a:cubicBezTo>
                    <a:pt x="1" y="3"/>
                    <a:pt x="0" y="5"/>
                    <a:pt x="0" y="8"/>
                  </a:cubicBezTo>
                  <a:cubicBezTo>
                    <a:pt x="179" y="8"/>
                    <a:pt x="179" y="8"/>
                    <a:pt x="179" y="8"/>
                  </a:cubicBezTo>
                  <a:cubicBezTo>
                    <a:pt x="179" y="8"/>
                    <a:pt x="178" y="7"/>
                    <a:pt x="178" y="6"/>
                  </a:cubicBezTo>
                  <a:cubicBezTo>
                    <a:pt x="178" y="4"/>
                    <a:pt x="177" y="3"/>
                    <a:pt x="177" y="1"/>
                  </a:cubicBezTo>
                  <a:cubicBezTo>
                    <a:pt x="177" y="1"/>
                    <a:pt x="177" y="0"/>
                    <a:pt x="177"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201" name="iṩliḋè"/>
            <p:cNvSpPr>
              <a14:cpLocks xmlns:a14="http://schemas.microsoft.com/office/drawing/2010/main" noChangeArrowheads="1"/>
            </p:cNvSpPr>
            <p:nvPr/>
          </p:nvSpPr>
          <p:spPr bwMode="auto">
            <a:xfrm>
              <a:off x="6684751" y="4808333"/>
              <a:ext cx="1962" cy="5887"/>
            </a:xfrm>
            <a:custGeom>
              <a:avLst/>
              <a:gdLst>
                <a:gd name="T0" fmla="*/ 2147483647 w 1"/>
                <a:gd name="T1" fmla="*/ 0 h 4"/>
                <a:gd name="T2" fmla="*/ 2147483647 w 1"/>
                <a:gd name="T3" fmla="*/ 0 h 4"/>
                <a:gd name="T4" fmla="*/ 2147483647 w 1"/>
                <a:gd name="T5" fmla="*/ 0 h 4"/>
                <a:gd name="T6" fmla="*/ 0 w 1"/>
                <a:gd name="T7" fmla="*/ 2147483647 h 4"/>
                <a:gd name="T8" fmla="*/ 2147483647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0"/>
                  </a:moveTo>
                  <a:cubicBezTo>
                    <a:pt x="1" y="0"/>
                    <a:pt x="1" y="0"/>
                    <a:pt x="1" y="0"/>
                  </a:cubicBezTo>
                  <a:cubicBezTo>
                    <a:pt x="1" y="0"/>
                    <a:pt x="1" y="0"/>
                    <a:pt x="1" y="0"/>
                  </a:cubicBezTo>
                  <a:cubicBezTo>
                    <a:pt x="1" y="1"/>
                    <a:pt x="0" y="2"/>
                    <a:pt x="0" y="4"/>
                  </a:cubicBezTo>
                  <a:cubicBezTo>
                    <a:pt x="0" y="2"/>
                    <a:pt x="1" y="1"/>
                    <a:pt x="1"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202" name="íŝļïďe"/>
            <p:cNvSpPr>
              <a14:cpLocks xmlns:a14="http://schemas.microsoft.com/office/drawing/2010/main" noChangeArrowheads="1"/>
            </p:cNvSpPr>
            <p:nvPr/>
          </p:nvSpPr>
          <p:spPr bwMode="auto">
            <a:xfrm>
              <a:off x="6683770" y="4808333"/>
              <a:ext cx="285544" cy="12757"/>
            </a:xfrm>
            <a:custGeom>
              <a:avLst/>
              <a:gdLst>
                <a:gd name="T0" fmla="*/ 2147483647 w 179"/>
                <a:gd name="T1" fmla="*/ 0 h 8"/>
                <a:gd name="T2" fmla="*/ 2147483647 w 179"/>
                <a:gd name="T3" fmla="*/ 0 h 8"/>
                <a:gd name="T4" fmla="*/ 2147483647 w 179"/>
                <a:gd name="T5" fmla="*/ 2147483647 h 8"/>
                <a:gd name="T6" fmla="*/ 0 w 179"/>
                <a:gd name="T7" fmla="*/ 2147483647 h 8"/>
                <a:gd name="T8" fmla="*/ 2147483647 w 179"/>
                <a:gd name="T9" fmla="*/ 2147483647 h 8"/>
                <a:gd name="T10" fmla="*/ 2147483647 w 179"/>
                <a:gd name="T11" fmla="*/ 0 h 8"/>
                <a:gd name="T12" fmla="*/ 0 60000 65536"/>
                <a:gd name="T13" fmla="*/ 0 60000 65536"/>
                <a:gd name="T14" fmla="*/ 0 60000 65536"/>
                <a:gd name="T15" fmla="*/ 0 60000 65536"/>
                <a:gd name="T16" fmla="*/ 0 60000 65536"/>
                <a:gd name="T17" fmla="*/ 0 60000 65536"/>
                <a:gd name="T18" fmla="*/ 0 w 179"/>
                <a:gd name="T19" fmla="*/ 0 h 8"/>
                <a:gd name="T20" fmla="*/ 179 w 179"/>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9" h="8">
                  <a:moveTo>
                    <a:pt x="177" y="0"/>
                  </a:moveTo>
                  <a:cubicBezTo>
                    <a:pt x="2" y="0"/>
                    <a:pt x="2" y="0"/>
                    <a:pt x="2" y="0"/>
                  </a:cubicBezTo>
                  <a:cubicBezTo>
                    <a:pt x="2" y="1"/>
                    <a:pt x="1" y="2"/>
                    <a:pt x="1" y="4"/>
                  </a:cubicBezTo>
                  <a:cubicBezTo>
                    <a:pt x="1" y="5"/>
                    <a:pt x="0" y="7"/>
                    <a:pt x="0" y="8"/>
                  </a:cubicBezTo>
                  <a:cubicBezTo>
                    <a:pt x="179" y="8"/>
                    <a:pt x="179" y="8"/>
                    <a:pt x="179" y="8"/>
                  </a:cubicBezTo>
                  <a:cubicBezTo>
                    <a:pt x="178" y="5"/>
                    <a:pt x="178" y="3"/>
                    <a:pt x="177" y="0"/>
                  </a:cubicBezTo>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203" name="iṡḷïḋe"/>
            <p:cNvSpPr>
              <a14:cpLocks xmlns:a14="http://schemas.microsoft.com/office/drawing/2010/main" noChangeArrowheads="1"/>
            </p:cNvSpPr>
            <p:nvPr/>
          </p:nvSpPr>
          <p:spPr bwMode="auto">
            <a:xfrm>
              <a:off x="4922427" y="3241278"/>
              <a:ext cx="734956" cy="734956"/>
            </a:xfrm>
            <a:custGeom>
              <a:avLst/>
              <a:gdLst>
                <a:gd name="T0" fmla="*/ 2147483647 w 461"/>
                <a:gd name="T1" fmla="*/ 2147483647 h 461"/>
                <a:gd name="T2" fmla="*/ 2147483647 w 461"/>
                <a:gd name="T3" fmla="*/ 2147483647 h 461"/>
                <a:gd name="T4" fmla="*/ 2147483647 w 461"/>
                <a:gd name="T5" fmla="*/ 2147483647 h 461"/>
                <a:gd name="T6" fmla="*/ 2147483647 w 461"/>
                <a:gd name="T7" fmla="*/ 2147483647 h 461"/>
                <a:gd name="T8" fmla="*/ 2147483647 w 461"/>
                <a:gd name="T9" fmla="*/ 2147483647 h 461"/>
                <a:gd name="T10" fmla="*/ 2147483647 w 461"/>
                <a:gd name="T11" fmla="*/ 2147483647 h 461"/>
                <a:gd name="T12" fmla="*/ 0 w 461"/>
                <a:gd name="T13" fmla="*/ 2147483647 h 461"/>
                <a:gd name="T14" fmla="*/ 2147483647 w 461"/>
                <a:gd name="T15" fmla="*/ 0 h 461"/>
                <a:gd name="T16" fmla="*/ 2147483647 w 461"/>
                <a:gd name="T17" fmla="*/ 2147483647 h 4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1"/>
                <a:gd name="T28" fmla="*/ 0 h 461"/>
                <a:gd name="T29" fmla="*/ 461 w 461"/>
                <a:gd name="T30" fmla="*/ 461 h 4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1" h="461">
                  <a:moveTo>
                    <a:pt x="461" y="230"/>
                  </a:moveTo>
                  <a:cubicBezTo>
                    <a:pt x="461" y="353"/>
                    <a:pt x="365" y="453"/>
                    <a:pt x="244" y="461"/>
                  </a:cubicBezTo>
                  <a:cubicBezTo>
                    <a:pt x="244" y="461"/>
                    <a:pt x="243" y="461"/>
                    <a:pt x="242" y="461"/>
                  </a:cubicBezTo>
                  <a:cubicBezTo>
                    <a:pt x="238" y="461"/>
                    <a:pt x="234" y="461"/>
                    <a:pt x="230" y="461"/>
                  </a:cubicBezTo>
                  <a:cubicBezTo>
                    <a:pt x="227" y="461"/>
                    <a:pt x="224" y="461"/>
                    <a:pt x="220" y="461"/>
                  </a:cubicBezTo>
                  <a:cubicBezTo>
                    <a:pt x="220" y="461"/>
                    <a:pt x="219" y="461"/>
                    <a:pt x="218" y="461"/>
                  </a:cubicBezTo>
                  <a:cubicBezTo>
                    <a:pt x="97" y="454"/>
                    <a:pt x="0" y="354"/>
                    <a:pt x="0" y="230"/>
                  </a:cubicBezTo>
                  <a:cubicBezTo>
                    <a:pt x="0" y="103"/>
                    <a:pt x="103" y="0"/>
                    <a:pt x="230" y="0"/>
                  </a:cubicBezTo>
                  <a:cubicBezTo>
                    <a:pt x="358" y="0"/>
                    <a:pt x="461" y="103"/>
                    <a:pt x="461" y="230"/>
                  </a:cubicBezTo>
                  <a:close/>
                </a:path>
              </a:pathLst>
            </a:custGeom>
            <a:solidFill>
              <a:srgbClr val="2D3AAD"/>
            </a:solidFill>
            <a:ln w="9525">
              <a:noFill/>
              <a:miter lim="800000"/>
            </a:ln>
          </p:spPr>
          <p:txBody>
            <a:bodyPr anchor="ctr"/>
            <a:lstStyle/>
            <a:p>
              <a:pPr algn="ctr"/>
              <a:endParaRPr lang="zh-CN" altLang="zh-CN">
                <a:latin typeface="Calibri" charset="0"/>
              </a:endParaRPr>
            </a:p>
          </p:txBody>
        </p:sp>
        <p:sp>
          <p:nvSpPr>
            <p:cNvPr id="47204" name="íS1iďê"/>
            <p:cNvSpPr>
              <a14:cpLocks xmlns:a14="http://schemas.microsoft.com/office/drawing/2010/main" noChangeArrowheads="1"/>
            </p:cNvSpPr>
            <p:nvPr/>
          </p:nvSpPr>
          <p:spPr bwMode="auto">
            <a:xfrm>
              <a:off x="5258995" y="3493459"/>
              <a:ext cx="61819" cy="1264830"/>
            </a:xfrm>
            <a:custGeom>
              <a:avLst/>
              <a:gdLst>
                <a:gd name="T0" fmla="*/ 2147483647 w 39"/>
                <a:gd name="T1" fmla="*/ 2147483647 h 794"/>
                <a:gd name="T2" fmla="*/ 2147483647 w 39"/>
                <a:gd name="T3" fmla="*/ 2147483647 h 794"/>
                <a:gd name="T4" fmla="*/ 2147483647 w 39"/>
                <a:gd name="T5" fmla="*/ 2147483647 h 794"/>
                <a:gd name="T6" fmla="*/ 2147483647 w 39"/>
                <a:gd name="T7" fmla="*/ 0 h 794"/>
                <a:gd name="T8" fmla="*/ 2147483647 w 39"/>
                <a:gd name="T9" fmla="*/ 2147483647 h 794"/>
                <a:gd name="T10" fmla="*/ 0 w 39"/>
                <a:gd name="T11" fmla="*/ 2147483647 h 794"/>
                <a:gd name="T12" fmla="*/ 0 w 39"/>
                <a:gd name="T13" fmla="*/ 2147483647 h 794"/>
                <a:gd name="T14" fmla="*/ 0 w 39"/>
                <a:gd name="T15" fmla="*/ 2147483647 h 794"/>
                <a:gd name="T16" fmla="*/ 2147483647 w 39"/>
                <a:gd name="T17" fmla="*/ 2147483647 h 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794"/>
                <a:gd name="T29" fmla="*/ 39 w 39"/>
                <a:gd name="T30" fmla="*/ 794 h 7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794">
                  <a:moveTo>
                    <a:pt x="39" y="794"/>
                  </a:moveTo>
                  <a:cubicBezTo>
                    <a:pt x="39" y="794"/>
                    <a:pt x="39" y="793"/>
                    <a:pt x="39" y="793"/>
                  </a:cubicBezTo>
                  <a:cubicBezTo>
                    <a:pt x="20" y="1"/>
                    <a:pt x="20" y="1"/>
                    <a:pt x="20" y="1"/>
                  </a:cubicBezTo>
                  <a:cubicBezTo>
                    <a:pt x="20" y="0"/>
                    <a:pt x="20" y="0"/>
                    <a:pt x="19" y="0"/>
                  </a:cubicBezTo>
                  <a:cubicBezTo>
                    <a:pt x="19" y="0"/>
                    <a:pt x="18" y="0"/>
                    <a:pt x="18" y="1"/>
                  </a:cubicBezTo>
                  <a:cubicBezTo>
                    <a:pt x="0" y="793"/>
                    <a:pt x="0" y="793"/>
                    <a:pt x="0" y="793"/>
                  </a:cubicBezTo>
                  <a:cubicBezTo>
                    <a:pt x="0" y="794"/>
                    <a:pt x="0" y="794"/>
                    <a:pt x="0" y="794"/>
                  </a:cubicBezTo>
                  <a:cubicBezTo>
                    <a:pt x="0" y="794"/>
                    <a:pt x="0" y="794"/>
                    <a:pt x="0" y="794"/>
                  </a:cubicBezTo>
                  <a:lnTo>
                    <a:pt x="39" y="794"/>
                  </a:ln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205" name="iŝ1ïḑe"/>
            <p:cNvSpPr>
              <a14:cpLocks xmlns:a14="http://schemas.microsoft.com/office/drawing/2010/main" noChangeArrowheads="1"/>
            </p:cNvSpPr>
            <p:nvPr/>
          </p:nvSpPr>
          <p:spPr bwMode="auto">
            <a:xfrm>
              <a:off x="5012702" y="3642609"/>
              <a:ext cx="553425" cy="301244"/>
            </a:xfrm>
            <a:custGeom>
              <a:avLst/>
              <a:gdLst>
                <a:gd name="T0" fmla="*/ 0 w 347"/>
                <a:gd name="T1" fmla="*/ 0 h 189"/>
                <a:gd name="T2" fmla="*/ 2147483647 w 347"/>
                <a:gd name="T3" fmla="*/ 2147483647 h 189"/>
                <a:gd name="T4" fmla="*/ 2147483647 w 347"/>
                <a:gd name="T5" fmla="*/ 2147483647 h 189"/>
                <a:gd name="T6" fmla="*/ 2147483647 w 347"/>
                <a:gd name="T7" fmla="*/ 2147483647 h 189"/>
                <a:gd name="T8" fmla="*/ 2147483647 w 347"/>
                <a:gd name="T9" fmla="*/ 2147483647 h 189"/>
                <a:gd name="T10" fmla="*/ 2147483647 w 347"/>
                <a:gd name="T11" fmla="*/ 2147483647 h 189"/>
                <a:gd name="T12" fmla="*/ 2147483647 w 347"/>
                <a:gd name="T13" fmla="*/ 2147483647 h 189"/>
                <a:gd name="T14" fmla="*/ 2147483647 w 347"/>
                <a:gd name="T15" fmla="*/ 2147483647 h 189"/>
                <a:gd name="T16" fmla="*/ 2147483647 w 347"/>
                <a:gd name="T17" fmla="*/ 2147483647 h 189"/>
                <a:gd name="T18" fmla="*/ 0 w 347"/>
                <a:gd name="T19" fmla="*/ 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189"/>
                <a:gd name="T32" fmla="*/ 347 w 347"/>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189">
                  <a:moveTo>
                    <a:pt x="0" y="0"/>
                  </a:moveTo>
                  <a:cubicBezTo>
                    <a:pt x="182" y="171"/>
                    <a:pt x="182" y="171"/>
                    <a:pt x="182" y="171"/>
                  </a:cubicBezTo>
                  <a:cubicBezTo>
                    <a:pt x="168" y="171"/>
                    <a:pt x="168" y="171"/>
                    <a:pt x="168" y="171"/>
                  </a:cubicBezTo>
                  <a:cubicBezTo>
                    <a:pt x="346" y="10"/>
                    <a:pt x="346" y="10"/>
                    <a:pt x="346" y="10"/>
                  </a:cubicBezTo>
                  <a:cubicBezTo>
                    <a:pt x="347" y="10"/>
                    <a:pt x="347" y="10"/>
                    <a:pt x="347" y="10"/>
                  </a:cubicBezTo>
                  <a:cubicBezTo>
                    <a:pt x="347" y="11"/>
                    <a:pt x="347" y="11"/>
                    <a:pt x="347" y="11"/>
                  </a:cubicBezTo>
                  <a:cubicBezTo>
                    <a:pt x="181" y="185"/>
                    <a:pt x="181" y="185"/>
                    <a:pt x="181" y="185"/>
                  </a:cubicBezTo>
                  <a:cubicBezTo>
                    <a:pt x="178" y="189"/>
                    <a:pt x="172" y="189"/>
                    <a:pt x="169" y="185"/>
                  </a:cubicBezTo>
                  <a:cubicBezTo>
                    <a:pt x="168" y="185"/>
                    <a:pt x="168" y="185"/>
                    <a:pt x="168" y="185"/>
                  </a:cubicBezTo>
                  <a:lnTo>
                    <a:pt x="0" y="0"/>
                  </a:ln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206" name="îṣliḑè"/>
            <p:cNvSpPr>
              <a14:cpLocks xmlns:a14="http://schemas.microsoft.com/office/drawing/2010/main" noChangeArrowheads="1"/>
            </p:cNvSpPr>
            <p:nvPr/>
          </p:nvSpPr>
          <p:spPr bwMode="auto">
            <a:xfrm>
              <a:off x="5167739" y="3570977"/>
              <a:ext cx="244331" cy="134431"/>
            </a:xfrm>
            <a:custGeom>
              <a:avLst/>
              <a:gdLst>
                <a:gd name="T0" fmla="*/ 0 w 153"/>
                <a:gd name="T1" fmla="*/ 0 h 84"/>
                <a:gd name="T2" fmla="*/ 2147483647 w 153"/>
                <a:gd name="T3" fmla="*/ 2147483647 h 84"/>
                <a:gd name="T4" fmla="*/ 2147483647 w 153"/>
                <a:gd name="T5" fmla="*/ 2147483647 h 84"/>
                <a:gd name="T6" fmla="*/ 2147483647 w 153"/>
                <a:gd name="T7" fmla="*/ 2147483647 h 84"/>
                <a:gd name="T8" fmla="*/ 2147483647 w 153"/>
                <a:gd name="T9" fmla="*/ 2147483647 h 84"/>
                <a:gd name="T10" fmla="*/ 2147483647 w 153"/>
                <a:gd name="T11" fmla="*/ 2147483647 h 84"/>
                <a:gd name="T12" fmla="*/ 2147483647 w 153"/>
                <a:gd name="T13" fmla="*/ 2147483647 h 84"/>
                <a:gd name="T14" fmla="*/ 2147483647 w 153"/>
                <a:gd name="T15" fmla="*/ 2147483647 h 84"/>
                <a:gd name="T16" fmla="*/ 2147483647 w 153"/>
                <a:gd name="T17" fmla="*/ 2147483647 h 84"/>
                <a:gd name="T18" fmla="*/ 0 w 153"/>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84"/>
                <a:gd name="T32" fmla="*/ 153 w 153"/>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84">
                  <a:moveTo>
                    <a:pt x="0" y="0"/>
                  </a:moveTo>
                  <a:cubicBezTo>
                    <a:pt x="82" y="72"/>
                    <a:pt x="82" y="72"/>
                    <a:pt x="82" y="72"/>
                  </a:cubicBezTo>
                  <a:cubicBezTo>
                    <a:pt x="72" y="72"/>
                    <a:pt x="72" y="72"/>
                    <a:pt x="72" y="72"/>
                  </a:cubicBezTo>
                  <a:cubicBezTo>
                    <a:pt x="152" y="1"/>
                    <a:pt x="152" y="1"/>
                    <a:pt x="152" y="1"/>
                  </a:cubicBezTo>
                  <a:cubicBezTo>
                    <a:pt x="153" y="1"/>
                    <a:pt x="153" y="1"/>
                    <a:pt x="153" y="1"/>
                  </a:cubicBezTo>
                  <a:cubicBezTo>
                    <a:pt x="153" y="2"/>
                    <a:pt x="153" y="2"/>
                    <a:pt x="153" y="2"/>
                  </a:cubicBezTo>
                  <a:cubicBezTo>
                    <a:pt x="82" y="81"/>
                    <a:pt x="82" y="81"/>
                    <a:pt x="82" y="81"/>
                  </a:cubicBezTo>
                  <a:cubicBezTo>
                    <a:pt x="80" y="84"/>
                    <a:pt x="76" y="84"/>
                    <a:pt x="73" y="82"/>
                  </a:cubicBezTo>
                  <a:cubicBezTo>
                    <a:pt x="72" y="81"/>
                    <a:pt x="72" y="81"/>
                    <a:pt x="72" y="81"/>
                  </a:cubicBezTo>
                  <a:lnTo>
                    <a:pt x="0" y="0"/>
                  </a:ln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207" name="íSḻïḑê"/>
            <p:cNvSpPr>
              <a14:cpLocks xmlns:a14="http://schemas.microsoft.com/office/drawing/2010/main" noChangeArrowheads="1"/>
            </p:cNvSpPr>
            <p:nvPr/>
          </p:nvSpPr>
          <p:spPr bwMode="auto">
            <a:xfrm>
              <a:off x="4978358" y="3282490"/>
              <a:ext cx="337550" cy="255125"/>
            </a:xfrm>
            <a:custGeom>
              <a:avLst/>
              <a:gdLst>
                <a:gd name="T0" fmla="*/ 0 w 212"/>
                <a:gd name="T1" fmla="*/ 2147483647 h 160"/>
                <a:gd name="T2" fmla="*/ 2147483647 w 212"/>
                <a:gd name="T3" fmla="*/ 2147483647 h 160"/>
                <a:gd name="T4" fmla="*/ 2147483647 w 212"/>
                <a:gd name="T5" fmla="*/ 2147483647 h 160"/>
                <a:gd name="T6" fmla="*/ 2147483647 w 212"/>
                <a:gd name="T7" fmla="*/ 2147483647 h 160"/>
                <a:gd name="T8" fmla="*/ 2147483647 w 212"/>
                <a:gd name="T9" fmla="*/ 2147483647 h 160"/>
                <a:gd name="T10" fmla="*/ 2147483647 w 212"/>
                <a:gd name="T11" fmla="*/ 2147483647 h 160"/>
                <a:gd name="T12" fmla="*/ 2147483647 w 212"/>
                <a:gd name="T13" fmla="*/ 2147483647 h 160"/>
                <a:gd name="T14" fmla="*/ 2147483647 w 212"/>
                <a:gd name="T15" fmla="*/ 2147483647 h 160"/>
                <a:gd name="T16" fmla="*/ 2147483647 w 212"/>
                <a:gd name="T17" fmla="*/ 2147483647 h 160"/>
                <a:gd name="T18" fmla="*/ 2147483647 w 212"/>
                <a:gd name="T19" fmla="*/ 2147483647 h 160"/>
                <a:gd name="T20" fmla="*/ 2147483647 w 212"/>
                <a:gd name="T21" fmla="*/ 2147483647 h 160"/>
                <a:gd name="T22" fmla="*/ 2147483647 w 212"/>
                <a:gd name="T23" fmla="*/ 2147483647 h 160"/>
                <a:gd name="T24" fmla="*/ 2147483647 w 212"/>
                <a:gd name="T25" fmla="*/ 2147483647 h 160"/>
                <a:gd name="T26" fmla="*/ 2147483647 w 212"/>
                <a:gd name="T27" fmla="*/ 2147483647 h 160"/>
                <a:gd name="T28" fmla="*/ 2147483647 w 212"/>
                <a:gd name="T29" fmla="*/ 2147483647 h 160"/>
                <a:gd name="T30" fmla="*/ 0 w 212"/>
                <a:gd name="T31" fmla="*/ 2147483647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160"/>
                <a:gd name="T50" fmla="*/ 212 w 212"/>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160">
                  <a:moveTo>
                    <a:pt x="0" y="160"/>
                  </a:moveTo>
                  <a:cubicBezTo>
                    <a:pt x="1" y="148"/>
                    <a:pt x="4" y="136"/>
                    <a:pt x="9" y="125"/>
                  </a:cubicBezTo>
                  <a:cubicBezTo>
                    <a:pt x="13" y="113"/>
                    <a:pt x="18" y="102"/>
                    <a:pt x="24" y="92"/>
                  </a:cubicBezTo>
                  <a:cubicBezTo>
                    <a:pt x="37" y="71"/>
                    <a:pt x="54" y="52"/>
                    <a:pt x="74" y="38"/>
                  </a:cubicBezTo>
                  <a:cubicBezTo>
                    <a:pt x="76" y="36"/>
                    <a:pt x="79" y="34"/>
                    <a:pt x="81" y="33"/>
                  </a:cubicBezTo>
                  <a:cubicBezTo>
                    <a:pt x="89" y="28"/>
                    <a:pt x="89" y="28"/>
                    <a:pt x="89" y="28"/>
                  </a:cubicBezTo>
                  <a:cubicBezTo>
                    <a:pt x="92" y="26"/>
                    <a:pt x="95" y="25"/>
                    <a:pt x="97" y="23"/>
                  </a:cubicBezTo>
                  <a:cubicBezTo>
                    <a:pt x="100" y="22"/>
                    <a:pt x="103" y="21"/>
                    <a:pt x="106" y="19"/>
                  </a:cubicBezTo>
                  <a:cubicBezTo>
                    <a:pt x="117" y="14"/>
                    <a:pt x="128" y="10"/>
                    <a:pt x="140" y="7"/>
                  </a:cubicBezTo>
                  <a:cubicBezTo>
                    <a:pt x="164" y="2"/>
                    <a:pt x="188" y="0"/>
                    <a:pt x="212" y="3"/>
                  </a:cubicBezTo>
                  <a:cubicBezTo>
                    <a:pt x="212" y="4"/>
                    <a:pt x="212" y="4"/>
                    <a:pt x="212" y="4"/>
                  </a:cubicBezTo>
                  <a:cubicBezTo>
                    <a:pt x="188" y="6"/>
                    <a:pt x="165" y="10"/>
                    <a:pt x="143" y="17"/>
                  </a:cubicBezTo>
                  <a:cubicBezTo>
                    <a:pt x="121" y="24"/>
                    <a:pt x="100" y="35"/>
                    <a:pt x="82" y="49"/>
                  </a:cubicBezTo>
                  <a:cubicBezTo>
                    <a:pt x="72" y="55"/>
                    <a:pt x="64" y="63"/>
                    <a:pt x="56" y="71"/>
                  </a:cubicBezTo>
                  <a:cubicBezTo>
                    <a:pt x="48" y="80"/>
                    <a:pt x="41" y="89"/>
                    <a:pt x="34" y="98"/>
                  </a:cubicBezTo>
                  <a:cubicBezTo>
                    <a:pt x="20" y="117"/>
                    <a:pt x="9" y="137"/>
                    <a:pt x="0" y="160"/>
                  </a:cubicBezTo>
                  <a:close/>
                </a:path>
              </a:pathLst>
            </a:custGeom>
            <a:solidFill>
              <a:srgbClr val="62C7D3"/>
            </a:solidFill>
            <a:ln w="9525">
              <a:noFill/>
              <a:miter lim="800000"/>
            </a:ln>
          </p:spPr>
          <p:txBody>
            <a:bodyPr anchor="ctr"/>
            <a:lstStyle/>
            <a:p>
              <a:pPr algn="ctr"/>
              <a:endParaRPr lang="zh-CN" altLang="zh-CN">
                <a:latin typeface="Calibri" charset="0"/>
              </a:endParaRPr>
            </a:p>
          </p:txBody>
        </p:sp>
        <p:sp>
          <p:nvSpPr>
            <p:cNvPr id="135" name="ï$ľiḓè"/>
            <p:cNvSpPr/>
            <p:nvPr/>
          </p:nvSpPr>
          <p:spPr bwMode="auto">
            <a:xfrm>
              <a:off x="4585890" y="2427303"/>
              <a:ext cx="702036" cy="627102"/>
            </a:xfrm>
            <a:custGeom>
              <a:avLst/>
              <a:gdLst>
                <a:gd name="T0" fmla="*/ 441 w 441"/>
                <a:gd name="T1" fmla="*/ 372 h 393"/>
                <a:gd name="T2" fmla="*/ 373 w 441"/>
                <a:gd name="T3" fmla="*/ 283 h 393"/>
                <a:gd name="T4" fmla="*/ 393 w 441"/>
                <a:gd name="T5" fmla="*/ 197 h 393"/>
                <a:gd name="T6" fmla="*/ 196 w 441"/>
                <a:gd name="T7" fmla="*/ 0 h 393"/>
                <a:gd name="T8" fmla="*/ 0 w 441"/>
                <a:gd name="T9" fmla="*/ 197 h 393"/>
                <a:gd name="T10" fmla="*/ 196 w 441"/>
                <a:gd name="T11" fmla="*/ 393 h 393"/>
                <a:gd name="T12" fmla="*/ 323 w 441"/>
                <a:gd name="T13" fmla="*/ 348 h 393"/>
                <a:gd name="T14" fmla="*/ 441 w 441"/>
                <a:gd name="T15" fmla="*/ 37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393">
                  <a:moveTo>
                    <a:pt x="441" y="372"/>
                  </a:moveTo>
                  <a:cubicBezTo>
                    <a:pt x="373" y="283"/>
                    <a:pt x="373" y="283"/>
                    <a:pt x="373" y="283"/>
                  </a:cubicBezTo>
                  <a:cubicBezTo>
                    <a:pt x="386" y="257"/>
                    <a:pt x="393" y="228"/>
                    <a:pt x="393" y="197"/>
                  </a:cubicBezTo>
                  <a:cubicBezTo>
                    <a:pt x="393" y="88"/>
                    <a:pt x="305" y="0"/>
                    <a:pt x="196" y="0"/>
                  </a:cubicBezTo>
                  <a:cubicBezTo>
                    <a:pt x="88" y="0"/>
                    <a:pt x="0" y="88"/>
                    <a:pt x="0" y="197"/>
                  </a:cubicBezTo>
                  <a:cubicBezTo>
                    <a:pt x="0" y="305"/>
                    <a:pt x="88" y="393"/>
                    <a:pt x="196" y="393"/>
                  </a:cubicBezTo>
                  <a:cubicBezTo>
                    <a:pt x="244" y="393"/>
                    <a:pt x="288" y="376"/>
                    <a:pt x="323" y="348"/>
                  </a:cubicBezTo>
                  <a:lnTo>
                    <a:pt x="441" y="372"/>
                  </a:lnTo>
                  <a:close/>
                </a:path>
              </a:pathLst>
            </a:custGeom>
            <a:solidFill>
              <a:schemeClr val="accent3"/>
            </a:solidFill>
            <a:ln>
              <a:noFill/>
            </a:ln>
          </p:spPr>
          <p:txBody>
            <a:bodyPr anchor="ctr"/>
            <a:lstStyle/>
            <a:p>
              <a:pPr algn="ctr" fontAlgn="auto">
                <a:spcBef>
                  <a:spcPts val="0"/>
                </a:spcBef>
                <a:spcAft>
                  <a:spcPts val="0"/>
                </a:spcAft>
                <a:defRPr/>
              </a:pPr>
              <a:endParaRPr>
                <a:latin typeface="+mn-lt"/>
                <a:ea typeface="+mn-ea"/>
              </a:endParaRPr>
            </a:p>
          </p:txBody>
        </p:sp>
        <p:sp>
          <p:nvSpPr>
            <p:cNvPr id="47209" name="îŝ1iḍé"/>
            <p:cNvSpPr>
              <a14:cpLocks xmlns:a14="http://schemas.microsoft.com/office/drawing/2010/main" noChangeArrowheads="1"/>
            </p:cNvSpPr>
            <p:nvPr/>
          </p:nvSpPr>
          <p:spPr bwMode="auto">
            <a:xfrm>
              <a:off x="4713420" y="2505341"/>
              <a:ext cx="366987" cy="391519"/>
            </a:xfrm>
            <a:custGeom>
              <a:avLst/>
              <a:gdLst>
                <a:gd name="T0" fmla="*/ 2147483647 w 374"/>
                <a:gd name="T1" fmla="*/ 2147483647 h 399"/>
                <a:gd name="T2" fmla="*/ 2147483647 w 374"/>
                <a:gd name="T3" fmla="*/ 2147483647 h 399"/>
                <a:gd name="T4" fmla="*/ 0 w 374"/>
                <a:gd name="T5" fmla="*/ 2147483647 h 399"/>
                <a:gd name="T6" fmla="*/ 2147483647 w 374"/>
                <a:gd name="T7" fmla="*/ 2147483647 h 399"/>
                <a:gd name="T8" fmla="*/ 2147483647 w 374"/>
                <a:gd name="T9" fmla="*/ 2147483647 h 399"/>
                <a:gd name="T10" fmla="*/ 2147483647 w 374"/>
                <a:gd name="T11" fmla="*/ 0 h 399"/>
                <a:gd name="T12" fmla="*/ 2147483647 w 374"/>
                <a:gd name="T13" fmla="*/ 2147483647 h 399"/>
                <a:gd name="T14" fmla="*/ 2147483647 w 374"/>
                <a:gd name="T15" fmla="*/ 2147483647 h 399"/>
                <a:gd name="T16" fmla="*/ 2147483647 w 374"/>
                <a:gd name="T17" fmla="*/ 2147483647 h 399"/>
                <a:gd name="T18" fmla="*/ 2147483647 w 374"/>
                <a:gd name="T19" fmla="*/ 2147483647 h 399"/>
                <a:gd name="T20" fmla="*/ 2147483647 w 374"/>
                <a:gd name="T21" fmla="*/ 2147483647 h 399"/>
                <a:gd name="T22" fmla="*/ 2147483647 w 374"/>
                <a:gd name="T23" fmla="*/ 2147483647 h 399"/>
                <a:gd name="T24" fmla="*/ 2147483647 w 374"/>
                <a:gd name="T25" fmla="*/ 2147483647 h 399"/>
                <a:gd name="T26" fmla="*/ 2147483647 w 374"/>
                <a:gd name="T27" fmla="*/ 2147483647 h 399"/>
                <a:gd name="T28" fmla="*/ 2147483647 w 374"/>
                <a:gd name="T29" fmla="*/ 2147483647 h 399"/>
                <a:gd name="T30" fmla="*/ 2147483647 w 374"/>
                <a:gd name="T31" fmla="*/ 2147483647 h 399"/>
                <a:gd name="T32" fmla="*/ 2147483647 w 374"/>
                <a:gd name="T33" fmla="*/ 2147483647 h 399"/>
                <a:gd name="T34" fmla="*/ 2147483647 w 374"/>
                <a:gd name="T35" fmla="*/ 2147483647 h 399"/>
                <a:gd name="T36" fmla="*/ 2147483647 w 374"/>
                <a:gd name="T37" fmla="*/ 2147483647 h 399"/>
                <a:gd name="T38" fmla="*/ 2147483647 w 374"/>
                <a:gd name="T39" fmla="*/ 2147483647 h 399"/>
                <a:gd name="T40" fmla="*/ 2147483647 w 374"/>
                <a:gd name="T41" fmla="*/ 2147483647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399"/>
                <a:gd name="T65" fmla="*/ 374 w 374"/>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399">
                  <a:moveTo>
                    <a:pt x="187" y="47"/>
                  </a:moveTo>
                  <a:lnTo>
                    <a:pt x="41" y="222"/>
                  </a:lnTo>
                  <a:lnTo>
                    <a:pt x="0" y="222"/>
                  </a:lnTo>
                  <a:lnTo>
                    <a:pt x="47" y="167"/>
                  </a:lnTo>
                  <a:lnTo>
                    <a:pt x="86" y="120"/>
                  </a:lnTo>
                  <a:lnTo>
                    <a:pt x="187" y="0"/>
                  </a:lnTo>
                  <a:lnTo>
                    <a:pt x="288" y="120"/>
                  </a:lnTo>
                  <a:lnTo>
                    <a:pt x="327" y="167"/>
                  </a:lnTo>
                  <a:lnTo>
                    <a:pt x="374" y="222"/>
                  </a:lnTo>
                  <a:lnTo>
                    <a:pt x="333" y="222"/>
                  </a:lnTo>
                  <a:lnTo>
                    <a:pt x="187" y="47"/>
                  </a:lnTo>
                  <a:close/>
                  <a:moveTo>
                    <a:pt x="327" y="232"/>
                  </a:moveTo>
                  <a:lnTo>
                    <a:pt x="187" y="65"/>
                  </a:lnTo>
                  <a:lnTo>
                    <a:pt x="47" y="232"/>
                  </a:lnTo>
                  <a:lnTo>
                    <a:pt x="47" y="399"/>
                  </a:lnTo>
                  <a:lnTo>
                    <a:pt x="145" y="399"/>
                  </a:lnTo>
                  <a:lnTo>
                    <a:pt x="145" y="276"/>
                  </a:lnTo>
                  <a:lnTo>
                    <a:pt x="229" y="276"/>
                  </a:lnTo>
                  <a:lnTo>
                    <a:pt x="229" y="399"/>
                  </a:lnTo>
                  <a:lnTo>
                    <a:pt x="327" y="399"/>
                  </a:lnTo>
                  <a:lnTo>
                    <a:pt x="327" y="232"/>
                  </a:ln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210" name="isľíďé"/>
            <p:cNvSpPr>
              <a14:cpLocks xmlns:a14="http://schemas.microsoft.com/office/drawing/2010/main" noChangeArrowheads="1"/>
            </p:cNvSpPr>
            <p:nvPr/>
          </p:nvSpPr>
          <p:spPr bwMode="auto">
            <a:xfrm>
              <a:off x="6262814" y="3059747"/>
              <a:ext cx="936112" cy="1719148"/>
            </a:xfrm>
            <a:custGeom>
              <a:avLst/>
              <a:gdLst>
                <a:gd name="T0" fmla="*/ 2147483647 w 587"/>
                <a:gd name="T1" fmla="*/ 2147483647 h 1079"/>
                <a:gd name="T2" fmla="*/ 2147483647 w 587"/>
                <a:gd name="T3" fmla="*/ 2147483647 h 1079"/>
                <a:gd name="T4" fmla="*/ 2147483647 w 587"/>
                <a:gd name="T5" fmla="*/ 2147483647 h 1079"/>
                <a:gd name="T6" fmla="*/ 2147483647 w 587"/>
                <a:gd name="T7" fmla="*/ 2147483647 h 1079"/>
                <a:gd name="T8" fmla="*/ 2147483647 w 587"/>
                <a:gd name="T9" fmla="*/ 2147483647 h 1079"/>
                <a:gd name="T10" fmla="*/ 2147483647 w 587"/>
                <a:gd name="T11" fmla="*/ 2147483647 h 1079"/>
                <a:gd name="T12" fmla="*/ 2147483647 w 587"/>
                <a:gd name="T13" fmla="*/ 2147483647 h 1079"/>
                <a:gd name="T14" fmla="*/ 2147483647 w 587"/>
                <a:gd name="T15" fmla="*/ 2147483647 h 1079"/>
                <a:gd name="T16" fmla="*/ 0 60000 65536"/>
                <a:gd name="T17" fmla="*/ 0 60000 65536"/>
                <a:gd name="T18" fmla="*/ 0 60000 65536"/>
                <a:gd name="T19" fmla="*/ 0 60000 65536"/>
                <a:gd name="T20" fmla="*/ 0 60000 65536"/>
                <a:gd name="T21" fmla="*/ 0 60000 65536"/>
                <a:gd name="T22" fmla="*/ 0 60000 65536"/>
                <a:gd name="T23" fmla="*/ 0 60000 65536"/>
                <a:gd name="T24" fmla="*/ 0 w 587"/>
                <a:gd name="T25" fmla="*/ 0 h 1079"/>
                <a:gd name="T26" fmla="*/ 587 w 587"/>
                <a:gd name="T27" fmla="*/ 1079 h 10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7" h="1079">
                  <a:moveTo>
                    <a:pt x="8" y="1031"/>
                  </a:moveTo>
                  <a:cubicBezTo>
                    <a:pt x="579" y="2"/>
                    <a:pt x="579" y="2"/>
                    <a:pt x="579" y="2"/>
                  </a:cubicBezTo>
                  <a:cubicBezTo>
                    <a:pt x="580" y="1"/>
                    <a:pt x="582" y="0"/>
                    <a:pt x="584" y="1"/>
                  </a:cubicBezTo>
                  <a:cubicBezTo>
                    <a:pt x="586" y="2"/>
                    <a:pt x="587" y="4"/>
                    <a:pt x="586" y="6"/>
                  </a:cubicBezTo>
                  <a:cubicBezTo>
                    <a:pt x="61" y="1058"/>
                    <a:pt x="61" y="1058"/>
                    <a:pt x="61" y="1058"/>
                  </a:cubicBezTo>
                  <a:cubicBezTo>
                    <a:pt x="54" y="1073"/>
                    <a:pt x="36" y="1079"/>
                    <a:pt x="21" y="1072"/>
                  </a:cubicBezTo>
                  <a:cubicBezTo>
                    <a:pt x="6" y="1065"/>
                    <a:pt x="0" y="1047"/>
                    <a:pt x="7" y="1032"/>
                  </a:cubicBezTo>
                  <a:cubicBezTo>
                    <a:pt x="8" y="1031"/>
                    <a:pt x="8" y="1031"/>
                    <a:pt x="8" y="1031"/>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211" name="íṩ1íḋè"/>
            <p:cNvSpPr>
              <a14:cpLocks xmlns:a14="http://schemas.microsoft.com/office/drawing/2010/main" noChangeArrowheads="1"/>
            </p:cNvSpPr>
            <p:nvPr/>
          </p:nvSpPr>
          <p:spPr bwMode="auto">
            <a:xfrm>
              <a:off x="6642557" y="2513191"/>
              <a:ext cx="1107831" cy="1108811"/>
            </a:xfrm>
            <a:custGeom>
              <a:avLst/>
              <a:gdLst>
                <a:gd name="T0" fmla="*/ 2147483647 w 695"/>
                <a:gd name="T1" fmla="*/ 2147483647 h 696"/>
                <a:gd name="T2" fmla="*/ 2147483647 w 695"/>
                <a:gd name="T3" fmla="*/ 2147483647 h 696"/>
                <a:gd name="T4" fmla="*/ 2147483647 w 695"/>
                <a:gd name="T5" fmla="*/ 2147483647 h 696"/>
                <a:gd name="T6" fmla="*/ 2147483647 w 695"/>
                <a:gd name="T7" fmla="*/ 2147483647 h 696"/>
                <a:gd name="T8" fmla="*/ 2147483647 w 695"/>
                <a:gd name="T9" fmla="*/ 2147483647 h 696"/>
                <a:gd name="T10" fmla="*/ 0 60000 65536"/>
                <a:gd name="T11" fmla="*/ 0 60000 65536"/>
                <a:gd name="T12" fmla="*/ 0 60000 65536"/>
                <a:gd name="T13" fmla="*/ 0 60000 65536"/>
                <a:gd name="T14" fmla="*/ 0 60000 65536"/>
                <a:gd name="T15" fmla="*/ 0 w 695"/>
                <a:gd name="T16" fmla="*/ 0 h 696"/>
                <a:gd name="T17" fmla="*/ 695 w 695"/>
                <a:gd name="T18" fmla="*/ 696 h 696"/>
              </a:gdLst>
              <a:ahLst/>
              <a:cxnLst>
                <a:cxn ang="T10">
                  <a:pos x="T0" y="T1"/>
                </a:cxn>
                <a:cxn ang="T11">
                  <a:pos x="T2" y="T3"/>
                </a:cxn>
                <a:cxn ang="T12">
                  <a:pos x="T4" y="T5"/>
                </a:cxn>
                <a:cxn ang="T13">
                  <a:pos x="T6" y="T7"/>
                </a:cxn>
                <a:cxn ang="T14">
                  <a:pos x="T8" y="T9"/>
                </a:cxn>
              </a:cxnLst>
              <a:rect l="T15" t="T16" r="T17" b="T18"/>
              <a:pathLst>
                <a:path w="695" h="696">
                  <a:moveTo>
                    <a:pt x="580" y="140"/>
                  </a:moveTo>
                  <a:cubicBezTo>
                    <a:pt x="695" y="268"/>
                    <a:pt x="684" y="466"/>
                    <a:pt x="555" y="581"/>
                  </a:cubicBezTo>
                  <a:cubicBezTo>
                    <a:pt x="427" y="696"/>
                    <a:pt x="229" y="685"/>
                    <a:pt x="115" y="556"/>
                  </a:cubicBezTo>
                  <a:cubicBezTo>
                    <a:pt x="0" y="428"/>
                    <a:pt x="11" y="230"/>
                    <a:pt x="139" y="115"/>
                  </a:cubicBezTo>
                  <a:cubicBezTo>
                    <a:pt x="268" y="0"/>
                    <a:pt x="465" y="11"/>
                    <a:pt x="580" y="140"/>
                  </a:cubicBezTo>
                  <a:close/>
                </a:path>
              </a:pathLst>
            </a:custGeom>
            <a:solidFill>
              <a:srgbClr val="62C7D3"/>
            </a:solidFill>
            <a:ln w="9525">
              <a:noFill/>
              <a:miter lim="800000"/>
            </a:ln>
          </p:spPr>
          <p:txBody>
            <a:bodyPr anchor="ctr"/>
            <a:lstStyle/>
            <a:p>
              <a:pPr algn="ctr"/>
              <a:endParaRPr lang="zh-CN" altLang="zh-CN">
                <a:latin typeface="Calibri" charset="0"/>
              </a:endParaRPr>
            </a:p>
          </p:txBody>
        </p:sp>
        <p:sp>
          <p:nvSpPr>
            <p:cNvPr id="47212" name="ïşḷíḍè"/>
            <p:cNvSpPr>
              <a14:cpLocks xmlns:a14="http://schemas.microsoft.com/office/drawing/2010/main" noChangeArrowheads="1"/>
            </p:cNvSpPr>
            <p:nvPr/>
          </p:nvSpPr>
          <p:spPr bwMode="auto">
            <a:xfrm>
              <a:off x="6740682" y="2613278"/>
              <a:ext cx="910600" cy="902749"/>
            </a:xfrm>
            <a:custGeom>
              <a:avLst/>
              <a:gdLst>
                <a:gd name="T0" fmla="*/ 2147483647 w 571"/>
                <a:gd name="T1" fmla="*/ 2147483647 h 566"/>
                <a:gd name="T2" fmla="*/ 2147483647 w 571"/>
                <a:gd name="T3" fmla="*/ 2147483647 h 566"/>
                <a:gd name="T4" fmla="*/ 2147483647 w 571"/>
                <a:gd name="T5" fmla="*/ 2147483647 h 566"/>
                <a:gd name="T6" fmla="*/ 2147483647 w 571"/>
                <a:gd name="T7" fmla="*/ 2147483647 h 566"/>
                <a:gd name="T8" fmla="*/ 2147483647 w 571"/>
                <a:gd name="T9" fmla="*/ 2147483647 h 566"/>
                <a:gd name="T10" fmla="*/ 2147483647 w 571"/>
                <a:gd name="T11" fmla="*/ 2147483647 h 566"/>
                <a:gd name="T12" fmla="*/ 2147483647 w 571"/>
                <a:gd name="T13" fmla="*/ 2147483647 h 566"/>
                <a:gd name="T14" fmla="*/ 2147483647 w 571"/>
                <a:gd name="T15" fmla="*/ 2147483647 h 566"/>
                <a:gd name="T16" fmla="*/ 2147483647 w 571"/>
                <a:gd name="T17" fmla="*/ 2147483647 h 566"/>
                <a:gd name="T18" fmla="*/ 2147483647 w 571"/>
                <a:gd name="T19" fmla="*/ 2147483647 h 566"/>
                <a:gd name="T20" fmla="*/ 2147483647 w 571"/>
                <a:gd name="T21" fmla="*/ 2147483647 h 566"/>
                <a:gd name="T22" fmla="*/ 2147483647 w 571"/>
                <a:gd name="T23" fmla="*/ 2147483647 h 566"/>
                <a:gd name="T24" fmla="*/ 2147483647 w 571"/>
                <a:gd name="T25" fmla="*/ 2147483647 h 566"/>
                <a:gd name="T26" fmla="*/ 2147483647 w 571"/>
                <a:gd name="T27" fmla="*/ 2147483647 h 566"/>
                <a:gd name="T28" fmla="*/ 2147483647 w 571"/>
                <a:gd name="T29" fmla="*/ 2147483647 h 566"/>
                <a:gd name="T30" fmla="*/ 2147483647 w 571"/>
                <a:gd name="T31" fmla="*/ 2147483647 h 566"/>
                <a:gd name="T32" fmla="*/ 2147483647 w 571"/>
                <a:gd name="T33" fmla="*/ 2147483647 h 566"/>
                <a:gd name="T34" fmla="*/ 2147483647 w 571"/>
                <a:gd name="T35" fmla="*/ 2147483647 h 566"/>
                <a:gd name="T36" fmla="*/ 2147483647 w 571"/>
                <a:gd name="T37" fmla="*/ 2147483647 h 5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1"/>
                <a:gd name="T58" fmla="*/ 0 h 566"/>
                <a:gd name="T59" fmla="*/ 571 w 571"/>
                <a:gd name="T60" fmla="*/ 566 h 5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1" h="566">
                  <a:moveTo>
                    <a:pt x="286" y="566"/>
                  </a:moveTo>
                  <a:cubicBezTo>
                    <a:pt x="280" y="566"/>
                    <a:pt x="275" y="566"/>
                    <a:pt x="270" y="566"/>
                  </a:cubicBezTo>
                  <a:cubicBezTo>
                    <a:pt x="195" y="562"/>
                    <a:pt x="126" y="529"/>
                    <a:pt x="76" y="473"/>
                  </a:cubicBezTo>
                  <a:cubicBezTo>
                    <a:pt x="25" y="417"/>
                    <a:pt x="0" y="344"/>
                    <a:pt x="4" y="269"/>
                  </a:cubicBezTo>
                  <a:cubicBezTo>
                    <a:pt x="9" y="194"/>
                    <a:pt x="42" y="125"/>
                    <a:pt x="98" y="75"/>
                  </a:cubicBezTo>
                  <a:cubicBezTo>
                    <a:pt x="154" y="25"/>
                    <a:pt x="226" y="0"/>
                    <a:pt x="301" y="4"/>
                  </a:cubicBezTo>
                  <a:cubicBezTo>
                    <a:pt x="376" y="8"/>
                    <a:pt x="445" y="42"/>
                    <a:pt x="495" y="98"/>
                  </a:cubicBezTo>
                  <a:cubicBezTo>
                    <a:pt x="545" y="153"/>
                    <a:pt x="570" y="226"/>
                    <a:pt x="566" y="301"/>
                  </a:cubicBezTo>
                  <a:cubicBezTo>
                    <a:pt x="562" y="376"/>
                    <a:pt x="529" y="445"/>
                    <a:pt x="473" y="495"/>
                  </a:cubicBezTo>
                  <a:cubicBezTo>
                    <a:pt x="421" y="541"/>
                    <a:pt x="355" y="566"/>
                    <a:pt x="286" y="566"/>
                  </a:cubicBezTo>
                  <a:close/>
                  <a:moveTo>
                    <a:pt x="285" y="28"/>
                  </a:moveTo>
                  <a:cubicBezTo>
                    <a:pt x="222" y="28"/>
                    <a:pt x="161" y="51"/>
                    <a:pt x="114" y="93"/>
                  </a:cubicBezTo>
                  <a:cubicBezTo>
                    <a:pt x="62" y="139"/>
                    <a:pt x="32" y="202"/>
                    <a:pt x="28" y="271"/>
                  </a:cubicBezTo>
                  <a:cubicBezTo>
                    <a:pt x="24" y="339"/>
                    <a:pt x="48" y="405"/>
                    <a:pt x="93" y="457"/>
                  </a:cubicBezTo>
                  <a:cubicBezTo>
                    <a:pt x="139" y="508"/>
                    <a:pt x="202" y="538"/>
                    <a:pt x="271" y="542"/>
                  </a:cubicBezTo>
                  <a:cubicBezTo>
                    <a:pt x="339" y="546"/>
                    <a:pt x="405" y="523"/>
                    <a:pt x="457" y="477"/>
                  </a:cubicBezTo>
                  <a:cubicBezTo>
                    <a:pt x="562" y="382"/>
                    <a:pt x="571" y="219"/>
                    <a:pt x="477" y="114"/>
                  </a:cubicBezTo>
                  <a:cubicBezTo>
                    <a:pt x="431" y="62"/>
                    <a:pt x="368" y="32"/>
                    <a:pt x="299" y="28"/>
                  </a:cubicBezTo>
                  <a:cubicBezTo>
                    <a:pt x="295" y="28"/>
                    <a:pt x="290" y="28"/>
                    <a:pt x="285" y="28"/>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213" name="iṣľidê"/>
            <p:cNvSpPr>
              <a14:cpLocks xmlns:a14="http://schemas.microsoft.com/office/drawing/2010/main" noChangeArrowheads="1"/>
            </p:cNvSpPr>
            <p:nvPr/>
          </p:nvSpPr>
          <p:spPr bwMode="auto">
            <a:xfrm>
              <a:off x="6693582" y="2697666"/>
              <a:ext cx="812475" cy="780093"/>
            </a:xfrm>
            <a:custGeom>
              <a:avLst/>
              <a:gdLst>
                <a:gd name="T0" fmla="*/ 2147483647 w 828"/>
                <a:gd name="T1" fmla="*/ 2147483647 h 795"/>
                <a:gd name="T2" fmla="*/ 2147483647 w 828"/>
                <a:gd name="T3" fmla="*/ 2147483647 h 795"/>
                <a:gd name="T4" fmla="*/ 2147483647 w 828"/>
                <a:gd name="T5" fmla="*/ 0 h 795"/>
                <a:gd name="T6" fmla="*/ 0 w 828"/>
                <a:gd name="T7" fmla="*/ 2147483647 h 795"/>
                <a:gd name="T8" fmla="*/ 2147483647 w 828"/>
                <a:gd name="T9" fmla="*/ 2147483647 h 795"/>
                <a:gd name="T10" fmla="*/ 0 60000 65536"/>
                <a:gd name="T11" fmla="*/ 0 60000 65536"/>
                <a:gd name="T12" fmla="*/ 0 60000 65536"/>
                <a:gd name="T13" fmla="*/ 0 60000 65536"/>
                <a:gd name="T14" fmla="*/ 0 60000 65536"/>
                <a:gd name="T15" fmla="*/ 0 w 828"/>
                <a:gd name="T16" fmla="*/ 0 h 795"/>
                <a:gd name="T17" fmla="*/ 828 w 828"/>
                <a:gd name="T18" fmla="*/ 795 h 795"/>
              </a:gdLst>
              <a:ahLst/>
              <a:cxnLst>
                <a:cxn ang="T10">
                  <a:pos x="T0" y="T1"/>
                </a:cxn>
                <a:cxn ang="T11">
                  <a:pos x="T2" y="T3"/>
                </a:cxn>
                <a:cxn ang="T12">
                  <a:pos x="T4" y="T5"/>
                </a:cxn>
                <a:cxn ang="T13">
                  <a:pos x="T6" y="T7"/>
                </a:cxn>
                <a:cxn ang="T14">
                  <a:pos x="T8" y="T9"/>
                </a:cxn>
              </a:cxnLst>
              <a:rect l="T15" t="T16" r="T17" b="T18"/>
              <a:pathLst>
                <a:path w="828" h="795">
                  <a:moveTo>
                    <a:pt x="578" y="795"/>
                  </a:moveTo>
                  <a:lnTo>
                    <a:pt x="828" y="546"/>
                  </a:lnTo>
                  <a:lnTo>
                    <a:pt x="282" y="0"/>
                  </a:lnTo>
                  <a:lnTo>
                    <a:pt x="0" y="216"/>
                  </a:lnTo>
                  <a:lnTo>
                    <a:pt x="578" y="795"/>
                  </a:ln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214" name="íSḻïḋê"/>
            <p:cNvSpPr>
              <a14:cpLocks xmlns:a14="http://schemas.microsoft.com/office/drawing/2010/main" noChangeArrowheads="1"/>
            </p:cNvSpPr>
            <p:nvPr/>
          </p:nvSpPr>
          <p:spPr bwMode="auto">
            <a:xfrm>
              <a:off x="6697232" y="2989311"/>
              <a:ext cx="318201" cy="457757"/>
            </a:xfrm>
            <a:custGeom>
              <a:avLst/>
              <a:gdLst>
                <a:gd name="T0" fmla="*/ 1217 w 514796"/>
                <a:gd name="T1" fmla="*/ 0 h 740576"/>
                <a:gd name="T2" fmla="*/ 46449 w 514796"/>
                <a:gd name="T3" fmla="*/ 45230 h 740576"/>
                <a:gd name="T4" fmla="*/ 24650 w 514796"/>
                <a:gd name="T5" fmla="*/ 66818 h 740576"/>
                <a:gd name="T6" fmla="*/ 17337 w 514796"/>
                <a:gd name="T7" fmla="*/ 59536 h 740576"/>
                <a:gd name="T8" fmla="*/ 9847 w 514796"/>
                <a:gd name="T9" fmla="*/ 48856 h 740576"/>
                <a:gd name="T10" fmla="*/ 516 w 514796"/>
                <a:gd name="T11" fmla="*/ 3528 h 740576"/>
                <a:gd name="T12" fmla="*/ 0 60000 65536"/>
                <a:gd name="T13" fmla="*/ 0 60000 65536"/>
                <a:gd name="T14" fmla="*/ 0 60000 65536"/>
                <a:gd name="T15" fmla="*/ 0 60000 65536"/>
                <a:gd name="T16" fmla="*/ 0 60000 65536"/>
                <a:gd name="T17" fmla="*/ 0 60000 65536"/>
                <a:gd name="T18" fmla="*/ 0 w 514796"/>
                <a:gd name="T19" fmla="*/ 0 h 740576"/>
                <a:gd name="T20" fmla="*/ 514796 w 514796"/>
                <a:gd name="T21" fmla="*/ 740576 h 740576"/>
              </a:gdLst>
              <a:ahLst/>
              <a:cxnLst>
                <a:cxn ang="T12">
                  <a:pos x="T0" y="T1"/>
                </a:cxn>
                <a:cxn ang="T13">
                  <a:pos x="T2" y="T3"/>
                </a:cxn>
                <a:cxn ang="T14">
                  <a:pos x="T4" y="T5"/>
                </a:cxn>
                <a:cxn ang="T15">
                  <a:pos x="T6" y="T7"/>
                </a:cxn>
                <a:cxn ang="T16">
                  <a:pos x="T8" y="T9"/>
                </a:cxn>
                <a:cxn ang="T17">
                  <a:pos x="T10" y="T11"/>
                </a:cxn>
              </a:cxnLst>
              <a:rect l="T18" t="T19" r="T20" b="T21"/>
              <a:pathLst>
                <a:path w="514796" h="740576">
                  <a:moveTo>
                    <a:pt x="13493" y="0"/>
                  </a:moveTo>
                  <a:lnTo>
                    <a:pt x="514796" y="501304"/>
                  </a:lnTo>
                  <a:lnTo>
                    <a:pt x="273194" y="740576"/>
                  </a:lnTo>
                  <a:lnTo>
                    <a:pt x="192153" y="659862"/>
                  </a:lnTo>
                  <a:cubicBezTo>
                    <a:pt x="161549" y="623555"/>
                    <a:pt x="133711" y="584053"/>
                    <a:pt x="109138" y="541491"/>
                  </a:cubicBezTo>
                  <a:cubicBezTo>
                    <a:pt x="17867" y="383405"/>
                    <a:pt x="-14322" y="207420"/>
                    <a:pt x="5722" y="39106"/>
                  </a:cubicBezTo>
                  <a:close/>
                </a:path>
              </a:pathLst>
            </a:custGeom>
            <a:solidFill>
              <a:srgbClr val="DBD7D7"/>
            </a:solidFill>
            <a:ln w="9525">
              <a:noFill/>
              <a:miter lim="800000"/>
            </a:ln>
          </p:spPr>
          <p:txBody>
            <a:bodyPr anchor="ctr"/>
            <a:lstStyle/>
            <a:p>
              <a:pPr algn="ctr"/>
              <a:endParaRPr lang="zh-CN" altLang="zh-CN">
                <a:latin typeface="Calibri" charset="0"/>
              </a:endParaRPr>
            </a:p>
          </p:txBody>
        </p:sp>
        <p:sp>
          <p:nvSpPr>
            <p:cNvPr id="47215" name="iṩlîḋè"/>
            <p:cNvSpPr>
              <a14:cpLocks xmlns:a14="http://schemas.microsoft.com/office/drawing/2010/main" noChangeArrowheads="1"/>
            </p:cNvSpPr>
            <p:nvPr/>
          </p:nvSpPr>
          <p:spPr bwMode="auto">
            <a:xfrm>
              <a:off x="7008564" y="2563269"/>
              <a:ext cx="579161" cy="445452"/>
            </a:xfrm>
            <a:custGeom>
              <a:avLst/>
              <a:gdLst>
                <a:gd name="T0" fmla="*/ 27063 w 936987"/>
                <a:gd name="T1" fmla="*/ 0 h 720669"/>
                <a:gd name="T2" fmla="*/ 81570 w 936987"/>
                <a:gd name="T3" fmla="*/ 26017 h 720669"/>
                <a:gd name="T4" fmla="*/ 84540 w 936987"/>
                <a:gd name="T5" fmla="*/ 30251 h 720669"/>
                <a:gd name="T6" fmla="*/ 49845 w 936987"/>
                <a:gd name="T7" fmla="*/ 65022 h 720669"/>
                <a:gd name="T8" fmla="*/ 0 w 936987"/>
                <a:gd name="T9" fmla="*/ 15320 h 720669"/>
                <a:gd name="T10" fmla="*/ 19530 w 936987"/>
                <a:gd name="T11" fmla="*/ 473 h 720669"/>
                <a:gd name="T12" fmla="*/ 0 60000 65536"/>
                <a:gd name="T13" fmla="*/ 0 60000 65536"/>
                <a:gd name="T14" fmla="*/ 0 60000 65536"/>
                <a:gd name="T15" fmla="*/ 0 60000 65536"/>
                <a:gd name="T16" fmla="*/ 0 60000 65536"/>
                <a:gd name="T17" fmla="*/ 0 60000 65536"/>
                <a:gd name="T18" fmla="*/ 0 w 936987"/>
                <a:gd name="T19" fmla="*/ 0 h 720669"/>
                <a:gd name="T20" fmla="*/ 936987 w 936987"/>
                <a:gd name="T21" fmla="*/ 720669 h 720669"/>
              </a:gdLst>
              <a:ahLst/>
              <a:cxnLst>
                <a:cxn ang="T12">
                  <a:pos x="T0" y="T1"/>
                </a:cxn>
                <a:cxn ang="T13">
                  <a:pos x="T2" y="T3"/>
                </a:cxn>
                <a:cxn ang="T14">
                  <a:pos x="T4" y="T5"/>
                </a:cxn>
                <a:cxn ang="T15">
                  <a:pos x="T6" y="T7"/>
                </a:cxn>
                <a:cxn ang="T16">
                  <a:pos x="T8" y="T9"/>
                </a:cxn>
                <a:cxn ang="T17">
                  <a:pos x="T10" y="T11"/>
                </a:cxn>
              </a:cxnLst>
              <a:rect l="T18" t="T19" r="T20" b="T21"/>
              <a:pathLst>
                <a:path w="936987" h="720669">
                  <a:moveTo>
                    <a:pt x="299949" y="0"/>
                  </a:moveTo>
                  <a:cubicBezTo>
                    <a:pt x="528888" y="5129"/>
                    <a:pt x="751055" y="106819"/>
                    <a:pt x="904074" y="288358"/>
                  </a:cubicBezTo>
                  <a:lnTo>
                    <a:pt x="936987" y="335288"/>
                  </a:lnTo>
                  <a:lnTo>
                    <a:pt x="552450" y="720669"/>
                  </a:lnTo>
                  <a:lnTo>
                    <a:pt x="0" y="169807"/>
                  </a:lnTo>
                  <a:lnTo>
                    <a:pt x="216455" y="5241"/>
                  </a:lnTo>
                  <a:close/>
                </a:path>
              </a:pathLst>
            </a:custGeom>
            <a:solidFill>
              <a:srgbClr val="DBD7D7"/>
            </a:solidFill>
            <a:ln w="9525">
              <a:noFill/>
              <a:miter lim="800000"/>
            </a:ln>
          </p:spPr>
          <p:txBody>
            <a:bodyPr anchor="ctr"/>
            <a:lstStyle/>
            <a:p>
              <a:pPr algn="ctr"/>
              <a:endParaRPr lang="zh-CN" altLang="zh-CN">
                <a:latin typeface="Calibri" charset="0"/>
              </a:endParaRPr>
            </a:p>
          </p:txBody>
        </p:sp>
        <p:sp>
          <p:nvSpPr>
            <p:cNvPr id="47216" name="ïs1íḍe"/>
            <p:cNvSpPr>
              <a14:cpLocks xmlns:a14="http://schemas.microsoft.com/office/drawing/2010/main" noChangeArrowheads="1"/>
            </p:cNvSpPr>
            <p:nvPr/>
          </p:nvSpPr>
          <p:spPr bwMode="auto">
            <a:xfrm>
              <a:off x="7383401" y="2816307"/>
              <a:ext cx="297626" cy="473698"/>
            </a:xfrm>
            <a:custGeom>
              <a:avLst/>
              <a:gdLst>
                <a:gd name="T0" fmla="*/ 33035 w 481510"/>
                <a:gd name="T1" fmla="*/ 0 h 766365"/>
                <a:gd name="T2" fmla="*/ 38008 w 481510"/>
                <a:gd name="T3" fmla="*/ 9729 h 766365"/>
                <a:gd name="T4" fmla="*/ 42782 w 481510"/>
                <a:gd name="T5" fmla="*/ 47238 h 766365"/>
                <a:gd name="T6" fmla="*/ 40191 w 481510"/>
                <a:gd name="T7" fmla="*/ 59086 h 766365"/>
                <a:gd name="T8" fmla="*/ 36188 w 481510"/>
                <a:gd name="T9" fmla="*/ 69146 h 766365"/>
                <a:gd name="T10" fmla="*/ 0 w 481510"/>
                <a:gd name="T11" fmla="*/ 32957 h 766365"/>
                <a:gd name="T12" fmla="*/ 0 60000 65536"/>
                <a:gd name="T13" fmla="*/ 0 60000 65536"/>
                <a:gd name="T14" fmla="*/ 0 60000 65536"/>
                <a:gd name="T15" fmla="*/ 0 60000 65536"/>
                <a:gd name="T16" fmla="*/ 0 60000 65536"/>
                <a:gd name="T17" fmla="*/ 0 60000 65536"/>
                <a:gd name="T18" fmla="*/ 0 w 481510"/>
                <a:gd name="T19" fmla="*/ 0 h 766365"/>
                <a:gd name="T20" fmla="*/ 481510 w 481510"/>
                <a:gd name="T21" fmla="*/ 766365 h 766365"/>
              </a:gdLst>
              <a:ahLst/>
              <a:cxnLst>
                <a:cxn ang="T12">
                  <a:pos x="T0" y="T1"/>
                </a:cxn>
                <a:cxn ang="T13">
                  <a:pos x="T2" y="T3"/>
                </a:cxn>
                <a:cxn ang="T14">
                  <a:pos x="T4" y="T5"/>
                </a:cxn>
                <a:cxn ang="T15">
                  <a:pos x="T6" y="T7"/>
                </a:cxn>
                <a:cxn ang="T16">
                  <a:pos x="T8" y="T9"/>
                </a:cxn>
                <a:cxn ang="T17">
                  <a:pos x="T10" y="T11"/>
                </a:cxn>
              </a:cxnLst>
              <a:rect l="T18" t="T19" r="T20" b="T21"/>
              <a:pathLst>
                <a:path w="481510" h="766365">
                  <a:moveTo>
                    <a:pt x="366142" y="0"/>
                  </a:moveTo>
                  <a:lnTo>
                    <a:pt x="421253" y="107831"/>
                  </a:lnTo>
                  <a:cubicBezTo>
                    <a:pt x="473340" y="235153"/>
                    <a:pt x="493802" y="377422"/>
                    <a:pt x="474174" y="523548"/>
                  </a:cubicBezTo>
                  <a:cubicBezTo>
                    <a:pt x="468099" y="568777"/>
                    <a:pt x="458417" y="612637"/>
                    <a:pt x="445456" y="654875"/>
                  </a:cubicBezTo>
                  <a:lnTo>
                    <a:pt x="401093" y="766365"/>
                  </a:lnTo>
                  <a:lnTo>
                    <a:pt x="0" y="365272"/>
                  </a:ln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217" name="îṥḻiḋê"/>
            <p:cNvSpPr>
              <a14:cpLocks xmlns:a14="http://schemas.microsoft.com/office/drawing/2010/main" noChangeArrowheads="1"/>
            </p:cNvSpPr>
            <p:nvPr/>
          </p:nvSpPr>
          <p:spPr bwMode="auto">
            <a:xfrm>
              <a:off x="6778951" y="3333515"/>
              <a:ext cx="538706" cy="267881"/>
            </a:xfrm>
            <a:custGeom>
              <a:avLst/>
              <a:gdLst>
                <a:gd name="T0" fmla="*/ 0 w 549"/>
                <a:gd name="T1" fmla="*/ 2147483647 h 273"/>
                <a:gd name="T2" fmla="*/ 2147483647 w 549"/>
                <a:gd name="T3" fmla="*/ 2147483647 h 273"/>
                <a:gd name="T4" fmla="*/ 2147483647 w 549"/>
                <a:gd name="T5" fmla="*/ 0 h 273"/>
                <a:gd name="T6" fmla="*/ 0 w 549"/>
                <a:gd name="T7" fmla="*/ 2147483647 h 273"/>
                <a:gd name="T8" fmla="*/ 0 60000 65536"/>
                <a:gd name="T9" fmla="*/ 0 60000 65536"/>
                <a:gd name="T10" fmla="*/ 0 60000 65536"/>
                <a:gd name="T11" fmla="*/ 0 60000 65536"/>
                <a:gd name="T12" fmla="*/ 0 w 549"/>
                <a:gd name="T13" fmla="*/ 0 h 273"/>
                <a:gd name="T14" fmla="*/ 549 w 549"/>
                <a:gd name="T15" fmla="*/ 273 h 273"/>
              </a:gdLst>
              <a:ahLst/>
              <a:cxnLst>
                <a:cxn ang="T8">
                  <a:pos x="T0" y="T1"/>
                </a:cxn>
                <a:cxn ang="T9">
                  <a:pos x="T2" y="T3"/>
                </a:cxn>
                <a:cxn ang="T10">
                  <a:pos x="T4" y="T5"/>
                </a:cxn>
                <a:cxn ang="T11">
                  <a:pos x="T6" y="T7"/>
                </a:cxn>
              </a:cxnLst>
              <a:rect l="T12" t="T13" r="T14" b="T15"/>
              <a:pathLst>
                <a:path w="549" h="273">
                  <a:moveTo>
                    <a:pt x="0" y="273"/>
                  </a:moveTo>
                  <a:lnTo>
                    <a:pt x="549" y="273"/>
                  </a:lnTo>
                  <a:lnTo>
                    <a:pt x="275" y="0"/>
                  </a:lnTo>
                  <a:lnTo>
                    <a:pt x="0" y="273"/>
                  </a:ln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218" name="îṩlïďê"/>
            <p:cNvSpPr>
              <a14:cpLocks xmlns:a14="http://schemas.microsoft.com/office/drawing/2010/main" noChangeArrowheads="1"/>
            </p:cNvSpPr>
            <p:nvPr/>
          </p:nvSpPr>
          <p:spPr bwMode="auto">
            <a:xfrm>
              <a:off x="7296070" y="3266791"/>
              <a:ext cx="312555" cy="274158"/>
            </a:xfrm>
            <a:custGeom>
              <a:avLst/>
              <a:gdLst>
                <a:gd name="T0" fmla="*/ 35522 w 505663"/>
                <a:gd name="T1" fmla="*/ 0 h 443543"/>
                <a:gd name="T2" fmla="*/ 45623 w 505663"/>
                <a:gd name="T3" fmla="*/ 10102 h 443543"/>
                <a:gd name="T4" fmla="*/ 44930 w 505663"/>
                <a:gd name="T5" fmla="*/ 11308 h 443543"/>
                <a:gd name="T6" fmla="*/ 36553 w 505663"/>
                <a:gd name="T7" fmla="*/ 21307 h 443543"/>
                <a:gd name="T8" fmla="*/ 6396 w 505663"/>
                <a:gd name="T9" fmla="*/ 39526 h 443543"/>
                <a:gd name="T10" fmla="*/ 4211 w 505663"/>
                <a:gd name="T11" fmla="*/ 40019 h 443543"/>
                <a:gd name="T12" fmla="*/ 0 w 505663"/>
                <a:gd name="T13" fmla="*/ 35808 h 443543"/>
                <a:gd name="T14" fmla="*/ 0 60000 65536"/>
                <a:gd name="T15" fmla="*/ 0 60000 65536"/>
                <a:gd name="T16" fmla="*/ 0 60000 65536"/>
                <a:gd name="T17" fmla="*/ 0 60000 65536"/>
                <a:gd name="T18" fmla="*/ 0 60000 65536"/>
                <a:gd name="T19" fmla="*/ 0 60000 65536"/>
                <a:gd name="T20" fmla="*/ 0 60000 65536"/>
                <a:gd name="T21" fmla="*/ 0 w 505663"/>
                <a:gd name="T22" fmla="*/ 0 h 443543"/>
                <a:gd name="T23" fmla="*/ 505663 w 505663"/>
                <a:gd name="T24" fmla="*/ 443543 h 4435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5663" h="443543">
                  <a:moveTo>
                    <a:pt x="393700" y="0"/>
                  </a:moveTo>
                  <a:lnTo>
                    <a:pt x="505663" y="111963"/>
                  </a:lnTo>
                  <a:lnTo>
                    <a:pt x="497982" y="125329"/>
                  </a:lnTo>
                  <a:cubicBezTo>
                    <a:pt x="470832" y="164287"/>
                    <a:pt x="439882" y="201400"/>
                    <a:pt x="405130" y="236152"/>
                  </a:cubicBezTo>
                  <a:cubicBezTo>
                    <a:pt x="308322" y="332960"/>
                    <a:pt x="193188" y="400271"/>
                    <a:pt x="70895" y="438087"/>
                  </a:cubicBezTo>
                  <a:lnTo>
                    <a:pt x="46668" y="443543"/>
                  </a:lnTo>
                  <a:lnTo>
                    <a:pt x="0" y="396876"/>
                  </a:lnTo>
                  <a:close/>
                </a:path>
              </a:pathLst>
            </a:custGeom>
            <a:solidFill>
              <a:srgbClr val="DBD7D7"/>
            </a:solidFill>
            <a:ln w="9525">
              <a:noFill/>
              <a:miter lim="800000"/>
            </a:ln>
          </p:spPr>
          <p:txBody>
            <a:bodyPr anchor="ctr"/>
            <a:lstStyle/>
            <a:p>
              <a:pPr algn="ctr"/>
              <a:endParaRPr lang="zh-CN" altLang="zh-CN">
                <a:latin typeface="Calibri" charset="0"/>
              </a:endParaRPr>
            </a:p>
          </p:txBody>
        </p:sp>
        <p:sp>
          <p:nvSpPr>
            <p:cNvPr id="47219" name="iṧḻîdê"/>
            <p:cNvSpPr>
              <a14:cpLocks xmlns:a14="http://schemas.microsoft.com/office/drawing/2010/main" noChangeArrowheads="1"/>
            </p:cNvSpPr>
            <p:nvPr/>
          </p:nvSpPr>
          <p:spPr bwMode="auto">
            <a:xfrm>
              <a:off x="6742667" y="2568054"/>
              <a:ext cx="397659" cy="303966"/>
            </a:xfrm>
            <a:custGeom>
              <a:avLst/>
              <a:gdLst>
                <a:gd name="T0" fmla="*/ 58047 w 643346"/>
                <a:gd name="T1" fmla="*/ 0 h 491767"/>
                <a:gd name="T2" fmla="*/ 38813 w 643346"/>
                <a:gd name="T3" fmla="*/ 14623 h 491767"/>
                <a:gd name="T4" fmla="*/ 34373 w 643346"/>
                <a:gd name="T5" fmla="*/ 10182 h 491767"/>
                <a:gd name="T6" fmla="*/ 29503 w 643346"/>
                <a:gd name="T7" fmla="*/ 15195 h 491767"/>
                <a:gd name="T8" fmla="*/ 33227 w 643346"/>
                <a:gd name="T9" fmla="*/ 18920 h 491767"/>
                <a:gd name="T10" fmla="*/ 0 w 643346"/>
                <a:gd name="T11" fmla="*/ 44370 h 491767"/>
                <a:gd name="T12" fmla="*/ 1727 w 643346"/>
                <a:gd name="T13" fmla="*/ 40008 h 491767"/>
                <a:gd name="T14" fmla="*/ 7804 w 643346"/>
                <a:gd name="T15" fmla="*/ 29883 h 491767"/>
                <a:gd name="T16" fmla="*/ 8503 w 643346"/>
                <a:gd name="T17" fmla="*/ 29055 h 491767"/>
                <a:gd name="T18" fmla="*/ 40375 w 643346"/>
                <a:gd name="T19" fmla="*/ 4656 h 491767"/>
                <a:gd name="T20" fmla="*/ 44260 w 643346"/>
                <a:gd name="T21" fmla="*/ 3011 h 491767"/>
                <a:gd name="T22" fmla="*/ 55424 w 643346"/>
                <a:gd name="T23" fmla="*/ 227 h 4917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3346"/>
                <a:gd name="T37" fmla="*/ 0 h 491767"/>
                <a:gd name="T38" fmla="*/ 643346 w 643346"/>
                <a:gd name="T39" fmla="*/ 491767 h 4917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3346" h="491767">
                  <a:moveTo>
                    <a:pt x="643346" y="0"/>
                  </a:moveTo>
                  <a:lnTo>
                    <a:pt x="430177" y="162067"/>
                  </a:lnTo>
                  <a:lnTo>
                    <a:pt x="380965" y="112854"/>
                  </a:lnTo>
                  <a:lnTo>
                    <a:pt x="326990" y="168417"/>
                  </a:lnTo>
                  <a:lnTo>
                    <a:pt x="368265" y="209692"/>
                  </a:lnTo>
                  <a:lnTo>
                    <a:pt x="0" y="491767"/>
                  </a:lnTo>
                  <a:lnTo>
                    <a:pt x="19147" y="443423"/>
                  </a:lnTo>
                  <a:cubicBezTo>
                    <a:pt x="38743" y="403825"/>
                    <a:pt x="61314" y="366354"/>
                    <a:pt x="86494" y="331206"/>
                  </a:cubicBezTo>
                  <a:lnTo>
                    <a:pt x="94239" y="322035"/>
                  </a:lnTo>
                  <a:lnTo>
                    <a:pt x="447486" y="51600"/>
                  </a:lnTo>
                  <a:lnTo>
                    <a:pt x="490545" y="33369"/>
                  </a:lnTo>
                  <a:cubicBezTo>
                    <a:pt x="530760" y="19916"/>
                    <a:pt x="572125" y="9564"/>
                    <a:pt x="614275" y="2509"/>
                  </a:cubicBez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20" name="îṥliḍê"/>
            <p:cNvSpPr>
              <a14:cpLocks xmlns:a14="http://schemas.microsoft.com/office/drawing/2010/main" noChangeArrowheads="1"/>
            </p:cNvSpPr>
            <p:nvPr/>
          </p:nvSpPr>
          <p:spPr bwMode="auto">
            <a:xfrm>
              <a:off x="6707145" y="2933324"/>
              <a:ext cx="610868" cy="612369"/>
            </a:xfrm>
            <a:custGeom>
              <a:avLst/>
              <a:gdLst>
                <a:gd name="T0" fmla="*/ 1475 w 988283"/>
                <a:gd name="T1" fmla="*/ 0 h 990713"/>
                <a:gd name="T2" fmla="*/ 80809 w 988283"/>
                <a:gd name="T3" fmla="*/ 79470 h 990713"/>
                <a:gd name="T4" fmla="*/ 77515 w 988283"/>
                <a:gd name="T5" fmla="*/ 82908 h 990713"/>
                <a:gd name="T6" fmla="*/ 82385 w 988283"/>
                <a:gd name="T7" fmla="*/ 87778 h 990713"/>
                <a:gd name="T8" fmla="*/ 85966 w 988283"/>
                <a:gd name="T9" fmla="*/ 84484 h 990713"/>
                <a:gd name="T10" fmla="*/ 89169 w 988283"/>
                <a:gd name="T11" fmla="*/ 87687 h 990713"/>
                <a:gd name="T12" fmla="*/ 88044 w 988283"/>
                <a:gd name="T13" fmla="*/ 88097 h 990713"/>
                <a:gd name="T14" fmla="*/ 80956 w 988283"/>
                <a:gd name="T15" fmla="*/ 89387 h 990713"/>
                <a:gd name="T16" fmla="*/ 49871 w 988283"/>
                <a:gd name="T17" fmla="*/ 58416 h 990713"/>
                <a:gd name="T18" fmla="*/ 51447 w 988283"/>
                <a:gd name="T19" fmla="*/ 56840 h 990713"/>
                <a:gd name="T20" fmla="*/ 46290 w 988283"/>
                <a:gd name="T21" fmla="*/ 51684 h 990713"/>
                <a:gd name="T22" fmla="*/ 45001 w 988283"/>
                <a:gd name="T23" fmla="*/ 53403 h 990713"/>
                <a:gd name="T24" fmla="*/ 0 w 988283"/>
                <a:gd name="T25" fmla="*/ 8402 h 9907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8283"/>
                <a:gd name="T40" fmla="*/ 0 h 990713"/>
                <a:gd name="T41" fmla="*/ 988283 w 988283"/>
                <a:gd name="T42" fmla="*/ 990713 h 9907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8283" h="990713">
                  <a:moveTo>
                    <a:pt x="16348" y="0"/>
                  </a:moveTo>
                  <a:lnTo>
                    <a:pt x="895634" y="880807"/>
                  </a:lnTo>
                  <a:lnTo>
                    <a:pt x="859121" y="918907"/>
                  </a:lnTo>
                  <a:lnTo>
                    <a:pt x="913096" y="972882"/>
                  </a:lnTo>
                  <a:lnTo>
                    <a:pt x="952784" y="936370"/>
                  </a:lnTo>
                  <a:lnTo>
                    <a:pt x="988283" y="971869"/>
                  </a:lnTo>
                  <a:lnTo>
                    <a:pt x="975826" y="976413"/>
                  </a:lnTo>
                  <a:lnTo>
                    <a:pt x="897259" y="990713"/>
                  </a:lnTo>
                  <a:lnTo>
                    <a:pt x="552734" y="647444"/>
                  </a:lnTo>
                  <a:lnTo>
                    <a:pt x="570196" y="629982"/>
                  </a:lnTo>
                  <a:lnTo>
                    <a:pt x="513046" y="572832"/>
                  </a:lnTo>
                  <a:lnTo>
                    <a:pt x="498759" y="591882"/>
                  </a:lnTo>
                  <a:lnTo>
                    <a:pt x="0" y="93123"/>
                  </a:ln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21" name="i$ḷíḋè"/>
            <p:cNvSpPr>
              <a14:cpLocks xmlns:a14="http://schemas.microsoft.com/office/drawing/2010/main" noChangeArrowheads="1"/>
            </p:cNvSpPr>
            <p:nvPr/>
          </p:nvSpPr>
          <p:spPr bwMode="auto">
            <a:xfrm>
              <a:off x="6970295" y="2668228"/>
              <a:ext cx="664857" cy="668693"/>
            </a:xfrm>
            <a:custGeom>
              <a:avLst/>
              <a:gdLst>
                <a:gd name="T0" fmla="*/ 5586 w 1075629"/>
                <a:gd name="T1" fmla="*/ 0 h 1081836"/>
                <a:gd name="T2" fmla="*/ 55431 w 1075629"/>
                <a:gd name="T3" fmla="*/ 49702 h 1081836"/>
                <a:gd name="T4" fmla="*/ 53139 w 1075629"/>
                <a:gd name="T5" fmla="*/ 51850 h 1081836"/>
                <a:gd name="T6" fmla="*/ 58152 w 1075629"/>
                <a:gd name="T7" fmla="*/ 56863 h 1081836"/>
                <a:gd name="T8" fmla="*/ 60301 w 1075629"/>
                <a:gd name="T9" fmla="*/ 54572 h 1081836"/>
                <a:gd name="T10" fmla="*/ 97049 w 1075629"/>
                <a:gd name="T11" fmla="*/ 91319 h 1081836"/>
                <a:gd name="T12" fmla="*/ 93703 w 1075629"/>
                <a:gd name="T13" fmla="*/ 97142 h 1081836"/>
                <a:gd name="T14" fmla="*/ 93312 w 1075629"/>
                <a:gd name="T15" fmla="*/ 97609 h 1081836"/>
                <a:gd name="T16" fmla="*/ 83075 w 1075629"/>
                <a:gd name="T17" fmla="*/ 87372 h 1081836"/>
                <a:gd name="T18" fmla="*/ 86799 w 1075629"/>
                <a:gd name="T19" fmla="*/ 83648 h 1081836"/>
                <a:gd name="T20" fmla="*/ 81929 w 1075629"/>
                <a:gd name="T21" fmla="*/ 78778 h 1081836"/>
                <a:gd name="T22" fmla="*/ 78205 w 1075629"/>
                <a:gd name="T23" fmla="*/ 82502 h 1081836"/>
                <a:gd name="T24" fmla="*/ 0 w 1075629"/>
                <a:gd name="T25" fmla="*/ 4297 h 10818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5629"/>
                <a:gd name="T40" fmla="*/ 0 h 1081836"/>
                <a:gd name="T41" fmla="*/ 1075629 w 1075629"/>
                <a:gd name="T42" fmla="*/ 1081836 h 10818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5629" h="1081836">
                  <a:moveTo>
                    <a:pt x="61913" y="0"/>
                  </a:moveTo>
                  <a:lnTo>
                    <a:pt x="614363" y="550863"/>
                  </a:lnTo>
                  <a:lnTo>
                    <a:pt x="588963" y="574675"/>
                  </a:lnTo>
                  <a:lnTo>
                    <a:pt x="644525" y="630238"/>
                  </a:lnTo>
                  <a:lnTo>
                    <a:pt x="668338" y="604838"/>
                  </a:lnTo>
                  <a:lnTo>
                    <a:pt x="1075629" y="1012129"/>
                  </a:lnTo>
                  <a:lnTo>
                    <a:pt x="1038543" y="1076665"/>
                  </a:lnTo>
                  <a:lnTo>
                    <a:pt x="1034211" y="1081836"/>
                  </a:lnTo>
                  <a:lnTo>
                    <a:pt x="920750" y="968375"/>
                  </a:lnTo>
                  <a:lnTo>
                    <a:pt x="962025" y="927100"/>
                  </a:lnTo>
                  <a:lnTo>
                    <a:pt x="908050" y="873125"/>
                  </a:lnTo>
                  <a:lnTo>
                    <a:pt x="866775" y="914400"/>
                  </a:lnTo>
                  <a:lnTo>
                    <a:pt x="0" y="47625"/>
                  </a:ln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22" name="iṧ1íḑé"/>
            <p:cNvSpPr>
              <a14:cpLocks xmlns:a14="http://schemas.microsoft.com/office/drawing/2010/main" noChangeArrowheads="1"/>
            </p:cNvSpPr>
            <p:nvPr/>
          </p:nvSpPr>
          <p:spPr bwMode="auto">
            <a:xfrm>
              <a:off x="6944782" y="2637810"/>
              <a:ext cx="63782" cy="59856"/>
            </a:xfrm>
            <a:custGeom>
              <a:avLst/>
              <a:gdLst>
                <a:gd name="T0" fmla="*/ 0 w 65"/>
                <a:gd name="T1" fmla="*/ 2147483647 h 61"/>
                <a:gd name="T2" fmla="*/ 2147483647 w 65"/>
                <a:gd name="T3" fmla="*/ 2147483647 h 61"/>
                <a:gd name="T4" fmla="*/ 2147483647 w 65"/>
                <a:gd name="T5" fmla="*/ 2147483647 h 61"/>
                <a:gd name="T6" fmla="*/ 2147483647 w 65"/>
                <a:gd name="T7" fmla="*/ 0 h 61"/>
                <a:gd name="T8" fmla="*/ 0 w 65"/>
                <a:gd name="T9" fmla="*/ 2147483647 h 61"/>
                <a:gd name="T10" fmla="*/ 0 60000 65536"/>
                <a:gd name="T11" fmla="*/ 0 60000 65536"/>
                <a:gd name="T12" fmla="*/ 0 60000 65536"/>
                <a:gd name="T13" fmla="*/ 0 60000 65536"/>
                <a:gd name="T14" fmla="*/ 0 60000 65536"/>
                <a:gd name="T15" fmla="*/ 0 w 65"/>
                <a:gd name="T16" fmla="*/ 0 h 61"/>
                <a:gd name="T17" fmla="*/ 65 w 65"/>
                <a:gd name="T18" fmla="*/ 61 h 61"/>
              </a:gdLst>
              <a:ahLst/>
              <a:cxnLst>
                <a:cxn ang="T10">
                  <a:pos x="T0" y="T1"/>
                </a:cxn>
                <a:cxn ang="T11">
                  <a:pos x="T2" y="T3"/>
                </a:cxn>
                <a:cxn ang="T12">
                  <a:pos x="T4" y="T5"/>
                </a:cxn>
                <a:cxn ang="T13">
                  <a:pos x="T6" y="T7"/>
                </a:cxn>
                <a:cxn ang="T14">
                  <a:pos x="T8" y="T9"/>
                </a:cxn>
              </a:cxnLst>
              <a:rect l="T15" t="T16" r="T17" b="T18"/>
              <a:pathLst>
                <a:path w="65" h="61">
                  <a:moveTo>
                    <a:pt x="0" y="35"/>
                  </a:moveTo>
                  <a:lnTo>
                    <a:pt x="26" y="61"/>
                  </a:lnTo>
                  <a:lnTo>
                    <a:pt x="65" y="31"/>
                  </a:lnTo>
                  <a:lnTo>
                    <a:pt x="34" y="0"/>
                  </a:lnTo>
                  <a:lnTo>
                    <a:pt x="0" y="35"/>
                  </a:ln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23" name="ï$ḻiḋê"/>
            <p:cNvSpPr>
              <a14:cpLocks xmlns:a14="http://schemas.microsoft.com/office/drawing/2010/main" noChangeArrowheads="1"/>
            </p:cNvSpPr>
            <p:nvPr/>
          </p:nvSpPr>
          <p:spPr bwMode="auto">
            <a:xfrm>
              <a:off x="7350039" y="2768917"/>
              <a:ext cx="265697" cy="273167"/>
            </a:xfrm>
            <a:custGeom>
              <a:avLst/>
              <a:gdLst>
                <a:gd name="T0" fmla="*/ 34928 w 429854"/>
                <a:gd name="T1" fmla="*/ 0 h 441940"/>
                <a:gd name="T2" fmla="*/ 36864 w 429854"/>
                <a:gd name="T3" fmla="*/ 2457 h 441940"/>
                <a:gd name="T4" fmla="*/ 38784 w 429854"/>
                <a:gd name="T5" fmla="*/ 6041 h 441940"/>
                <a:gd name="T6" fmla="*/ 4869 w 429854"/>
                <a:gd name="T7" fmla="*/ 39874 h 441940"/>
                <a:gd name="T8" fmla="*/ 0 w 429854"/>
                <a:gd name="T9" fmla="*/ 35004 h 441940"/>
                <a:gd name="T10" fmla="*/ 0 60000 65536"/>
                <a:gd name="T11" fmla="*/ 0 60000 65536"/>
                <a:gd name="T12" fmla="*/ 0 60000 65536"/>
                <a:gd name="T13" fmla="*/ 0 60000 65536"/>
                <a:gd name="T14" fmla="*/ 0 60000 65536"/>
                <a:gd name="T15" fmla="*/ 0 w 429854"/>
                <a:gd name="T16" fmla="*/ 0 h 441940"/>
                <a:gd name="T17" fmla="*/ 429854 w 429854"/>
                <a:gd name="T18" fmla="*/ 441940 h 441940"/>
              </a:gdLst>
              <a:ahLst/>
              <a:cxnLst>
                <a:cxn ang="T10">
                  <a:pos x="T0" y="T1"/>
                </a:cxn>
                <a:cxn ang="T11">
                  <a:pos x="T2" y="T3"/>
                </a:cxn>
                <a:cxn ang="T12">
                  <a:pos x="T4" y="T5"/>
                </a:cxn>
                <a:cxn ang="T13">
                  <a:pos x="T6" y="T7"/>
                </a:cxn>
                <a:cxn ang="T14">
                  <a:pos x="T8" y="T9"/>
                </a:cxn>
              </a:cxnLst>
              <a:rect l="T15" t="T16" r="T17" b="T18"/>
              <a:pathLst>
                <a:path w="429854" h="441940">
                  <a:moveTo>
                    <a:pt x="387115" y="0"/>
                  </a:moveTo>
                  <a:lnTo>
                    <a:pt x="408580" y="27233"/>
                  </a:lnTo>
                  <a:lnTo>
                    <a:pt x="429854" y="66954"/>
                  </a:lnTo>
                  <a:lnTo>
                    <a:pt x="53975" y="441940"/>
                  </a:lnTo>
                  <a:lnTo>
                    <a:pt x="0" y="387965"/>
                  </a:ln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24" name="îsľíḍè"/>
            <p:cNvSpPr>
              <a14:cpLocks xmlns:a14="http://schemas.microsoft.com/office/drawing/2010/main" noChangeArrowheads="1"/>
            </p:cNvSpPr>
            <p:nvPr/>
          </p:nvSpPr>
          <p:spPr bwMode="auto">
            <a:xfrm>
              <a:off x="7334339" y="3008722"/>
              <a:ext cx="49062" cy="49062"/>
            </a:xfrm>
            <a:custGeom>
              <a:avLst/>
              <a:gdLst>
                <a:gd name="T0" fmla="*/ 0 w 50"/>
                <a:gd name="T1" fmla="*/ 2147483647 h 50"/>
                <a:gd name="T2" fmla="*/ 2147483647 w 50"/>
                <a:gd name="T3" fmla="*/ 2147483647 h 50"/>
                <a:gd name="T4" fmla="*/ 2147483647 w 50"/>
                <a:gd name="T5" fmla="*/ 2147483647 h 50"/>
                <a:gd name="T6" fmla="*/ 2147483647 w 50"/>
                <a:gd name="T7" fmla="*/ 0 h 50"/>
                <a:gd name="T8" fmla="*/ 0 w 50"/>
                <a:gd name="T9" fmla="*/ 2147483647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0" y="15"/>
                  </a:moveTo>
                  <a:lnTo>
                    <a:pt x="35" y="50"/>
                  </a:lnTo>
                  <a:lnTo>
                    <a:pt x="50" y="34"/>
                  </a:lnTo>
                  <a:lnTo>
                    <a:pt x="16" y="0"/>
                  </a:lnTo>
                  <a:lnTo>
                    <a:pt x="0" y="15"/>
                  </a:ln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25" name="íś1iḓê"/>
            <p:cNvSpPr>
              <a14:cpLocks xmlns:a14="http://schemas.microsoft.com/office/drawing/2010/main" noChangeArrowheads="1"/>
            </p:cNvSpPr>
            <p:nvPr/>
          </p:nvSpPr>
          <p:spPr bwMode="auto">
            <a:xfrm>
              <a:off x="7260745" y="3233428"/>
              <a:ext cx="278675" cy="278675"/>
            </a:xfrm>
            <a:custGeom>
              <a:avLst/>
              <a:gdLst>
                <a:gd name="T0" fmla="*/ 2147483647 w 284"/>
                <a:gd name="T1" fmla="*/ 2147483647 h 284"/>
                <a:gd name="T2" fmla="*/ 2147483647 w 284"/>
                <a:gd name="T3" fmla="*/ 2147483647 h 284"/>
                <a:gd name="T4" fmla="*/ 2147483647 w 284"/>
                <a:gd name="T5" fmla="*/ 0 h 284"/>
                <a:gd name="T6" fmla="*/ 0 w 284"/>
                <a:gd name="T7" fmla="*/ 2147483647 h 284"/>
                <a:gd name="T8" fmla="*/ 2147483647 w 284"/>
                <a:gd name="T9" fmla="*/ 2147483647 h 284"/>
                <a:gd name="T10" fmla="*/ 0 60000 65536"/>
                <a:gd name="T11" fmla="*/ 0 60000 65536"/>
                <a:gd name="T12" fmla="*/ 0 60000 65536"/>
                <a:gd name="T13" fmla="*/ 0 60000 65536"/>
                <a:gd name="T14" fmla="*/ 0 60000 65536"/>
                <a:gd name="T15" fmla="*/ 0 w 284"/>
                <a:gd name="T16" fmla="*/ 0 h 284"/>
                <a:gd name="T17" fmla="*/ 284 w 284"/>
                <a:gd name="T18" fmla="*/ 284 h 284"/>
              </a:gdLst>
              <a:ahLst/>
              <a:cxnLst>
                <a:cxn ang="T10">
                  <a:pos x="T0" y="T1"/>
                </a:cxn>
                <a:cxn ang="T11">
                  <a:pos x="T2" y="T3"/>
                </a:cxn>
                <a:cxn ang="T12">
                  <a:pos x="T4" y="T5"/>
                </a:cxn>
                <a:cxn ang="T13">
                  <a:pos x="T6" y="T7"/>
                </a:cxn>
                <a:cxn ang="T14">
                  <a:pos x="T8" y="T9"/>
                </a:cxn>
              </a:cxnLst>
              <a:rect l="T15" t="T16" r="T17" b="T18"/>
              <a:pathLst>
                <a:path w="284" h="284">
                  <a:moveTo>
                    <a:pt x="36" y="284"/>
                  </a:moveTo>
                  <a:lnTo>
                    <a:pt x="284" y="34"/>
                  </a:lnTo>
                  <a:lnTo>
                    <a:pt x="250" y="0"/>
                  </a:lnTo>
                  <a:lnTo>
                    <a:pt x="0" y="249"/>
                  </a:lnTo>
                  <a:lnTo>
                    <a:pt x="36" y="284"/>
                  </a:ln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26" name="ïṥlidê"/>
            <p:cNvSpPr>
              <a14:cpLocks xmlns:a14="http://schemas.microsoft.com/office/drawing/2010/main" noChangeArrowheads="1"/>
            </p:cNvSpPr>
            <p:nvPr/>
          </p:nvSpPr>
          <p:spPr bwMode="auto">
            <a:xfrm>
              <a:off x="7238176" y="3477759"/>
              <a:ext cx="57894" cy="56912"/>
            </a:xfrm>
            <a:custGeom>
              <a:avLst/>
              <a:gdLst>
                <a:gd name="T0" fmla="*/ 0 w 59"/>
                <a:gd name="T1" fmla="*/ 2147483647 h 58"/>
                <a:gd name="T2" fmla="*/ 2147483647 w 59"/>
                <a:gd name="T3" fmla="*/ 2147483647 h 58"/>
                <a:gd name="T4" fmla="*/ 2147483647 w 59"/>
                <a:gd name="T5" fmla="*/ 2147483647 h 58"/>
                <a:gd name="T6" fmla="*/ 2147483647 w 59"/>
                <a:gd name="T7" fmla="*/ 0 h 58"/>
                <a:gd name="T8" fmla="*/ 0 w 59"/>
                <a:gd name="T9" fmla="*/ 2147483647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0" y="24"/>
                  </a:moveTo>
                  <a:lnTo>
                    <a:pt x="34" y="58"/>
                  </a:lnTo>
                  <a:lnTo>
                    <a:pt x="59" y="35"/>
                  </a:lnTo>
                  <a:lnTo>
                    <a:pt x="23" y="0"/>
                  </a:lnTo>
                  <a:lnTo>
                    <a:pt x="0" y="24"/>
                  </a:ln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27" name="ï$1ïḑe"/>
            <p:cNvSpPr>
              <a14:cpLocks xmlns:a14="http://schemas.microsoft.com/office/drawing/2010/main" noChangeArrowheads="1"/>
            </p:cNvSpPr>
            <p:nvPr/>
          </p:nvSpPr>
          <p:spPr bwMode="auto">
            <a:xfrm>
              <a:off x="7506057" y="3207915"/>
              <a:ext cx="58875" cy="58875"/>
            </a:xfrm>
            <a:custGeom>
              <a:avLst/>
              <a:gdLst>
                <a:gd name="T0" fmla="*/ 2147483647 w 60"/>
                <a:gd name="T1" fmla="*/ 2147483647 h 60"/>
                <a:gd name="T2" fmla="*/ 2147483647 w 60"/>
                <a:gd name="T3" fmla="*/ 0 h 60"/>
                <a:gd name="T4" fmla="*/ 0 w 60"/>
                <a:gd name="T5" fmla="*/ 2147483647 h 60"/>
                <a:gd name="T6" fmla="*/ 2147483647 w 60"/>
                <a:gd name="T7" fmla="*/ 2147483647 h 60"/>
                <a:gd name="T8" fmla="*/ 2147483647 w 60"/>
                <a:gd name="T9" fmla="*/ 2147483647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60" y="34"/>
                  </a:moveTo>
                  <a:lnTo>
                    <a:pt x="26" y="0"/>
                  </a:lnTo>
                  <a:lnTo>
                    <a:pt x="0" y="26"/>
                  </a:lnTo>
                  <a:lnTo>
                    <a:pt x="34" y="60"/>
                  </a:lnTo>
                  <a:lnTo>
                    <a:pt x="60" y="34"/>
                  </a:ln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28" name="îŝlíďê"/>
            <p:cNvSpPr>
              <a14:cpLocks xmlns:a14="http://schemas.microsoft.com/office/drawing/2010/main" noChangeArrowheads="1"/>
            </p:cNvSpPr>
            <p:nvPr/>
          </p:nvSpPr>
          <p:spPr bwMode="auto">
            <a:xfrm>
              <a:off x="6710264" y="3299172"/>
              <a:ext cx="338531" cy="302225"/>
            </a:xfrm>
            <a:custGeom>
              <a:avLst/>
              <a:gdLst>
                <a:gd name="T0" fmla="*/ 4701 w 547688"/>
                <a:gd name="T1" fmla="*/ 39460 h 488950"/>
                <a:gd name="T2" fmla="*/ 10055 w 547688"/>
                <a:gd name="T3" fmla="*/ 44087 h 488950"/>
                <a:gd name="T4" fmla="*/ 10026 w 547688"/>
                <a:gd name="T5" fmla="*/ 44116 h 488950"/>
                <a:gd name="T6" fmla="*/ 0 w 547688"/>
                <a:gd name="T7" fmla="*/ 44116 h 488950"/>
                <a:gd name="T8" fmla="*/ 44545 w 547688"/>
                <a:gd name="T9" fmla="*/ 0 h 488950"/>
                <a:gd name="T10" fmla="*/ 49415 w 547688"/>
                <a:gd name="T11" fmla="*/ 5013 h 488950"/>
                <a:gd name="T12" fmla="*/ 29487 w 547688"/>
                <a:gd name="T13" fmla="*/ 24797 h 488950"/>
                <a:gd name="T14" fmla="*/ 29371 w 547688"/>
                <a:gd name="T15" fmla="*/ 24729 h 488950"/>
                <a:gd name="T16" fmla="*/ 24047 w 547688"/>
                <a:gd name="T17" fmla="*/ 20301 h 488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7688"/>
                <a:gd name="T28" fmla="*/ 0 h 488950"/>
                <a:gd name="T29" fmla="*/ 547688 w 547688"/>
                <a:gd name="T30" fmla="*/ 488950 h 488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7688" h="488950">
                  <a:moveTo>
                    <a:pt x="52103" y="437350"/>
                  </a:moveTo>
                  <a:lnTo>
                    <a:pt x="111450" y="488628"/>
                  </a:lnTo>
                  <a:lnTo>
                    <a:pt x="111125" y="488950"/>
                  </a:lnTo>
                  <a:lnTo>
                    <a:pt x="0" y="488950"/>
                  </a:lnTo>
                  <a:close/>
                  <a:moveTo>
                    <a:pt x="493713" y="0"/>
                  </a:moveTo>
                  <a:lnTo>
                    <a:pt x="547688" y="55563"/>
                  </a:lnTo>
                  <a:lnTo>
                    <a:pt x="326816" y="274829"/>
                  </a:lnTo>
                  <a:lnTo>
                    <a:pt x="325529" y="274085"/>
                  </a:lnTo>
                  <a:lnTo>
                    <a:pt x="266522" y="225000"/>
                  </a:ln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29" name="iṩlíḑè"/>
            <p:cNvSpPr>
              <a14:cpLocks xmlns:a14="http://schemas.microsoft.com/office/drawing/2010/main" noChangeArrowheads="1"/>
            </p:cNvSpPr>
            <p:nvPr/>
          </p:nvSpPr>
          <p:spPr bwMode="auto">
            <a:xfrm>
              <a:off x="7015432" y="3287397"/>
              <a:ext cx="44157" cy="46119"/>
            </a:xfrm>
            <a:custGeom>
              <a:avLst/>
              <a:gdLst>
                <a:gd name="T0" fmla="*/ 2147483647 w 45"/>
                <a:gd name="T1" fmla="*/ 2147483647 h 47"/>
                <a:gd name="T2" fmla="*/ 2147483647 w 45"/>
                <a:gd name="T3" fmla="*/ 0 h 47"/>
                <a:gd name="T4" fmla="*/ 0 w 45"/>
                <a:gd name="T5" fmla="*/ 2147483647 h 47"/>
                <a:gd name="T6" fmla="*/ 2147483647 w 45"/>
                <a:gd name="T7" fmla="*/ 2147483647 h 47"/>
                <a:gd name="T8" fmla="*/ 2147483647 w 45"/>
                <a:gd name="T9" fmla="*/ 2147483647 h 47"/>
                <a:gd name="T10" fmla="*/ 0 60000 65536"/>
                <a:gd name="T11" fmla="*/ 0 60000 65536"/>
                <a:gd name="T12" fmla="*/ 0 60000 65536"/>
                <a:gd name="T13" fmla="*/ 0 60000 65536"/>
                <a:gd name="T14" fmla="*/ 0 60000 65536"/>
                <a:gd name="T15" fmla="*/ 0 w 45"/>
                <a:gd name="T16" fmla="*/ 0 h 47"/>
                <a:gd name="T17" fmla="*/ 45 w 45"/>
                <a:gd name="T18" fmla="*/ 47 h 47"/>
              </a:gdLst>
              <a:ahLst/>
              <a:cxnLst>
                <a:cxn ang="T10">
                  <a:pos x="T0" y="T1"/>
                </a:cxn>
                <a:cxn ang="T11">
                  <a:pos x="T2" y="T3"/>
                </a:cxn>
                <a:cxn ang="T12">
                  <a:pos x="T4" y="T5"/>
                </a:cxn>
                <a:cxn ang="T13">
                  <a:pos x="T6" y="T7"/>
                </a:cxn>
                <a:cxn ang="T14">
                  <a:pos x="T8" y="T9"/>
                </a:cxn>
              </a:cxnLst>
              <a:rect l="T15" t="T16" r="T17" b="T18"/>
              <a:pathLst>
                <a:path w="45" h="47">
                  <a:moveTo>
                    <a:pt x="45" y="36"/>
                  </a:moveTo>
                  <a:lnTo>
                    <a:pt x="9" y="0"/>
                  </a:lnTo>
                  <a:lnTo>
                    <a:pt x="0" y="12"/>
                  </a:lnTo>
                  <a:lnTo>
                    <a:pt x="34" y="47"/>
                  </a:lnTo>
                  <a:lnTo>
                    <a:pt x="45" y="36"/>
                  </a:ln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30" name="íṧḷíďe"/>
            <p:cNvSpPr>
              <a14:cpLocks xmlns:a14="http://schemas.microsoft.com/office/drawing/2010/main" noChangeArrowheads="1"/>
            </p:cNvSpPr>
            <p:nvPr/>
          </p:nvSpPr>
          <p:spPr bwMode="auto">
            <a:xfrm>
              <a:off x="6664145" y="2540666"/>
              <a:ext cx="1053862" cy="1045031"/>
            </a:xfrm>
            <a:custGeom>
              <a:avLst/>
              <a:gdLst>
                <a:gd name="T0" fmla="*/ 2147483647 w 661"/>
                <a:gd name="T1" fmla="*/ 2147483647 h 656"/>
                <a:gd name="T2" fmla="*/ 2147483647 w 661"/>
                <a:gd name="T3" fmla="*/ 2147483647 h 656"/>
                <a:gd name="T4" fmla="*/ 2147483647 w 661"/>
                <a:gd name="T5" fmla="*/ 2147483647 h 656"/>
                <a:gd name="T6" fmla="*/ 2147483647 w 661"/>
                <a:gd name="T7" fmla="*/ 2147483647 h 656"/>
                <a:gd name="T8" fmla="*/ 2147483647 w 661"/>
                <a:gd name="T9" fmla="*/ 2147483647 h 656"/>
                <a:gd name="T10" fmla="*/ 2147483647 w 661"/>
                <a:gd name="T11" fmla="*/ 2147483647 h 656"/>
                <a:gd name="T12" fmla="*/ 2147483647 w 661"/>
                <a:gd name="T13" fmla="*/ 2147483647 h 656"/>
                <a:gd name="T14" fmla="*/ 2147483647 w 661"/>
                <a:gd name="T15" fmla="*/ 2147483647 h 656"/>
                <a:gd name="T16" fmla="*/ 2147483647 w 661"/>
                <a:gd name="T17" fmla="*/ 2147483647 h 656"/>
                <a:gd name="T18" fmla="*/ 2147483647 w 661"/>
                <a:gd name="T19" fmla="*/ 2147483647 h 656"/>
                <a:gd name="T20" fmla="*/ 2147483647 w 661"/>
                <a:gd name="T21" fmla="*/ 2147483647 h 656"/>
                <a:gd name="T22" fmla="*/ 2147483647 w 661"/>
                <a:gd name="T23" fmla="*/ 2147483647 h 656"/>
                <a:gd name="T24" fmla="*/ 2147483647 w 661"/>
                <a:gd name="T25" fmla="*/ 2147483647 h 656"/>
                <a:gd name="T26" fmla="*/ 2147483647 w 661"/>
                <a:gd name="T27" fmla="*/ 2147483647 h 656"/>
                <a:gd name="T28" fmla="*/ 2147483647 w 661"/>
                <a:gd name="T29" fmla="*/ 2147483647 h 656"/>
                <a:gd name="T30" fmla="*/ 2147483647 w 661"/>
                <a:gd name="T31" fmla="*/ 2147483647 h 656"/>
                <a:gd name="T32" fmla="*/ 2147483647 w 661"/>
                <a:gd name="T33" fmla="*/ 2147483647 h 656"/>
                <a:gd name="T34" fmla="*/ 2147483647 w 661"/>
                <a:gd name="T35" fmla="*/ 2147483647 h 656"/>
                <a:gd name="T36" fmla="*/ 2147483647 w 661"/>
                <a:gd name="T37" fmla="*/ 2147483647 h 656"/>
                <a:gd name="T38" fmla="*/ 2147483647 w 661"/>
                <a:gd name="T39" fmla="*/ 2147483647 h 6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1"/>
                <a:gd name="T61" fmla="*/ 0 h 656"/>
                <a:gd name="T62" fmla="*/ 661 w 661"/>
                <a:gd name="T63" fmla="*/ 656 h 6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1" h="656">
                  <a:moveTo>
                    <a:pt x="331" y="656"/>
                  </a:moveTo>
                  <a:cubicBezTo>
                    <a:pt x="325" y="656"/>
                    <a:pt x="319" y="656"/>
                    <a:pt x="312" y="656"/>
                  </a:cubicBezTo>
                  <a:cubicBezTo>
                    <a:pt x="225" y="651"/>
                    <a:pt x="145" y="613"/>
                    <a:pt x="87" y="548"/>
                  </a:cubicBezTo>
                  <a:cubicBezTo>
                    <a:pt x="29" y="483"/>
                    <a:pt x="0" y="399"/>
                    <a:pt x="5" y="312"/>
                  </a:cubicBezTo>
                  <a:cubicBezTo>
                    <a:pt x="10" y="225"/>
                    <a:pt x="48" y="145"/>
                    <a:pt x="113" y="87"/>
                  </a:cubicBezTo>
                  <a:cubicBezTo>
                    <a:pt x="178" y="29"/>
                    <a:pt x="262" y="0"/>
                    <a:pt x="349" y="5"/>
                  </a:cubicBezTo>
                  <a:cubicBezTo>
                    <a:pt x="436" y="10"/>
                    <a:pt x="515" y="48"/>
                    <a:pt x="574" y="113"/>
                  </a:cubicBezTo>
                  <a:cubicBezTo>
                    <a:pt x="632" y="178"/>
                    <a:pt x="661" y="261"/>
                    <a:pt x="656" y="348"/>
                  </a:cubicBezTo>
                  <a:cubicBezTo>
                    <a:pt x="651" y="435"/>
                    <a:pt x="613" y="515"/>
                    <a:pt x="548" y="573"/>
                  </a:cubicBezTo>
                  <a:cubicBezTo>
                    <a:pt x="488" y="627"/>
                    <a:pt x="411" y="656"/>
                    <a:pt x="331" y="656"/>
                  </a:cubicBezTo>
                  <a:close/>
                  <a:moveTo>
                    <a:pt x="330" y="32"/>
                  </a:moveTo>
                  <a:cubicBezTo>
                    <a:pt x="257" y="32"/>
                    <a:pt x="187" y="59"/>
                    <a:pt x="132" y="108"/>
                  </a:cubicBezTo>
                  <a:cubicBezTo>
                    <a:pt x="72" y="161"/>
                    <a:pt x="37" y="234"/>
                    <a:pt x="33" y="314"/>
                  </a:cubicBezTo>
                  <a:cubicBezTo>
                    <a:pt x="28" y="393"/>
                    <a:pt x="55" y="470"/>
                    <a:pt x="108" y="529"/>
                  </a:cubicBezTo>
                  <a:cubicBezTo>
                    <a:pt x="161" y="588"/>
                    <a:pt x="234" y="624"/>
                    <a:pt x="314" y="628"/>
                  </a:cubicBezTo>
                  <a:cubicBezTo>
                    <a:pt x="393" y="632"/>
                    <a:pt x="470" y="606"/>
                    <a:pt x="529" y="553"/>
                  </a:cubicBezTo>
                  <a:cubicBezTo>
                    <a:pt x="589" y="499"/>
                    <a:pt x="624" y="426"/>
                    <a:pt x="628" y="347"/>
                  </a:cubicBezTo>
                  <a:cubicBezTo>
                    <a:pt x="633" y="267"/>
                    <a:pt x="606" y="191"/>
                    <a:pt x="553" y="132"/>
                  </a:cubicBezTo>
                  <a:cubicBezTo>
                    <a:pt x="500" y="72"/>
                    <a:pt x="427" y="37"/>
                    <a:pt x="347" y="33"/>
                  </a:cubicBezTo>
                  <a:cubicBezTo>
                    <a:pt x="341" y="32"/>
                    <a:pt x="336" y="32"/>
                    <a:pt x="330" y="32"/>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231" name="íS1iḑê"/>
            <p:cNvSpPr>
              <a14:cpLocks xmlns:a14="http://schemas.microsoft.com/office/drawing/2010/main" noChangeArrowheads="1"/>
            </p:cNvSpPr>
            <p:nvPr/>
          </p:nvSpPr>
          <p:spPr bwMode="auto">
            <a:xfrm>
              <a:off x="7523720" y="2734953"/>
              <a:ext cx="173682" cy="702574"/>
            </a:xfrm>
            <a:custGeom>
              <a:avLst/>
              <a:gdLst>
                <a:gd name="T0" fmla="*/ 2147483647 w 109"/>
                <a:gd name="T1" fmla="*/ 0 h 441"/>
                <a:gd name="T2" fmla="*/ 2147483647 w 109"/>
                <a:gd name="T3" fmla="*/ 2147483647 h 441"/>
                <a:gd name="T4" fmla="*/ 2147483647 w 109"/>
                <a:gd name="T5" fmla="*/ 2147483647 h 441"/>
                <a:gd name="T6" fmla="*/ 2147483647 w 109"/>
                <a:gd name="T7" fmla="*/ 2147483647 h 441"/>
                <a:gd name="T8" fmla="*/ 0 w 109"/>
                <a:gd name="T9" fmla="*/ 2147483647 h 441"/>
                <a:gd name="T10" fmla="*/ 2147483647 w 109"/>
                <a:gd name="T11" fmla="*/ 2147483647 h 441"/>
                <a:gd name="T12" fmla="*/ 2147483647 w 109"/>
                <a:gd name="T13" fmla="*/ 2147483647 h 441"/>
                <a:gd name="T14" fmla="*/ 2147483647 w 109"/>
                <a:gd name="T15" fmla="*/ 2147483647 h 441"/>
                <a:gd name="T16" fmla="*/ 2147483647 w 109"/>
                <a:gd name="T17" fmla="*/ 2147483647 h 441"/>
                <a:gd name="T18" fmla="*/ 2147483647 w 109"/>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441"/>
                <a:gd name="T32" fmla="*/ 109 w 109"/>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441">
                  <a:moveTo>
                    <a:pt x="24" y="0"/>
                  </a:moveTo>
                  <a:cubicBezTo>
                    <a:pt x="52" y="30"/>
                    <a:pt x="75" y="65"/>
                    <a:pt x="89" y="104"/>
                  </a:cubicBezTo>
                  <a:cubicBezTo>
                    <a:pt x="103" y="143"/>
                    <a:pt x="109" y="185"/>
                    <a:pt x="107" y="226"/>
                  </a:cubicBezTo>
                  <a:cubicBezTo>
                    <a:pt x="105" y="267"/>
                    <a:pt x="94" y="308"/>
                    <a:pt x="76" y="345"/>
                  </a:cubicBezTo>
                  <a:cubicBezTo>
                    <a:pt x="57" y="382"/>
                    <a:pt x="31" y="415"/>
                    <a:pt x="0" y="441"/>
                  </a:cubicBezTo>
                  <a:cubicBezTo>
                    <a:pt x="29" y="412"/>
                    <a:pt x="53" y="379"/>
                    <a:pt x="70" y="342"/>
                  </a:cubicBezTo>
                  <a:cubicBezTo>
                    <a:pt x="87" y="306"/>
                    <a:pt x="97" y="266"/>
                    <a:pt x="99" y="225"/>
                  </a:cubicBezTo>
                  <a:cubicBezTo>
                    <a:pt x="100" y="205"/>
                    <a:pt x="100" y="185"/>
                    <a:pt x="97" y="165"/>
                  </a:cubicBezTo>
                  <a:cubicBezTo>
                    <a:pt x="94" y="145"/>
                    <a:pt x="90" y="125"/>
                    <a:pt x="83" y="106"/>
                  </a:cubicBezTo>
                  <a:cubicBezTo>
                    <a:pt x="70" y="68"/>
                    <a:pt x="50" y="32"/>
                    <a:pt x="24" y="0"/>
                  </a:cubicBezTo>
                  <a:close/>
                </a:path>
              </a:pathLst>
            </a:custGeom>
            <a:solidFill>
              <a:srgbClr val="FFFFFF"/>
            </a:solidFill>
            <a:ln w="9525">
              <a:noFill/>
              <a:miter lim="800000"/>
            </a:ln>
          </p:spPr>
          <p:txBody>
            <a:bodyPr anchor="ctr"/>
            <a:lstStyle/>
            <a:p>
              <a:pPr algn="ctr"/>
              <a:endParaRPr lang="zh-CN" altLang="zh-CN">
                <a:latin typeface="Calibri" charset="0"/>
              </a:endParaRPr>
            </a:p>
          </p:txBody>
        </p:sp>
        <p:sp>
          <p:nvSpPr>
            <p:cNvPr id="47232" name="íṣ1ïḋe"/>
            <p:cNvSpPr>
              <a14:cpLocks xmlns:a14="http://schemas.microsoft.com/office/drawing/2010/main" noChangeArrowheads="1"/>
            </p:cNvSpPr>
            <p:nvPr/>
          </p:nvSpPr>
          <p:spPr bwMode="auto">
            <a:xfrm>
              <a:off x="6936932" y="2801678"/>
              <a:ext cx="231575" cy="329700"/>
            </a:xfrm>
            <a:custGeom>
              <a:avLst/>
              <a:gdLst>
                <a:gd name="T0" fmla="*/ 2147483647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2147483647 h 207"/>
                <a:gd name="T52" fmla="*/ 2147483647 w 145"/>
                <a:gd name="T53" fmla="*/ 2147483647 h 207"/>
                <a:gd name="T54" fmla="*/ 2147483647 w 145"/>
                <a:gd name="T55" fmla="*/ 2147483647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5"/>
                <a:gd name="T85" fmla="*/ 0 h 207"/>
                <a:gd name="T86" fmla="*/ 145 w 145"/>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5" h="207">
                  <a:moveTo>
                    <a:pt x="144" y="67"/>
                  </a:moveTo>
                  <a:cubicBezTo>
                    <a:pt x="144" y="64"/>
                    <a:pt x="144" y="62"/>
                    <a:pt x="143" y="59"/>
                  </a:cubicBezTo>
                  <a:cubicBezTo>
                    <a:pt x="136" y="23"/>
                    <a:pt x="104" y="0"/>
                    <a:pt x="67" y="5"/>
                  </a:cubicBezTo>
                  <a:cubicBezTo>
                    <a:pt x="25" y="10"/>
                    <a:pt x="0" y="54"/>
                    <a:pt x="13" y="90"/>
                  </a:cubicBezTo>
                  <a:cubicBezTo>
                    <a:pt x="18" y="104"/>
                    <a:pt x="24" y="118"/>
                    <a:pt x="31" y="132"/>
                  </a:cubicBezTo>
                  <a:cubicBezTo>
                    <a:pt x="40" y="149"/>
                    <a:pt x="50" y="165"/>
                    <a:pt x="60" y="181"/>
                  </a:cubicBezTo>
                  <a:cubicBezTo>
                    <a:pt x="65" y="189"/>
                    <a:pt x="70" y="197"/>
                    <a:pt x="75" y="205"/>
                  </a:cubicBezTo>
                  <a:cubicBezTo>
                    <a:pt x="76" y="207"/>
                    <a:pt x="77" y="207"/>
                    <a:pt x="78" y="205"/>
                  </a:cubicBezTo>
                  <a:cubicBezTo>
                    <a:pt x="92" y="184"/>
                    <a:pt x="105" y="164"/>
                    <a:pt x="117" y="142"/>
                  </a:cubicBezTo>
                  <a:cubicBezTo>
                    <a:pt x="126" y="125"/>
                    <a:pt x="135" y="108"/>
                    <a:pt x="141" y="89"/>
                  </a:cubicBezTo>
                  <a:cubicBezTo>
                    <a:pt x="143" y="82"/>
                    <a:pt x="145" y="75"/>
                    <a:pt x="144" y="67"/>
                  </a:cubicBezTo>
                  <a:close/>
                  <a:moveTo>
                    <a:pt x="122" y="36"/>
                  </a:moveTo>
                  <a:cubicBezTo>
                    <a:pt x="122" y="36"/>
                    <a:pt x="123" y="37"/>
                    <a:pt x="123" y="37"/>
                  </a:cubicBezTo>
                  <a:cubicBezTo>
                    <a:pt x="123" y="37"/>
                    <a:pt x="123" y="37"/>
                    <a:pt x="123" y="37"/>
                  </a:cubicBezTo>
                  <a:cubicBezTo>
                    <a:pt x="123" y="37"/>
                    <a:pt x="123" y="37"/>
                    <a:pt x="123" y="37"/>
                  </a:cubicBezTo>
                  <a:cubicBezTo>
                    <a:pt x="122" y="37"/>
                    <a:pt x="121" y="37"/>
                    <a:pt x="121" y="36"/>
                  </a:cubicBezTo>
                  <a:lnTo>
                    <a:pt x="122" y="36"/>
                  </a:lnTo>
                  <a:close/>
                  <a:moveTo>
                    <a:pt x="26" y="102"/>
                  </a:moveTo>
                  <a:cubicBezTo>
                    <a:pt x="27" y="102"/>
                    <a:pt x="26" y="103"/>
                    <a:pt x="26" y="103"/>
                  </a:cubicBezTo>
                  <a:lnTo>
                    <a:pt x="26" y="102"/>
                  </a:lnTo>
                  <a:close/>
                  <a:moveTo>
                    <a:pt x="26" y="103"/>
                  </a:moveTo>
                  <a:cubicBezTo>
                    <a:pt x="27" y="103"/>
                    <a:pt x="27" y="103"/>
                    <a:pt x="27" y="103"/>
                  </a:cubicBezTo>
                  <a:cubicBezTo>
                    <a:pt x="26" y="104"/>
                    <a:pt x="26" y="103"/>
                    <a:pt x="26" y="103"/>
                  </a:cubicBezTo>
                  <a:close/>
                  <a:moveTo>
                    <a:pt x="45" y="69"/>
                  </a:moveTo>
                  <a:cubicBezTo>
                    <a:pt x="45" y="51"/>
                    <a:pt x="59" y="37"/>
                    <a:pt x="77" y="37"/>
                  </a:cubicBezTo>
                  <a:cubicBezTo>
                    <a:pt x="94" y="37"/>
                    <a:pt x="109" y="51"/>
                    <a:pt x="108" y="69"/>
                  </a:cubicBezTo>
                  <a:cubicBezTo>
                    <a:pt x="108" y="86"/>
                    <a:pt x="94" y="100"/>
                    <a:pt x="77" y="100"/>
                  </a:cubicBezTo>
                  <a:cubicBezTo>
                    <a:pt x="59" y="100"/>
                    <a:pt x="45" y="86"/>
                    <a:pt x="45" y="69"/>
                  </a:cubicBezTo>
                  <a:close/>
                </a:path>
              </a:pathLst>
            </a:custGeom>
            <a:solidFill>
              <a:srgbClr val="FC542D"/>
            </a:solidFill>
            <a:ln w="9525">
              <a:noFill/>
              <a:miter lim="800000"/>
            </a:ln>
          </p:spPr>
          <p:txBody>
            <a:bodyPr anchor="ctr"/>
            <a:lstStyle/>
            <a:p>
              <a:pPr algn="ctr"/>
              <a:endParaRPr lang="zh-CN" altLang="zh-CN">
                <a:latin typeface="Calibri" charset="0"/>
              </a:endParaRPr>
            </a:p>
          </p:txBody>
        </p:sp>
        <p:sp>
          <p:nvSpPr>
            <p:cNvPr id="47233" name="îṣľíḑé"/>
            <p:cNvSpPr>
              <a14:cpLocks xmlns:a14="http://schemas.microsoft.com/office/drawing/2010/main" noChangeArrowheads="1"/>
            </p:cNvSpPr>
            <p:nvPr/>
          </p:nvSpPr>
          <p:spPr bwMode="auto">
            <a:xfrm>
              <a:off x="7130239" y="2858590"/>
              <a:ext cx="2944" cy="1962"/>
            </a:xfrm>
            <a:custGeom>
              <a:avLst/>
              <a:gdLst>
                <a:gd name="T0" fmla="*/ 2147483647 w 2"/>
                <a:gd name="T1" fmla="*/ 0 h 1"/>
                <a:gd name="T2" fmla="*/ 0 w 2"/>
                <a:gd name="T3" fmla="*/ 0 h 1"/>
                <a:gd name="T4" fmla="*/ 2147483647 w 2"/>
                <a:gd name="T5" fmla="*/ 2147483647 h 1"/>
                <a:gd name="T6" fmla="*/ 2147483647 w 2"/>
                <a:gd name="T7" fmla="*/ 2147483647 h 1"/>
                <a:gd name="T8" fmla="*/ 2147483647 w 2"/>
                <a:gd name="T9" fmla="*/ 2147483647 h 1"/>
                <a:gd name="T10" fmla="*/ 2147483647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1" y="0"/>
                  </a:moveTo>
                  <a:cubicBezTo>
                    <a:pt x="0" y="0"/>
                    <a:pt x="0" y="0"/>
                    <a:pt x="0" y="0"/>
                  </a:cubicBezTo>
                  <a:cubicBezTo>
                    <a:pt x="0" y="1"/>
                    <a:pt x="1" y="1"/>
                    <a:pt x="2" y="1"/>
                  </a:cubicBezTo>
                  <a:cubicBezTo>
                    <a:pt x="2" y="1"/>
                    <a:pt x="2" y="1"/>
                    <a:pt x="2" y="1"/>
                  </a:cubicBezTo>
                  <a:cubicBezTo>
                    <a:pt x="2" y="1"/>
                    <a:pt x="2" y="1"/>
                    <a:pt x="2" y="1"/>
                  </a:cubicBezTo>
                  <a:cubicBezTo>
                    <a:pt x="2" y="1"/>
                    <a:pt x="1" y="0"/>
                    <a:pt x="1" y="0"/>
                  </a:cubicBezTo>
                  <a:close/>
                </a:path>
              </a:pathLst>
            </a:custGeom>
            <a:solidFill>
              <a:srgbClr val="004CAD"/>
            </a:solidFill>
            <a:ln w="9525">
              <a:noFill/>
              <a:miter lim="800000"/>
            </a:ln>
          </p:spPr>
          <p:txBody>
            <a:bodyPr anchor="ctr"/>
            <a:lstStyle/>
            <a:p>
              <a:pPr algn="ctr"/>
              <a:endParaRPr lang="zh-CN" altLang="zh-CN">
                <a:latin typeface="Calibri" charset="0"/>
              </a:endParaRPr>
            </a:p>
          </p:txBody>
        </p:sp>
        <p:sp>
          <p:nvSpPr>
            <p:cNvPr id="47234" name="iSľidè"/>
            <p:cNvSpPr>
              <a14:cpLocks xmlns:a14="http://schemas.microsoft.com/office/drawing/2010/main" noChangeArrowheads="1"/>
            </p:cNvSpPr>
            <p:nvPr/>
          </p:nvSpPr>
          <p:spPr bwMode="auto">
            <a:xfrm>
              <a:off x="6978145" y="2965547"/>
              <a:ext cx="982" cy="982"/>
            </a:xfrm>
            <a:prstGeom prst="rect">
              <a:avLst/>
            </a:prstGeom>
            <a:solidFill>
              <a:srgbClr val="004CAD"/>
            </a:solidFill>
            <a:ln w="9525">
              <a:noFill/>
              <a:miter lim="800000"/>
            </a:ln>
          </p:spPr>
          <p:txBody>
            <a:bodyPr anchor="ctr"/>
            <a:lstStyle/>
            <a:p>
              <a:pPr algn="ctr"/>
              <a:endParaRPr lang="zh-CN" altLang="zh-CN">
                <a:latin typeface="Calibri" charset="0"/>
              </a:endParaRPr>
            </a:p>
          </p:txBody>
        </p:sp>
        <p:sp>
          <p:nvSpPr>
            <p:cNvPr id="47235" name="îṩḻïďè"/>
            <p:cNvSpPr>
              <a14:cpLocks xmlns:a14="http://schemas.microsoft.com/office/drawing/2010/main" noChangeArrowheads="1"/>
            </p:cNvSpPr>
            <p:nvPr/>
          </p:nvSpPr>
          <p:spPr bwMode="auto">
            <a:xfrm>
              <a:off x="6978145" y="2964565"/>
              <a:ext cx="1962" cy="982"/>
            </a:xfrm>
            <a:custGeom>
              <a:avLst/>
              <a:gdLst>
                <a:gd name="T0" fmla="*/ 0 w 1"/>
                <a:gd name="T1" fmla="*/ 0 h 1"/>
                <a:gd name="T2" fmla="*/ 0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0" y="1"/>
                  </a:cubicBezTo>
                  <a:cubicBezTo>
                    <a:pt x="0" y="1"/>
                    <a:pt x="1" y="0"/>
                    <a:pt x="0" y="0"/>
                  </a:cubicBezTo>
                  <a:close/>
                </a:path>
              </a:pathLst>
            </a:custGeom>
            <a:solidFill>
              <a:srgbClr val="004CAD"/>
            </a:solidFill>
            <a:ln w="9525">
              <a:noFill/>
              <a:miter lim="800000"/>
            </a:ln>
          </p:spPr>
          <p:txBody>
            <a:bodyPr anchor="ctr"/>
            <a:lstStyle/>
            <a:p>
              <a:pPr algn="ctr"/>
              <a:endParaRPr lang="zh-CN" altLang="zh-CN">
                <a:latin typeface="Calibri" charset="0"/>
              </a:endParaRPr>
            </a:p>
          </p:txBody>
        </p:sp>
        <p:sp>
          <p:nvSpPr>
            <p:cNvPr id="47236" name="iṣľiḓé"/>
            <p:cNvSpPr>
              <a14:cpLocks xmlns:a14="http://schemas.microsoft.com/office/drawing/2010/main" noChangeArrowheads="1"/>
            </p:cNvSpPr>
            <p:nvPr/>
          </p:nvSpPr>
          <p:spPr bwMode="auto">
            <a:xfrm>
              <a:off x="6978145" y="2965547"/>
              <a:ext cx="1962" cy="1962"/>
            </a:xfrm>
            <a:custGeom>
              <a:avLst/>
              <a:gdLst>
                <a:gd name="T0" fmla="*/ 2147483647 w 1"/>
                <a:gd name="T1" fmla="*/ 0 h 1"/>
                <a:gd name="T2" fmla="*/ 0 w 1"/>
                <a:gd name="T3" fmla="*/ 0 h 1"/>
                <a:gd name="T4" fmla="*/ 2147483647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0" y="0"/>
                    <a:pt x="0" y="1"/>
                    <a:pt x="1" y="0"/>
                  </a:cubicBezTo>
                  <a:close/>
                </a:path>
              </a:pathLst>
            </a:custGeom>
            <a:solidFill>
              <a:srgbClr val="004CAD"/>
            </a:solidFill>
            <a:ln w="9525">
              <a:noFill/>
              <a:miter lim="800000"/>
            </a:ln>
          </p:spPr>
          <p:txBody>
            <a:bodyPr anchor="ctr"/>
            <a:lstStyle/>
            <a:p>
              <a:pPr algn="ctr"/>
              <a:endParaRPr lang="zh-CN" altLang="zh-CN">
                <a:latin typeface="Calibri" charset="0"/>
              </a:endParaRPr>
            </a:p>
          </p:txBody>
        </p:sp>
        <p:sp>
          <p:nvSpPr>
            <p:cNvPr id="47237" name="iṥ1íde"/>
            <p:cNvSpPr>
              <a14:cpLocks xmlns:a14="http://schemas.microsoft.com/office/drawing/2010/main" noChangeArrowheads="1"/>
            </p:cNvSpPr>
            <p:nvPr/>
          </p:nvSpPr>
          <p:spPr bwMode="auto">
            <a:xfrm>
              <a:off x="7133182" y="2860553"/>
              <a:ext cx="0" cy="1962"/>
            </a:xfrm>
            <a:custGeom>
              <a:avLst/>
              <a:gdLst>
                <a:gd name="T0" fmla="*/ 2147483647 h 2"/>
                <a:gd name="T1" fmla="*/ 2147483647 h 2"/>
                <a:gd name="T2" fmla="*/ 0 h 2"/>
                <a:gd name="T3" fmla="*/ 2147483647 h 2"/>
                <a:gd name="T4" fmla="*/ 2147483647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2"/>
                  </a:moveTo>
                  <a:lnTo>
                    <a:pt x="0" y="2"/>
                  </a:lnTo>
                  <a:lnTo>
                    <a:pt x="0" y="0"/>
                  </a:lnTo>
                  <a:lnTo>
                    <a:pt x="0" y="2"/>
                  </a:lnTo>
                  <a:close/>
                </a:path>
              </a:pathLst>
            </a:custGeom>
            <a:solidFill>
              <a:srgbClr val="004CAD"/>
            </a:solidFill>
            <a:ln w="9525">
              <a:noFill/>
              <a:miter lim="800000"/>
            </a:ln>
          </p:spPr>
          <p:txBody>
            <a:bodyPr anchor="ctr"/>
            <a:lstStyle/>
            <a:p>
              <a:pPr algn="ctr"/>
              <a:endParaRPr lang="zh-CN" altLang="zh-CN">
                <a:latin typeface="Calibri" charset="0"/>
              </a:endParaRPr>
            </a:p>
          </p:txBody>
        </p:sp>
        <p:sp>
          <p:nvSpPr>
            <p:cNvPr id="47238" name="ï$liḓe"/>
            <p:cNvSpPr>
              <a14:cpLocks xmlns:a14="http://schemas.microsoft.com/office/drawing/2010/main" noChangeArrowheads="1"/>
            </p:cNvSpPr>
            <p:nvPr/>
          </p:nvSpPr>
          <p:spPr bwMode="auto">
            <a:xfrm>
              <a:off x="7131220" y="2309091"/>
              <a:ext cx="351287" cy="500437"/>
            </a:xfrm>
            <a:custGeom>
              <a:avLst/>
              <a:gdLst>
                <a:gd name="T0" fmla="*/ 2147483647 w 220"/>
                <a:gd name="T1" fmla="*/ 2147483647 h 314"/>
                <a:gd name="T2" fmla="*/ 2147483647 w 220"/>
                <a:gd name="T3" fmla="*/ 2147483647 h 314"/>
                <a:gd name="T4" fmla="*/ 2147483647 w 220"/>
                <a:gd name="T5" fmla="*/ 2147483647 h 314"/>
                <a:gd name="T6" fmla="*/ 2147483647 w 220"/>
                <a:gd name="T7" fmla="*/ 2147483647 h 314"/>
                <a:gd name="T8" fmla="*/ 2147483647 w 220"/>
                <a:gd name="T9" fmla="*/ 2147483647 h 314"/>
                <a:gd name="T10" fmla="*/ 2147483647 w 220"/>
                <a:gd name="T11" fmla="*/ 2147483647 h 314"/>
                <a:gd name="T12" fmla="*/ 2147483647 w 220"/>
                <a:gd name="T13" fmla="*/ 2147483647 h 314"/>
                <a:gd name="T14" fmla="*/ 2147483647 w 220"/>
                <a:gd name="T15" fmla="*/ 2147483647 h 314"/>
                <a:gd name="T16" fmla="*/ 2147483647 w 220"/>
                <a:gd name="T17" fmla="*/ 2147483647 h 314"/>
                <a:gd name="T18" fmla="*/ 2147483647 w 220"/>
                <a:gd name="T19" fmla="*/ 2147483647 h 314"/>
                <a:gd name="T20" fmla="*/ 2147483647 w 220"/>
                <a:gd name="T21" fmla="*/ 2147483647 h 314"/>
                <a:gd name="T22" fmla="*/ 2147483647 w 220"/>
                <a:gd name="T23" fmla="*/ 2147483647 h 314"/>
                <a:gd name="T24" fmla="*/ 2147483647 w 220"/>
                <a:gd name="T25" fmla="*/ 2147483647 h 314"/>
                <a:gd name="T26" fmla="*/ 2147483647 w 220"/>
                <a:gd name="T27" fmla="*/ 2147483647 h 314"/>
                <a:gd name="T28" fmla="*/ 2147483647 w 220"/>
                <a:gd name="T29" fmla="*/ 2147483647 h 314"/>
                <a:gd name="T30" fmla="*/ 2147483647 w 220"/>
                <a:gd name="T31" fmla="*/ 2147483647 h 314"/>
                <a:gd name="T32" fmla="*/ 2147483647 w 220"/>
                <a:gd name="T33" fmla="*/ 2147483647 h 314"/>
                <a:gd name="T34" fmla="*/ 2147483647 w 220"/>
                <a:gd name="T35" fmla="*/ 2147483647 h 314"/>
                <a:gd name="T36" fmla="*/ 2147483647 w 220"/>
                <a:gd name="T37" fmla="*/ 2147483647 h 314"/>
                <a:gd name="T38" fmla="*/ 2147483647 w 220"/>
                <a:gd name="T39" fmla="*/ 2147483647 h 314"/>
                <a:gd name="T40" fmla="*/ 2147483647 w 220"/>
                <a:gd name="T41" fmla="*/ 2147483647 h 314"/>
                <a:gd name="T42" fmla="*/ 2147483647 w 220"/>
                <a:gd name="T43" fmla="*/ 2147483647 h 314"/>
                <a:gd name="T44" fmla="*/ 2147483647 w 220"/>
                <a:gd name="T45" fmla="*/ 2147483647 h 314"/>
                <a:gd name="T46" fmla="*/ 2147483647 w 220"/>
                <a:gd name="T47" fmla="*/ 2147483647 h 314"/>
                <a:gd name="T48" fmla="*/ 2147483647 w 220"/>
                <a:gd name="T49" fmla="*/ 2147483647 h 314"/>
                <a:gd name="T50" fmla="*/ 2147483647 w 220"/>
                <a:gd name="T51" fmla="*/ 2147483647 h 314"/>
                <a:gd name="T52" fmla="*/ 2147483647 w 220"/>
                <a:gd name="T53" fmla="*/ 2147483647 h 314"/>
                <a:gd name="T54" fmla="*/ 2147483647 w 220"/>
                <a:gd name="T55" fmla="*/ 2147483647 h 3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0"/>
                <a:gd name="T85" fmla="*/ 0 h 314"/>
                <a:gd name="T86" fmla="*/ 220 w 220"/>
                <a:gd name="T87" fmla="*/ 314 h 3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0" h="314">
                  <a:moveTo>
                    <a:pt x="218" y="102"/>
                  </a:moveTo>
                  <a:cubicBezTo>
                    <a:pt x="218" y="98"/>
                    <a:pt x="218" y="94"/>
                    <a:pt x="217" y="90"/>
                  </a:cubicBezTo>
                  <a:cubicBezTo>
                    <a:pt x="206" y="35"/>
                    <a:pt x="157" y="0"/>
                    <a:pt x="102" y="7"/>
                  </a:cubicBezTo>
                  <a:cubicBezTo>
                    <a:pt x="38" y="16"/>
                    <a:pt x="0" y="81"/>
                    <a:pt x="19" y="136"/>
                  </a:cubicBezTo>
                  <a:cubicBezTo>
                    <a:pt x="26" y="158"/>
                    <a:pt x="36" y="180"/>
                    <a:pt x="47" y="201"/>
                  </a:cubicBezTo>
                  <a:cubicBezTo>
                    <a:pt x="61" y="226"/>
                    <a:pt x="75" y="251"/>
                    <a:pt x="91" y="275"/>
                  </a:cubicBezTo>
                  <a:cubicBezTo>
                    <a:pt x="98" y="287"/>
                    <a:pt x="106" y="299"/>
                    <a:pt x="114" y="311"/>
                  </a:cubicBezTo>
                  <a:cubicBezTo>
                    <a:pt x="116" y="314"/>
                    <a:pt x="116" y="314"/>
                    <a:pt x="119" y="311"/>
                  </a:cubicBezTo>
                  <a:cubicBezTo>
                    <a:pt x="139" y="280"/>
                    <a:pt x="159" y="248"/>
                    <a:pt x="177" y="216"/>
                  </a:cubicBezTo>
                  <a:cubicBezTo>
                    <a:pt x="191" y="190"/>
                    <a:pt x="204" y="164"/>
                    <a:pt x="213" y="136"/>
                  </a:cubicBezTo>
                  <a:cubicBezTo>
                    <a:pt x="217" y="125"/>
                    <a:pt x="220" y="113"/>
                    <a:pt x="218" y="102"/>
                  </a:cubicBezTo>
                  <a:close/>
                  <a:moveTo>
                    <a:pt x="184" y="54"/>
                  </a:moveTo>
                  <a:cubicBezTo>
                    <a:pt x="185" y="55"/>
                    <a:pt x="186" y="55"/>
                    <a:pt x="186" y="57"/>
                  </a:cubicBezTo>
                  <a:cubicBezTo>
                    <a:pt x="186" y="57"/>
                    <a:pt x="186" y="57"/>
                    <a:pt x="186" y="57"/>
                  </a:cubicBezTo>
                  <a:cubicBezTo>
                    <a:pt x="186" y="57"/>
                    <a:pt x="186" y="57"/>
                    <a:pt x="186" y="57"/>
                  </a:cubicBezTo>
                  <a:cubicBezTo>
                    <a:pt x="185" y="56"/>
                    <a:pt x="184" y="56"/>
                    <a:pt x="184" y="55"/>
                  </a:cubicBezTo>
                  <a:cubicBezTo>
                    <a:pt x="184" y="55"/>
                    <a:pt x="184" y="54"/>
                    <a:pt x="184" y="54"/>
                  </a:cubicBezTo>
                  <a:close/>
                  <a:moveTo>
                    <a:pt x="39" y="155"/>
                  </a:moveTo>
                  <a:cubicBezTo>
                    <a:pt x="40" y="155"/>
                    <a:pt x="39" y="156"/>
                    <a:pt x="40" y="156"/>
                  </a:cubicBezTo>
                  <a:lnTo>
                    <a:pt x="39" y="155"/>
                  </a:lnTo>
                  <a:close/>
                  <a:moveTo>
                    <a:pt x="40" y="156"/>
                  </a:moveTo>
                  <a:cubicBezTo>
                    <a:pt x="40" y="157"/>
                    <a:pt x="40" y="157"/>
                    <a:pt x="40" y="157"/>
                  </a:cubicBezTo>
                  <a:cubicBezTo>
                    <a:pt x="39" y="157"/>
                    <a:pt x="40" y="156"/>
                    <a:pt x="40" y="156"/>
                  </a:cubicBezTo>
                  <a:close/>
                  <a:moveTo>
                    <a:pt x="68" y="104"/>
                  </a:moveTo>
                  <a:cubicBezTo>
                    <a:pt x="68" y="77"/>
                    <a:pt x="90" y="56"/>
                    <a:pt x="116" y="56"/>
                  </a:cubicBezTo>
                  <a:cubicBezTo>
                    <a:pt x="143" y="56"/>
                    <a:pt x="164" y="78"/>
                    <a:pt x="164" y="104"/>
                  </a:cubicBezTo>
                  <a:cubicBezTo>
                    <a:pt x="164" y="131"/>
                    <a:pt x="142" y="152"/>
                    <a:pt x="116" y="152"/>
                  </a:cubicBezTo>
                  <a:cubicBezTo>
                    <a:pt x="89" y="152"/>
                    <a:pt x="68" y="130"/>
                    <a:pt x="68" y="104"/>
                  </a:cubicBezTo>
                  <a:close/>
                </a:path>
              </a:pathLst>
            </a:custGeom>
            <a:solidFill>
              <a:srgbClr val="FFDA08"/>
            </a:solidFill>
            <a:ln w="9525">
              <a:noFill/>
              <a:miter lim="800000"/>
            </a:ln>
          </p:spPr>
          <p:txBody>
            <a:bodyPr anchor="ctr"/>
            <a:lstStyle/>
            <a:p>
              <a:pPr algn="ctr"/>
              <a:endParaRPr lang="zh-CN" altLang="zh-CN">
                <a:latin typeface="Calibri" charset="0"/>
              </a:endParaRPr>
            </a:p>
          </p:txBody>
        </p:sp>
        <p:sp>
          <p:nvSpPr>
            <p:cNvPr id="47239" name="ïşliḋê"/>
            <p:cNvSpPr>
              <a14:cpLocks xmlns:a14="http://schemas.microsoft.com/office/drawing/2010/main" noChangeArrowheads="1"/>
            </p:cNvSpPr>
            <p:nvPr/>
          </p:nvSpPr>
          <p:spPr bwMode="auto">
            <a:xfrm>
              <a:off x="7424614" y="2395441"/>
              <a:ext cx="2944" cy="4907"/>
            </a:xfrm>
            <a:custGeom>
              <a:avLst/>
              <a:gdLst>
                <a:gd name="T0" fmla="*/ 0 w 2"/>
                <a:gd name="T1" fmla="*/ 0 h 3"/>
                <a:gd name="T2" fmla="*/ 0 w 2"/>
                <a:gd name="T3" fmla="*/ 2147483647 h 3"/>
                <a:gd name="T4" fmla="*/ 2147483647 w 2"/>
                <a:gd name="T5" fmla="*/ 2147483647 h 3"/>
                <a:gd name="T6" fmla="*/ 2147483647 w 2"/>
                <a:gd name="T7" fmla="*/ 2147483647 h 3"/>
                <a:gd name="T8" fmla="*/ 2147483647 w 2"/>
                <a:gd name="T9" fmla="*/ 2147483647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cubicBezTo>
                    <a:pt x="0" y="0"/>
                    <a:pt x="0" y="1"/>
                    <a:pt x="0" y="1"/>
                  </a:cubicBezTo>
                  <a:cubicBezTo>
                    <a:pt x="0" y="2"/>
                    <a:pt x="1" y="2"/>
                    <a:pt x="2" y="3"/>
                  </a:cubicBezTo>
                  <a:cubicBezTo>
                    <a:pt x="2" y="3"/>
                    <a:pt x="2" y="3"/>
                    <a:pt x="2" y="3"/>
                  </a:cubicBezTo>
                  <a:cubicBezTo>
                    <a:pt x="2" y="3"/>
                    <a:pt x="2" y="3"/>
                    <a:pt x="2" y="3"/>
                  </a:cubicBezTo>
                  <a:cubicBezTo>
                    <a:pt x="2" y="1"/>
                    <a:pt x="1" y="1"/>
                    <a:pt x="0" y="0"/>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240" name="îs1ïḍe"/>
            <p:cNvSpPr>
              <a14:cpLocks xmlns:a14="http://schemas.microsoft.com/office/drawing/2010/main" noChangeArrowheads="1"/>
            </p:cNvSpPr>
            <p:nvPr/>
          </p:nvSpPr>
          <p:spPr bwMode="auto">
            <a:xfrm>
              <a:off x="7195001" y="2558328"/>
              <a:ext cx="982" cy="982"/>
            </a:xfrm>
            <a:prstGeom prst="rect">
              <a:avLst/>
            </a:prstGeom>
            <a:solidFill>
              <a:srgbClr val="FEFEFE"/>
            </a:solidFill>
            <a:ln w="9525">
              <a:noFill/>
              <a:miter lim="800000"/>
            </a:ln>
          </p:spPr>
          <p:txBody>
            <a:bodyPr anchor="ctr"/>
            <a:lstStyle/>
            <a:p>
              <a:pPr algn="ctr"/>
              <a:endParaRPr lang="zh-CN" altLang="zh-CN">
                <a:latin typeface="Calibri" charset="0"/>
              </a:endParaRPr>
            </a:p>
          </p:txBody>
        </p:sp>
        <p:sp>
          <p:nvSpPr>
            <p:cNvPr id="47241" name="iṩḷîḑé"/>
            <p:cNvSpPr>
              <a14:cpLocks xmlns:a14="http://schemas.microsoft.com/office/drawing/2010/main" noChangeArrowheads="1"/>
            </p:cNvSpPr>
            <p:nvPr/>
          </p:nvSpPr>
          <p:spPr bwMode="auto">
            <a:xfrm>
              <a:off x="7194020" y="2556366"/>
              <a:ext cx="982" cy="1962"/>
            </a:xfrm>
            <a:custGeom>
              <a:avLst/>
              <a:gdLst>
                <a:gd name="T0" fmla="*/ 0 w 1"/>
                <a:gd name="T1" fmla="*/ 0 h 1"/>
                <a:gd name="T2" fmla="*/ 2147483647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1"/>
                    <a:pt x="1" y="1"/>
                    <a:pt x="1" y="1"/>
                  </a:cubicBezTo>
                  <a:cubicBezTo>
                    <a:pt x="0" y="1"/>
                    <a:pt x="1" y="0"/>
                    <a:pt x="0" y="0"/>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242" name="îṥḻïḋe"/>
            <p:cNvSpPr>
              <a14:cpLocks xmlns:a14="http://schemas.microsoft.com/office/drawing/2010/main" noChangeArrowheads="1"/>
            </p:cNvSpPr>
            <p:nvPr/>
          </p:nvSpPr>
          <p:spPr bwMode="auto">
            <a:xfrm>
              <a:off x="7194020" y="2558328"/>
              <a:ext cx="982" cy="982"/>
            </a:xfrm>
            <a:custGeom>
              <a:avLst/>
              <a:gdLst>
                <a:gd name="T0" fmla="*/ 2147483647 w 1"/>
                <a:gd name="T1" fmla="*/ 2147483647 h 1"/>
                <a:gd name="T2" fmla="*/ 2147483647 w 1"/>
                <a:gd name="T3" fmla="*/ 0 h 1"/>
                <a:gd name="T4" fmla="*/ 2147483647 w 1"/>
                <a:gd name="T5" fmla="*/ 2147483647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1"/>
                  </a:moveTo>
                  <a:cubicBezTo>
                    <a:pt x="1" y="0"/>
                    <a:pt x="1" y="0"/>
                    <a:pt x="1" y="0"/>
                  </a:cubicBezTo>
                  <a:cubicBezTo>
                    <a:pt x="1" y="0"/>
                    <a:pt x="0" y="1"/>
                    <a:pt x="1" y="1"/>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243" name="îṧḻiḍê"/>
            <p:cNvSpPr>
              <a14:cpLocks xmlns:a14="http://schemas.microsoft.com/office/drawing/2010/main" noChangeArrowheads="1"/>
            </p:cNvSpPr>
            <p:nvPr/>
          </p:nvSpPr>
          <p:spPr bwMode="auto">
            <a:xfrm>
              <a:off x="7427557" y="2400347"/>
              <a:ext cx="1962" cy="982"/>
            </a:xfrm>
            <a:custGeom>
              <a:avLst/>
              <a:gdLst>
                <a:gd name="T0" fmla="*/ 2147483647 w 2"/>
                <a:gd name="T1" fmla="*/ 2147483647 h 1"/>
                <a:gd name="T2" fmla="*/ 2147483647 w 2"/>
                <a:gd name="T3" fmla="*/ 0 h 1"/>
                <a:gd name="T4" fmla="*/ 0 w 2"/>
                <a:gd name="T5" fmla="*/ 0 h 1"/>
                <a:gd name="T6" fmla="*/ 2147483647 w 2"/>
                <a:gd name="T7" fmla="*/ 0 h 1"/>
                <a:gd name="T8" fmla="*/ 2147483647 w 2"/>
                <a:gd name="T9" fmla="*/ 2147483647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1"/>
                  </a:moveTo>
                  <a:lnTo>
                    <a:pt x="2" y="0"/>
                  </a:lnTo>
                  <a:lnTo>
                    <a:pt x="0" y="0"/>
                  </a:lnTo>
                  <a:lnTo>
                    <a:pt x="2" y="0"/>
                  </a:lnTo>
                  <a:lnTo>
                    <a:pt x="2" y="1"/>
                  </a:ln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244" name="iṣḷïdê"/>
            <p:cNvSpPr>
              <a14:cpLocks xmlns:a14="http://schemas.microsoft.com/office/drawing/2010/main" noChangeArrowheads="1"/>
            </p:cNvSpPr>
            <p:nvPr/>
          </p:nvSpPr>
          <p:spPr bwMode="auto">
            <a:xfrm>
              <a:off x="5377727" y="3134322"/>
              <a:ext cx="153075" cy="292412"/>
            </a:xfrm>
            <a:custGeom>
              <a:avLst/>
              <a:gdLst>
                <a:gd name="T0" fmla="*/ 2147483647 w 156"/>
                <a:gd name="T1" fmla="*/ 2147483647 h 298"/>
                <a:gd name="T2" fmla="*/ 2147483647 w 156"/>
                <a:gd name="T3" fmla="*/ 0 h 298"/>
                <a:gd name="T4" fmla="*/ 0 w 156"/>
                <a:gd name="T5" fmla="*/ 2147483647 h 298"/>
                <a:gd name="T6" fmla="*/ 2147483647 w 156"/>
                <a:gd name="T7" fmla="*/ 2147483647 h 298"/>
                <a:gd name="T8" fmla="*/ 2147483647 w 156"/>
                <a:gd name="T9" fmla="*/ 2147483647 h 298"/>
                <a:gd name="T10" fmla="*/ 0 60000 65536"/>
                <a:gd name="T11" fmla="*/ 0 60000 65536"/>
                <a:gd name="T12" fmla="*/ 0 60000 65536"/>
                <a:gd name="T13" fmla="*/ 0 60000 65536"/>
                <a:gd name="T14" fmla="*/ 0 60000 65536"/>
                <a:gd name="T15" fmla="*/ 0 w 156"/>
                <a:gd name="T16" fmla="*/ 0 h 298"/>
                <a:gd name="T17" fmla="*/ 156 w 156"/>
                <a:gd name="T18" fmla="*/ 298 h 298"/>
              </a:gdLst>
              <a:ahLst/>
              <a:cxnLst>
                <a:cxn ang="T10">
                  <a:pos x="T0" y="T1"/>
                </a:cxn>
                <a:cxn ang="T11">
                  <a:pos x="T2" y="T3"/>
                </a:cxn>
                <a:cxn ang="T12">
                  <a:pos x="T4" y="T5"/>
                </a:cxn>
                <a:cxn ang="T13">
                  <a:pos x="T6" y="T7"/>
                </a:cxn>
                <a:cxn ang="T14">
                  <a:pos x="T8" y="T9"/>
                </a:cxn>
              </a:cxnLst>
              <a:rect l="T15" t="T16" r="T17" b="T18"/>
              <a:pathLst>
                <a:path w="156" h="298">
                  <a:moveTo>
                    <a:pt x="156" y="212"/>
                  </a:moveTo>
                  <a:lnTo>
                    <a:pt x="48" y="0"/>
                  </a:lnTo>
                  <a:lnTo>
                    <a:pt x="0" y="4"/>
                  </a:lnTo>
                  <a:lnTo>
                    <a:pt x="103" y="298"/>
                  </a:lnTo>
                  <a:lnTo>
                    <a:pt x="156" y="212"/>
                  </a:lnTo>
                  <a:close/>
                </a:path>
              </a:pathLst>
            </a:custGeom>
            <a:solidFill>
              <a:srgbClr val="F58C62"/>
            </a:solidFill>
            <a:ln w="9525">
              <a:noFill/>
              <a:miter lim="800000"/>
            </a:ln>
          </p:spPr>
          <p:txBody>
            <a:bodyPr anchor="ctr"/>
            <a:lstStyle/>
            <a:p>
              <a:pPr algn="ctr"/>
              <a:endParaRPr lang="zh-CN" altLang="zh-CN">
                <a:latin typeface="Calibri" charset="0"/>
              </a:endParaRPr>
            </a:p>
          </p:txBody>
        </p:sp>
        <p:sp>
          <p:nvSpPr>
            <p:cNvPr id="47245" name="i$ľîḑé"/>
            <p:cNvSpPr>
              <a14:cpLocks xmlns:a14="http://schemas.microsoft.com/office/drawing/2010/main" noChangeArrowheads="1"/>
            </p:cNvSpPr>
            <p:nvPr/>
          </p:nvSpPr>
          <p:spPr bwMode="auto">
            <a:xfrm>
              <a:off x="5366933" y="3131378"/>
              <a:ext cx="369931" cy="346381"/>
            </a:xfrm>
            <a:custGeom>
              <a:avLst/>
              <a:gdLst>
                <a:gd name="T0" fmla="*/ 2147483647 w 232"/>
                <a:gd name="T1" fmla="*/ 2147483647 h 217"/>
                <a:gd name="T2" fmla="*/ 2147483647 w 232"/>
                <a:gd name="T3" fmla="*/ 2147483647 h 217"/>
                <a:gd name="T4" fmla="*/ 2147483647 w 232"/>
                <a:gd name="T5" fmla="*/ 2147483647 h 217"/>
                <a:gd name="T6" fmla="*/ 0 w 232"/>
                <a:gd name="T7" fmla="*/ 2147483647 h 217"/>
                <a:gd name="T8" fmla="*/ 2147483647 w 232"/>
                <a:gd name="T9" fmla="*/ 2147483647 h 217"/>
                <a:gd name="T10" fmla="*/ 2147483647 w 232"/>
                <a:gd name="T11" fmla="*/ 2147483647 h 217"/>
                <a:gd name="T12" fmla="*/ 2147483647 w 232"/>
                <a:gd name="T13" fmla="*/ 2147483647 h 217"/>
                <a:gd name="T14" fmla="*/ 2147483647 w 232"/>
                <a:gd name="T15" fmla="*/ 2147483647 h 217"/>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17"/>
                <a:gd name="T26" fmla="*/ 232 w 232"/>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17">
                  <a:moveTo>
                    <a:pt x="189" y="12"/>
                  </a:moveTo>
                  <a:cubicBezTo>
                    <a:pt x="176" y="21"/>
                    <a:pt x="100" y="114"/>
                    <a:pt x="100" y="114"/>
                  </a:cubicBezTo>
                  <a:cubicBezTo>
                    <a:pt x="41" y="12"/>
                    <a:pt x="41" y="12"/>
                    <a:pt x="41" y="12"/>
                  </a:cubicBezTo>
                  <a:cubicBezTo>
                    <a:pt x="38" y="14"/>
                    <a:pt x="0" y="45"/>
                    <a:pt x="0" y="45"/>
                  </a:cubicBezTo>
                  <a:cubicBezTo>
                    <a:pt x="70" y="185"/>
                    <a:pt x="70" y="185"/>
                    <a:pt x="70" y="185"/>
                  </a:cubicBezTo>
                  <a:cubicBezTo>
                    <a:pt x="75" y="201"/>
                    <a:pt x="104" y="217"/>
                    <a:pt x="126" y="199"/>
                  </a:cubicBezTo>
                  <a:cubicBezTo>
                    <a:pt x="135" y="195"/>
                    <a:pt x="232" y="80"/>
                    <a:pt x="232" y="80"/>
                  </a:cubicBezTo>
                  <a:cubicBezTo>
                    <a:pt x="232" y="80"/>
                    <a:pt x="207" y="0"/>
                    <a:pt x="189" y="12"/>
                  </a:cubicBezTo>
                  <a:close/>
                </a:path>
              </a:pathLst>
            </a:custGeom>
            <a:solidFill>
              <a:srgbClr val="EDB200"/>
            </a:solidFill>
            <a:ln w="9525">
              <a:noFill/>
              <a:miter lim="800000"/>
            </a:ln>
          </p:spPr>
          <p:txBody>
            <a:bodyPr anchor="ctr"/>
            <a:lstStyle/>
            <a:p>
              <a:pPr algn="ctr"/>
              <a:endParaRPr lang="zh-CN" altLang="zh-CN">
                <a:latin typeface="Calibri" charset="0"/>
              </a:endParaRPr>
            </a:p>
          </p:txBody>
        </p:sp>
        <p:sp>
          <p:nvSpPr>
            <p:cNvPr id="47246" name="îś1iḋé"/>
            <p:cNvSpPr>
              <a14:cpLocks xmlns:a14="http://schemas.microsoft.com/office/drawing/2010/main" noChangeArrowheads="1"/>
            </p:cNvSpPr>
            <p:nvPr/>
          </p:nvSpPr>
          <p:spPr bwMode="auto">
            <a:xfrm>
              <a:off x="5346327" y="3039140"/>
              <a:ext cx="65744" cy="104994"/>
            </a:xfrm>
            <a:custGeom>
              <a:avLst/>
              <a:gdLst>
                <a:gd name="T0" fmla="*/ 2147483647 w 41"/>
                <a:gd name="T1" fmla="*/ 2147483647 h 66"/>
                <a:gd name="T2" fmla="*/ 2147483647 w 41"/>
                <a:gd name="T3" fmla="*/ 2147483647 h 66"/>
                <a:gd name="T4" fmla="*/ 2147483647 w 41"/>
                <a:gd name="T5" fmla="*/ 2147483647 h 66"/>
                <a:gd name="T6" fmla="*/ 2147483647 w 41"/>
                <a:gd name="T7" fmla="*/ 2147483647 h 66"/>
                <a:gd name="T8" fmla="*/ 0 w 41"/>
                <a:gd name="T9" fmla="*/ 2147483647 h 66"/>
                <a:gd name="T10" fmla="*/ 2147483647 w 41"/>
                <a:gd name="T11" fmla="*/ 2147483647 h 66"/>
                <a:gd name="T12" fmla="*/ 2147483647 w 41"/>
                <a:gd name="T13" fmla="*/ 2147483647 h 66"/>
                <a:gd name="T14" fmla="*/ 2147483647 w 41"/>
                <a:gd name="T15" fmla="*/ 2147483647 h 66"/>
                <a:gd name="T16" fmla="*/ 2147483647 w 41"/>
                <a:gd name="T17" fmla="*/ 2147483647 h 66"/>
                <a:gd name="T18" fmla="*/ 2147483647 w 41"/>
                <a:gd name="T19" fmla="*/ 2147483647 h 66"/>
                <a:gd name="T20" fmla="*/ 2147483647 w 41"/>
                <a:gd name="T21" fmla="*/ 2147483647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66"/>
                <a:gd name="T35" fmla="*/ 41 w 41"/>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66">
                  <a:moveTo>
                    <a:pt x="41" y="48"/>
                  </a:moveTo>
                  <a:cubicBezTo>
                    <a:pt x="39" y="7"/>
                    <a:pt x="39" y="7"/>
                    <a:pt x="39" y="7"/>
                  </a:cubicBezTo>
                  <a:cubicBezTo>
                    <a:pt x="39" y="3"/>
                    <a:pt x="35" y="0"/>
                    <a:pt x="31" y="1"/>
                  </a:cubicBezTo>
                  <a:cubicBezTo>
                    <a:pt x="3" y="5"/>
                    <a:pt x="3" y="5"/>
                    <a:pt x="3" y="5"/>
                  </a:cubicBezTo>
                  <a:cubicBezTo>
                    <a:pt x="1" y="6"/>
                    <a:pt x="0" y="8"/>
                    <a:pt x="0" y="10"/>
                  </a:cubicBezTo>
                  <a:cubicBezTo>
                    <a:pt x="4" y="60"/>
                    <a:pt x="4" y="60"/>
                    <a:pt x="4" y="60"/>
                  </a:cubicBezTo>
                  <a:cubicBezTo>
                    <a:pt x="5" y="64"/>
                    <a:pt x="8" y="66"/>
                    <a:pt x="12" y="66"/>
                  </a:cubicBezTo>
                  <a:cubicBezTo>
                    <a:pt x="36" y="61"/>
                    <a:pt x="36" y="61"/>
                    <a:pt x="36" y="61"/>
                  </a:cubicBezTo>
                  <a:cubicBezTo>
                    <a:pt x="39" y="60"/>
                    <a:pt x="41" y="58"/>
                    <a:pt x="41" y="55"/>
                  </a:cubicBezTo>
                  <a:cubicBezTo>
                    <a:pt x="41" y="49"/>
                    <a:pt x="41" y="49"/>
                    <a:pt x="41" y="49"/>
                  </a:cubicBezTo>
                  <a:lnTo>
                    <a:pt x="41" y="48"/>
                  </a:ln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247" name="íSļîḍe"/>
            <p:cNvSpPr>
              <a14:cpLocks xmlns:a14="http://schemas.microsoft.com/office/drawing/2010/main" noChangeArrowheads="1"/>
            </p:cNvSpPr>
            <p:nvPr/>
          </p:nvSpPr>
          <p:spPr bwMode="auto">
            <a:xfrm>
              <a:off x="5352214" y="3048953"/>
              <a:ext cx="50044" cy="85369"/>
            </a:xfrm>
            <a:custGeom>
              <a:avLst/>
              <a:gdLst>
                <a:gd name="T0" fmla="*/ 2147483647 w 51"/>
                <a:gd name="T1" fmla="*/ 2147483647 h 87"/>
                <a:gd name="T2" fmla="*/ 2147483647 w 51"/>
                <a:gd name="T3" fmla="*/ 0 h 87"/>
                <a:gd name="T4" fmla="*/ 0 w 51"/>
                <a:gd name="T5" fmla="*/ 2147483647 h 87"/>
                <a:gd name="T6" fmla="*/ 2147483647 w 51"/>
                <a:gd name="T7" fmla="*/ 2147483647 h 87"/>
                <a:gd name="T8" fmla="*/ 2147483647 w 51"/>
                <a:gd name="T9" fmla="*/ 2147483647 h 87"/>
                <a:gd name="T10" fmla="*/ 0 60000 65536"/>
                <a:gd name="T11" fmla="*/ 0 60000 65536"/>
                <a:gd name="T12" fmla="*/ 0 60000 65536"/>
                <a:gd name="T13" fmla="*/ 0 60000 65536"/>
                <a:gd name="T14" fmla="*/ 0 60000 65536"/>
                <a:gd name="T15" fmla="*/ 0 w 51"/>
                <a:gd name="T16" fmla="*/ 0 h 87"/>
                <a:gd name="T17" fmla="*/ 51 w 51"/>
                <a:gd name="T18" fmla="*/ 87 h 87"/>
              </a:gdLst>
              <a:ahLst/>
              <a:cxnLst>
                <a:cxn ang="T10">
                  <a:pos x="T0" y="T1"/>
                </a:cxn>
                <a:cxn ang="T11">
                  <a:pos x="T2" y="T3"/>
                </a:cxn>
                <a:cxn ang="T12">
                  <a:pos x="T4" y="T5"/>
                </a:cxn>
                <a:cxn ang="T13">
                  <a:pos x="T6" y="T7"/>
                </a:cxn>
                <a:cxn ang="T14">
                  <a:pos x="T8" y="T9"/>
                </a:cxn>
              </a:cxnLst>
              <a:rect l="T15" t="T16" r="T17" b="T18"/>
              <a:pathLst>
                <a:path w="51" h="87">
                  <a:moveTo>
                    <a:pt x="51" y="81"/>
                  </a:moveTo>
                  <a:lnTo>
                    <a:pt x="49" y="0"/>
                  </a:lnTo>
                  <a:lnTo>
                    <a:pt x="0" y="5"/>
                  </a:lnTo>
                  <a:lnTo>
                    <a:pt x="9" y="87"/>
                  </a:lnTo>
                  <a:lnTo>
                    <a:pt x="51" y="81"/>
                  </a:ln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248" name="işḷiḍè"/>
            <p:cNvSpPr>
              <a14:cpLocks xmlns:a14="http://schemas.microsoft.com/office/drawing/2010/main" noChangeArrowheads="1"/>
            </p:cNvSpPr>
            <p:nvPr/>
          </p:nvSpPr>
          <p:spPr bwMode="auto">
            <a:xfrm>
              <a:off x="5335533" y="3074465"/>
              <a:ext cx="46119" cy="18644"/>
            </a:xfrm>
            <a:custGeom>
              <a:avLst/>
              <a:gdLst>
                <a:gd name="T0" fmla="*/ 2147483647 w 29"/>
                <a:gd name="T1" fmla="*/ 0 h 12"/>
                <a:gd name="T2" fmla="*/ 2147483647 w 29"/>
                <a:gd name="T3" fmla="*/ 2147483647 h 12"/>
                <a:gd name="T4" fmla="*/ 2147483647 w 29"/>
                <a:gd name="T5" fmla="*/ 2147483647 h 12"/>
                <a:gd name="T6" fmla="*/ 2147483647 w 29"/>
                <a:gd name="T7" fmla="*/ 0 h 12"/>
                <a:gd name="T8" fmla="*/ 0 60000 65536"/>
                <a:gd name="T9" fmla="*/ 0 60000 65536"/>
                <a:gd name="T10" fmla="*/ 0 60000 65536"/>
                <a:gd name="T11" fmla="*/ 0 60000 65536"/>
                <a:gd name="T12" fmla="*/ 0 w 29"/>
                <a:gd name="T13" fmla="*/ 0 h 12"/>
                <a:gd name="T14" fmla="*/ 29 w 29"/>
                <a:gd name="T15" fmla="*/ 12 h 12"/>
              </a:gdLst>
              <a:ahLst/>
              <a:cxnLst>
                <a:cxn ang="T8">
                  <a:pos x="T0" y="T1"/>
                </a:cxn>
                <a:cxn ang="T9">
                  <a:pos x="T2" y="T3"/>
                </a:cxn>
                <a:cxn ang="T10">
                  <a:pos x="T4" y="T5"/>
                </a:cxn>
                <a:cxn ang="T11">
                  <a:pos x="T6" y="T7"/>
                </a:cxn>
              </a:cxnLst>
              <a:rect l="T12" t="T13" r="T14" b="T15"/>
              <a:pathLst>
                <a:path w="29" h="12">
                  <a:moveTo>
                    <a:pt x="6" y="0"/>
                  </a:moveTo>
                  <a:cubicBezTo>
                    <a:pt x="7" y="0"/>
                    <a:pt x="29" y="1"/>
                    <a:pt x="29" y="7"/>
                  </a:cubicBezTo>
                  <a:cubicBezTo>
                    <a:pt x="29" y="12"/>
                    <a:pt x="7" y="8"/>
                    <a:pt x="4" y="7"/>
                  </a:cubicBezTo>
                  <a:cubicBezTo>
                    <a:pt x="1" y="6"/>
                    <a:pt x="0" y="0"/>
                    <a:pt x="6" y="0"/>
                  </a:cubicBezTo>
                  <a:close/>
                </a:path>
              </a:pathLst>
            </a:custGeom>
            <a:solidFill>
              <a:srgbClr val="F58C62"/>
            </a:solidFill>
            <a:ln w="9525">
              <a:noFill/>
              <a:miter lim="800000"/>
            </a:ln>
          </p:spPr>
          <p:txBody>
            <a:bodyPr anchor="ctr"/>
            <a:lstStyle/>
            <a:p>
              <a:pPr algn="ctr"/>
              <a:endParaRPr lang="zh-CN" altLang="zh-CN">
                <a:latin typeface="Calibri" charset="0"/>
              </a:endParaRPr>
            </a:p>
          </p:txBody>
        </p:sp>
        <p:sp>
          <p:nvSpPr>
            <p:cNvPr id="47249" name="ïṡḷiḓê"/>
            <p:cNvSpPr>
              <a14:cpLocks xmlns:a14="http://schemas.microsoft.com/office/drawing/2010/main" noChangeArrowheads="1"/>
            </p:cNvSpPr>
            <p:nvPr/>
          </p:nvSpPr>
          <p:spPr bwMode="auto">
            <a:xfrm>
              <a:off x="5333570" y="3088203"/>
              <a:ext cx="41212" cy="12757"/>
            </a:xfrm>
            <a:custGeom>
              <a:avLst/>
              <a:gdLst>
                <a:gd name="T0" fmla="*/ 2147483647 w 26"/>
                <a:gd name="T1" fmla="*/ 0 h 8"/>
                <a:gd name="T2" fmla="*/ 2147483647 w 26"/>
                <a:gd name="T3" fmla="*/ 2147483647 h 8"/>
                <a:gd name="T4" fmla="*/ 2147483647 w 26"/>
                <a:gd name="T5" fmla="*/ 2147483647 h 8"/>
                <a:gd name="T6" fmla="*/ 2147483647 w 26"/>
                <a:gd name="T7" fmla="*/ 0 h 8"/>
                <a:gd name="T8" fmla="*/ 0 60000 65536"/>
                <a:gd name="T9" fmla="*/ 0 60000 65536"/>
                <a:gd name="T10" fmla="*/ 0 60000 65536"/>
                <a:gd name="T11" fmla="*/ 0 60000 65536"/>
                <a:gd name="T12" fmla="*/ 0 w 26"/>
                <a:gd name="T13" fmla="*/ 0 h 8"/>
                <a:gd name="T14" fmla="*/ 26 w 26"/>
                <a:gd name="T15" fmla="*/ 8 h 8"/>
              </a:gdLst>
              <a:ahLst/>
              <a:cxnLst>
                <a:cxn ang="T8">
                  <a:pos x="T0" y="T1"/>
                </a:cxn>
                <a:cxn ang="T9">
                  <a:pos x="T2" y="T3"/>
                </a:cxn>
                <a:cxn ang="T10">
                  <a:pos x="T4" y="T5"/>
                </a:cxn>
                <a:cxn ang="T11">
                  <a:pos x="T6" y="T7"/>
                </a:cxn>
              </a:cxnLst>
              <a:rect l="T12" t="T13" r="T14" b="T15"/>
              <a:pathLst>
                <a:path w="26" h="8">
                  <a:moveTo>
                    <a:pt x="6" y="0"/>
                  </a:moveTo>
                  <a:cubicBezTo>
                    <a:pt x="7" y="0"/>
                    <a:pt x="24" y="1"/>
                    <a:pt x="25" y="4"/>
                  </a:cubicBezTo>
                  <a:cubicBezTo>
                    <a:pt x="26" y="7"/>
                    <a:pt x="12" y="8"/>
                    <a:pt x="6" y="7"/>
                  </a:cubicBezTo>
                  <a:cubicBezTo>
                    <a:pt x="0" y="6"/>
                    <a:pt x="3" y="1"/>
                    <a:pt x="6" y="0"/>
                  </a:cubicBezTo>
                  <a:close/>
                </a:path>
              </a:pathLst>
            </a:custGeom>
            <a:solidFill>
              <a:srgbClr val="F58C62"/>
            </a:solidFill>
            <a:ln w="9525">
              <a:noFill/>
              <a:miter lim="800000"/>
            </a:ln>
          </p:spPr>
          <p:txBody>
            <a:bodyPr anchor="ctr"/>
            <a:lstStyle/>
            <a:p>
              <a:pPr algn="ctr"/>
              <a:endParaRPr lang="zh-CN" altLang="zh-CN">
                <a:latin typeface="Calibri" charset="0"/>
              </a:endParaRPr>
            </a:p>
          </p:txBody>
        </p:sp>
        <p:sp>
          <p:nvSpPr>
            <p:cNvPr id="47250" name="í$lïḑè"/>
            <p:cNvSpPr>
              <a14:cpLocks xmlns:a14="http://schemas.microsoft.com/office/drawing/2010/main" noChangeArrowheads="1"/>
            </p:cNvSpPr>
            <p:nvPr/>
          </p:nvSpPr>
          <p:spPr bwMode="auto">
            <a:xfrm>
              <a:off x="5338477" y="3098015"/>
              <a:ext cx="31400" cy="14719"/>
            </a:xfrm>
            <a:custGeom>
              <a:avLst/>
              <a:gdLst>
                <a:gd name="T0" fmla="*/ 2147483647 w 20"/>
                <a:gd name="T1" fmla="*/ 2147483647 h 9"/>
                <a:gd name="T2" fmla="*/ 2147483647 w 20"/>
                <a:gd name="T3" fmla="*/ 2147483647 h 9"/>
                <a:gd name="T4" fmla="*/ 2147483647 w 20"/>
                <a:gd name="T5" fmla="*/ 2147483647 h 9"/>
                <a:gd name="T6" fmla="*/ 2147483647 w 20"/>
                <a:gd name="T7" fmla="*/ 2147483647 h 9"/>
                <a:gd name="T8" fmla="*/ 0 60000 65536"/>
                <a:gd name="T9" fmla="*/ 0 60000 65536"/>
                <a:gd name="T10" fmla="*/ 0 60000 65536"/>
                <a:gd name="T11" fmla="*/ 0 60000 65536"/>
                <a:gd name="T12" fmla="*/ 0 w 20"/>
                <a:gd name="T13" fmla="*/ 0 h 9"/>
                <a:gd name="T14" fmla="*/ 20 w 20"/>
                <a:gd name="T15" fmla="*/ 9 h 9"/>
              </a:gdLst>
              <a:ahLst/>
              <a:cxnLst>
                <a:cxn ang="T8">
                  <a:pos x="T0" y="T1"/>
                </a:cxn>
                <a:cxn ang="T9">
                  <a:pos x="T2" y="T3"/>
                </a:cxn>
                <a:cxn ang="T10">
                  <a:pos x="T4" y="T5"/>
                </a:cxn>
                <a:cxn ang="T11">
                  <a:pos x="T6" y="T7"/>
                </a:cxn>
              </a:cxnLst>
              <a:rect l="T12" t="T13" r="T14" b="T15"/>
              <a:pathLst>
                <a:path w="20" h="9">
                  <a:moveTo>
                    <a:pt x="6" y="2"/>
                  </a:moveTo>
                  <a:cubicBezTo>
                    <a:pt x="6" y="2"/>
                    <a:pt x="19" y="0"/>
                    <a:pt x="20" y="3"/>
                  </a:cubicBezTo>
                  <a:cubicBezTo>
                    <a:pt x="20" y="6"/>
                    <a:pt x="7" y="9"/>
                    <a:pt x="3" y="7"/>
                  </a:cubicBezTo>
                  <a:cubicBezTo>
                    <a:pt x="0" y="5"/>
                    <a:pt x="2" y="2"/>
                    <a:pt x="6" y="2"/>
                  </a:cubicBezTo>
                  <a:close/>
                </a:path>
              </a:pathLst>
            </a:custGeom>
            <a:solidFill>
              <a:srgbClr val="F58C62"/>
            </a:solidFill>
            <a:ln w="9525">
              <a:noFill/>
              <a:miter lim="800000"/>
            </a:ln>
          </p:spPr>
          <p:txBody>
            <a:bodyPr anchor="ctr"/>
            <a:lstStyle/>
            <a:p>
              <a:pPr algn="ctr"/>
              <a:endParaRPr lang="zh-CN" altLang="zh-CN">
                <a:latin typeface="Calibri" charset="0"/>
              </a:endParaRPr>
            </a:p>
          </p:txBody>
        </p:sp>
        <p:sp>
          <p:nvSpPr>
            <p:cNvPr id="47251" name="ís1íḋê"/>
            <p:cNvSpPr>
              <a14:cpLocks xmlns:a14="http://schemas.microsoft.com/office/drawing/2010/main" noChangeArrowheads="1"/>
            </p:cNvSpPr>
            <p:nvPr/>
          </p:nvSpPr>
          <p:spPr bwMode="auto">
            <a:xfrm>
              <a:off x="5341420" y="3108809"/>
              <a:ext cx="27475" cy="11775"/>
            </a:xfrm>
            <a:custGeom>
              <a:avLst/>
              <a:gdLst>
                <a:gd name="T0" fmla="*/ 2147483647 w 17"/>
                <a:gd name="T1" fmla="*/ 2147483647 h 7"/>
                <a:gd name="T2" fmla="*/ 2147483647 w 17"/>
                <a:gd name="T3" fmla="*/ 2147483647 h 7"/>
                <a:gd name="T4" fmla="*/ 2147483647 w 17"/>
                <a:gd name="T5" fmla="*/ 2147483647 h 7"/>
                <a:gd name="T6" fmla="*/ 2147483647 w 17"/>
                <a:gd name="T7" fmla="*/ 2147483647 h 7"/>
                <a:gd name="T8" fmla="*/ 0 60000 65536"/>
                <a:gd name="T9" fmla="*/ 0 60000 65536"/>
                <a:gd name="T10" fmla="*/ 0 60000 65536"/>
                <a:gd name="T11" fmla="*/ 0 60000 65536"/>
                <a:gd name="T12" fmla="*/ 0 w 17"/>
                <a:gd name="T13" fmla="*/ 0 h 7"/>
                <a:gd name="T14" fmla="*/ 17 w 17"/>
                <a:gd name="T15" fmla="*/ 7 h 7"/>
              </a:gdLst>
              <a:ahLst/>
              <a:cxnLst>
                <a:cxn ang="T8">
                  <a:pos x="T0" y="T1"/>
                </a:cxn>
                <a:cxn ang="T9">
                  <a:pos x="T2" y="T3"/>
                </a:cxn>
                <a:cxn ang="T10">
                  <a:pos x="T4" y="T5"/>
                </a:cxn>
                <a:cxn ang="T11">
                  <a:pos x="T6" y="T7"/>
                </a:cxn>
              </a:cxnLst>
              <a:rect l="T12" t="T13" r="T14" b="T15"/>
              <a:pathLst>
                <a:path w="17" h="7">
                  <a:moveTo>
                    <a:pt x="5" y="2"/>
                  </a:moveTo>
                  <a:cubicBezTo>
                    <a:pt x="5" y="2"/>
                    <a:pt x="16" y="0"/>
                    <a:pt x="17" y="2"/>
                  </a:cubicBezTo>
                  <a:cubicBezTo>
                    <a:pt x="17" y="5"/>
                    <a:pt x="6" y="7"/>
                    <a:pt x="3" y="6"/>
                  </a:cubicBezTo>
                  <a:cubicBezTo>
                    <a:pt x="0" y="4"/>
                    <a:pt x="1" y="2"/>
                    <a:pt x="5" y="2"/>
                  </a:cubicBezTo>
                  <a:close/>
                </a:path>
              </a:pathLst>
            </a:custGeom>
            <a:solidFill>
              <a:srgbClr val="F58C62"/>
            </a:solidFill>
            <a:ln w="9525">
              <a:noFill/>
              <a:miter lim="800000"/>
            </a:ln>
          </p:spPr>
          <p:txBody>
            <a:bodyPr anchor="ctr"/>
            <a:lstStyle/>
            <a:p>
              <a:pPr algn="ctr"/>
              <a:endParaRPr lang="zh-CN" altLang="zh-CN">
                <a:latin typeface="Calibri" charset="0"/>
              </a:endParaRPr>
            </a:p>
          </p:txBody>
        </p:sp>
        <p:sp>
          <p:nvSpPr>
            <p:cNvPr id="47252" name="ïṩļíḓè"/>
            <p:cNvSpPr>
              <a14:cpLocks xmlns:a14="http://schemas.microsoft.com/office/drawing/2010/main" noChangeArrowheads="1"/>
            </p:cNvSpPr>
            <p:nvPr/>
          </p:nvSpPr>
          <p:spPr bwMode="auto">
            <a:xfrm>
              <a:off x="5395389" y="3064653"/>
              <a:ext cx="43175" cy="91256"/>
            </a:xfrm>
            <a:custGeom>
              <a:avLst/>
              <a:gdLst>
                <a:gd name="T0" fmla="*/ 2147483647 w 27"/>
                <a:gd name="T1" fmla="*/ 2147483647 h 57"/>
                <a:gd name="T2" fmla="*/ 2147483647 w 27"/>
                <a:gd name="T3" fmla="*/ 2147483647 h 57"/>
                <a:gd name="T4" fmla="*/ 2147483647 w 27"/>
                <a:gd name="T5" fmla="*/ 2147483647 h 57"/>
                <a:gd name="T6" fmla="*/ 2147483647 w 27"/>
                <a:gd name="T7" fmla="*/ 0 h 57"/>
                <a:gd name="T8" fmla="*/ 2147483647 w 27"/>
                <a:gd name="T9" fmla="*/ 2147483647 h 57"/>
                <a:gd name="T10" fmla="*/ 2147483647 w 27"/>
                <a:gd name="T11" fmla="*/ 2147483647 h 57"/>
                <a:gd name="T12" fmla="*/ 2147483647 w 27"/>
                <a:gd name="T13" fmla="*/ 2147483647 h 57"/>
                <a:gd name="T14" fmla="*/ 2147483647 w 27"/>
                <a:gd name="T15" fmla="*/ 2147483647 h 57"/>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7"/>
                <a:gd name="T26" fmla="*/ 27 w 27"/>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7">
                  <a:moveTo>
                    <a:pt x="17" y="47"/>
                  </a:moveTo>
                  <a:cubicBezTo>
                    <a:pt x="17" y="47"/>
                    <a:pt x="27" y="38"/>
                    <a:pt x="26" y="31"/>
                  </a:cubicBezTo>
                  <a:cubicBezTo>
                    <a:pt x="26" y="24"/>
                    <a:pt x="15" y="19"/>
                    <a:pt x="11" y="12"/>
                  </a:cubicBezTo>
                  <a:cubicBezTo>
                    <a:pt x="7" y="5"/>
                    <a:pt x="8" y="0"/>
                    <a:pt x="8" y="0"/>
                  </a:cubicBezTo>
                  <a:cubicBezTo>
                    <a:pt x="8" y="0"/>
                    <a:pt x="0" y="6"/>
                    <a:pt x="3" y="13"/>
                  </a:cubicBezTo>
                  <a:cubicBezTo>
                    <a:pt x="7" y="19"/>
                    <a:pt x="11" y="26"/>
                    <a:pt x="11" y="26"/>
                  </a:cubicBezTo>
                  <a:cubicBezTo>
                    <a:pt x="11" y="26"/>
                    <a:pt x="0" y="32"/>
                    <a:pt x="3" y="45"/>
                  </a:cubicBezTo>
                  <a:cubicBezTo>
                    <a:pt x="6" y="57"/>
                    <a:pt x="17" y="47"/>
                    <a:pt x="17" y="47"/>
                  </a:cubicBezTo>
                  <a:close/>
                </a:path>
              </a:pathLst>
            </a:custGeom>
            <a:solidFill>
              <a:srgbClr val="F58C62"/>
            </a:solidFill>
            <a:ln w="9525">
              <a:noFill/>
              <a:miter lim="800000"/>
            </a:ln>
          </p:spPr>
          <p:txBody>
            <a:bodyPr anchor="ctr"/>
            <a:lstStyle/>
            <a:p>
              <a:pPr algn="ctr"/>
              <a:endParaRPr lang="zh-CN" altLang="zh-CN">
                <a:latin typeface="Calibri" charset="0"/>
              </a:endParaRPr>
            </a:p>
          </p:txBody>
        </p:sp>
        <p:sp>
          <p:nvSpPr>
            <p:cNvPr id="47253" name="íṩ1îḓe"/>
            <p:cNvSpPr>
              <a14:cpLocks xmlns:a14="http://schemas.microsoft.com/office/drawing/2010/main" noChangeArrowheads="1"/>
            </p:cNvSpPr>
            <p:nvPr/>
          </p:nvSpPr>
          <p:spPr bwMode="auto">
            <a:xfrm>
              <a:off x="5532764" y="3314872"/>
              <a:ext cx="69669" cy="270825"/>
            </a:xfrm>
            <a:custGeom>
              <a:avLst/>
              <a:gdLst>
                <a:gd name="T0" fmla="*/ 2147483647 w 44"/>
                <a:gd name="T1" fmla="*/ 0 h 170"/>
                <a:gd name="T2" fmla="*/ 0 w 44"/>
                <a:gd name="T3" fmla="*/ 2147483647 h 170"/>
                <a:gd name="T4" fmla="*/ 2147483647 w 44"/>
                <a:gd name="T5" fmla="*/ 2147483647 h 170"/>
                <a:gd name="T6" fmla="*/ 2147483647 w 44"/>
                <a:gd name="T7" fmla="*/ 2147483647 h 170"/>
                <a:gd name="T8" fmla="*/ 2147483647 w 44"/>
                <a:gd name="T9" fmla="*/ 0 h 170"/>
                <a:gd name="T10" fmla="*/ 0 60000 65536"/>
                <a:gd name="T11" fmla="*/ 0 60000 65536"/>
                <a:gd name="T12" fmla="*/ 0 60000 65536"/>
                <a:gd name="T13" fmla="*/ 0 60000 65536"/>
                <a:gd name="T14" fmla="*/ 0 60000 65536"/>
                <a:gd name="T15" fmla="*/ 0 w 44"/>
                <a:gd name="T16" fmla="*/ 0 h 170"/>
                <a:gd name="T17" fmla="*/ 44 w 44"/>
                <a:gd name="T18" fmla="*/ 170 h 170"/>
              </a:gdLst>
              <a:ahLst/>
              <a:cxnLst>
                <a:cxn ang="T10">
                  <a:pos x="T0" y="T1"/>
                </a:cxn>
                <a:cxn ang="T11">
                  <a:pos x="T2" y="T3"/>
                </a:cxn>
                <a:cxn ang="T12">
                  <a:pos x="T4" y="T5"/>
                </a:cxn>
                <a:cxn ang="T13">
                  <a:pos x="T6" y="T7"/>
                </a:cxn>
                <a:cxn ang="T14">
                  <a:pos x="T8" y="T9"/>
                </a:cxn>
              </a:cxnLst>
              <a:rect l="T15" t="T16" r="T17" b="T18"/>
              <a:pathLst>
                <a:path w="44" h="170">
                  <a:moveTo>
                    <a:pt x="23" y="0"/>
                  </a:moveTo>
                  <a:cubicBezTo>
                    <a:pt x="0" y="162"/>
                    <a:pt x="0" y="162"/>
                    <a:pt x="0" y="162"/>
                  </a:cubicBezTo>
                  <a:cubicBezTo>
                    <a:pt x="19" y="170"/>
                    <a:pt x="32" y="169"/>
                    <a:pt x="44" y="166"/>
                  </a:cubicBezTo>
                  <a:cubicBezTo>
                    <a:pt x="41" y="49"/>
                    <a:pt x="41" y="49"/>
                    <a:pt x="41" y="49"/>
                  </a:cubicBezTo>
                  <a:lnTo>
                    <a:pt x="23" y="0"/>
                  </a:lnTo>
                  <a:close/>
                </a:path>
              </a:pathLst>
            </a:custGeom>
            <a:solidFill>
              <a:srgbClr val="FFDA08"/>
            </a:solidFill>
            <a:ln w="9525">
              <a:noFill/>
              <a:miter lim="800000"/>
            </a:ln>
          </p:spPr>
          <p:txBody>
            <a:bodyPr anchor="ctr"/>
            <a:lstStyle/>
            <a:p>
              <a:pPr algn="ctr"/>
              <a:endParaRPr lang="zh-CN" altLang="zh-CN">
                <a:latin typeface="Calibri" charset="0"/>
              </a:endParaRPr>
            </a:p>
          </p:txBody>
        </p:sp>
        <p:sp>
          <p:nvSpPr>
            <p:cNvPr id="47254" name="iSḷïḓe"/>
            <p:cNvSpPr>
              <a14:cpLocks xmlns:a14="http://schemas.microsoft.com/office/drawing/2010/main" noChangeArrowheads="1"/>
            </p:cNvSpPr>
            <p:nvPr/>
          </p:nvSpPr>
          <p:spPr bwMode="auto">
            <a:xfrm>
              <a:off x="5547483" y="3102922"/>
              <a:ext cx="195269" cy="337550"/>
            </a:xfrm>
            <a:custGeom>
              <a:avLst/>
              <a:gdLst>
                <a:gd name="T0" fmla="*/ 2147483647 w 123"/>
                <a:gd name="T1" fmla="*/ 0 h 212"/>
                <a:gd name="T2" fmla="*/ 2147483647 w 123"/>
                <a:gd name="T3" fmla="*/ 2147483647 h 212"/>
                <a:gd name="T4" fmla="*/ 2147483647 w 123"/>
                <a:gd name="T5" fmla="*/ 2147483647 h 212"/>
                <a:gd name="T6" fmla="*/ 0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212"/>
                <a:gd name="T26" fmla="*/ 123 w 123"/>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212">
                  <a:moveTo>
                    <a:pt x="122" y="0"/>
                  </a:moveTo>
                  <a:cubicBezTo>
                    <a:pt x="67" y="1"/>
                    <a:pt x="25" y="36"/>
                    <a:pt x="25" y="36"/>
                  </a:cubicBezTo>
                  <a:cubicBezTo>
                    <a:pt x="42" y="73"/>
                    <a:pt x="42" y="73"/>
                    <a:pt x="42" y="73"/>
                  </a:cubicBezTo>
                  <a:cubicBezTo>
                    <a:pt x="42" y="73"/>
                    <a:pt x="0" y="108"/>
                    <a:pt x="0" y="108"/>
                  </a:cubicBezTo>
                  <a:cubicBezTo>
                    <a:pt x="0" y="108"/>
                    <a:pt x="22" y="184"/>
                    <a:pt x="26" y="212"/>
                  </a:cubicBezTo>
                  <a:cubicBezTo>
                    <a:pt x="35" y="179"/>
                    <a:pt x="43" y="146"/>
                    <a:pt x="55" y="115"/>
                  </a:cubicBezTo>
                  <a:cubicBezTo>
                    <a:pt x="67" y="83"/>
                    <a:pt x="84" y="53"/>
                    <a:pt x="106" y="28"/>
                  </a:cubicBezTo>
                  <a:cubicBezTo>
                    <a:pt x="113" y="21"/>
                    <a:pt x="120" y="14"/>
                    <a:pt x="123" y="5"/>
                  </a:cubicBezTo>
                </a:path>
              </a:pathLst>
            </a:custGeom>
            <a:solidFill>
              <a:srgbClr val="FFDA08"/>
            </a:solidFill>
            <a:ln w="9525">
              <a:noFill/>
              <a:miter lim="800000"/>
            </a:ln>
          </p:spPr>
          <p:txBody>
            <a:bodyPr anchor="ctr"/>
            <a:lstStyle/>
            <a:p>
              <a:pPr algn="ctr"/>
              <a:endParaRPr lang="zh-CN" altLang="zh-CN">
                <a:latin typeface="Calibri" charset="0"/>
              </a:endParaRPr>
            </a:p>
          </p:txBody>
        </p:sp>
        <p:sp>
          <p:nvSpPr>
            <p:cNvPr id="47255" name="ïṡļiḓe"/>
            <p:cNvSpPr>
              <a14:cpLocks xmlns:a14="http://schemas.microsoft.com/office/drawing/2010/main" noChangeArrowheads="1"/>
            </p:cNvSpPr>
            <p:nvPr/>
          </p:nvSpPr>
          <p:spPr bwMode="auto">
            <a:xfrm>
              <a:off x="5581827" y="3261884"/>
              <a:ext cx="60837" cy="321850"/>
            </a:xfrm>
            <a:custGeom>
              <a:avLst/>
              <a:gdLst>
                <a:gd name="T0" fmla="*/ 2147483647 w 38"/>
                <a:gd name="T1" fmla="*/ 0 h 202"/>
                <a:gd name="T2" fmla="*/ 2147483647 w 38"/>
                <a:gd name="T3" fmla="*/ 2147483647 h 202"/>
                <a:gd name="T4" fmla="*/ 0 w 38"/>
                <a:gd name="T5" fmla="*/ 2147483647 h 202"/>
                <a:gd name="T6" fmla="*/ 2147483647 w 38"/>
                <a:gd name="T7" fmla="*/ 2147483647 h 202"/>
                <a:gd name="T8" fmla="*/ 2147483647 w 38"/>
                <a:gd name="T9" fmla="*/ 2147483647 h 202"/>
                <a:gd name="T10" fmla="*/ 2147483647 w 38"/>
                <a:gd name="T11" fmla="*/ 0 h 202"/>
                <a:gd name="T12" fmla="*/ 0 60000 65536"/>
                <a:gd name="T13" fmla="*/ 0 60000 65536"/>
                <a:gd name="T14" fmla="*/ 0 60000 65536"/>
                <a:gd name="T15" fmla="*/ 0 60000 65536"/>
                <a:gd name="T16" fmla="*/ 0 60000 65536"/>
                <a:gd name="T17" fmla="*/ 0 60000 65536"/>
                <a:gd name="T18" fmla="*/ 0 w 38"/>
                <a:gd name="T19" fmla="*/ 0 h 202"/>
                <a:gd name="T20" fmla="*/ 38 w 38"/>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38" h="202">
                  <a:moveTo>
                    <a:pt x="26" y="0"/>
                  </a:moveTo>
                  <a:cubicBezTo>
                    <a:pt x="26" y="0"/>
                    <a:pt x="7" y="56"/>
                    <a:pt x="5" y="110"/>
                  </a:cubicBezTo>
                  <a:cubicBezTo>
                    <a:pt x="3" y="165"/>
                    <a:pt x="0" y="202"/>
                    <a:pt x="0" y="202"/>
                  </a:cubicBezTo>
                  <a:cubicBezTo>
                    <a:pt x="13" y="199"/>
                    <a:pt x="13" y="199"/>
                    <a:pt x="13" y="199"/>
                  </a:cubicBezTo>
                  <a:cubicBezTo>
                    <a:pt x="38" y="19"/>
                    <a:pt x="38" y="19"/>
                    <a:pt x="38" y="19"/>
                  </a:cubicBezTo>
                  <a:lnTo>
                    <a:pt x="26" y="0"/>
                  </a:lnTo>
                  <a:close/>
                </a:path>
              </a:pathLst>
            </a:custGeom>
            <a:solidFill>
              <a:srgbClr val="FFDA08"/>
            </a:solidFill>
            <a:ln w="9525">
              <a:noFill/>
              <a:miter lim="800000"/>
            </a:ln>
          </p:spPr>
          <p:txBody>
            <a:bodyPr anchor="ctr"/>
            <a:lstStyle/>
            <a:p>
              <a:pPr algn="ctr"/>
              <a:endParaRPr lang="zh-CN" altLang="zh-CN">
                <a:latin typeface="Calibri" charset="0"/>
              </a:endParaRPr>
            </a:p>
          </p:txBody>
        </p:sp>
        <p:sp>
          <p:nvSpPr>
            <p:cNvPr id="47256" name="íṣľiḍè"/>
            <p:cNvSpPr>
              <a14:cpLocks xmlns:a14="http://schemas.microsoft.com/office/drawing/2010/main" noChangeArrowheads="1"/>
            </p:cNvSpPr>
            <p:nvPr/>
          </p:nvSpPr>
          <p:spPr bwMode="auto">
            <a:xfrm>
              <a:off x="5510195" y="3478740"/>
              <a:ext cx="413106" cy="1243243"/>
            </a:xfrm>
            <a:custGeom>
              <a:avLst/>
              <a:gdLst>
                <a:gd name="T0" fmla="*/ 2147483647 w 421"/>
                <a:gd name="T1" fmla="*/ 0 h 1267"/>
                <a:gd name="T2" fmla="*/ 0 w 421"/>
                <a:gd name="T3" fmla="*/ 2147483647 h 1267"/>
                <a:gd name="T4" fmla="*/ 2147483647 w 421"/>
                <a:gd name="T5" fmla="*/ 2147483647 h 1267"/>
                <a:gd name="T6" fmla="*/ 2147483647 w 421"/>
                <a:gd name="T7" fmla="*/ 2147483647 h 1267"/>
                <a:gd name="T8" fmla="*/ 2147483647 w 421"/>
                <a:gd name="T9" fmla="*/ 0 h 1267"/>
                <a:gd name="T10" fmla="*/ 0 60000 65536"/>
                <a:gd name="T11" fmla="*/ 0 60000 65536"/>
                <a:gd name="T12" fmla="*/ 0 60000 65536"/>
                <a:gd name="T13" fmla="*/ 0 60000 65536"/>
                <a:gd name="T14" fmla="*/ 0 60000 65536"/>
                <a:gd name="T15" fmla="*/ 0 w 421"/>
                <a:gd name="T16" fmla="*/ 0 h 1267"/>
                <a:gd name="T17" fmla="*/ 421 w 421"/>
                <a:gd name="T18" fmla="*/ 1267 h 1267"/>
              </a:gdLst>
              <a:ahLst/>
              <a:cxnLst>
                <a:cxn ang="T10">
                  <a:pos x="T0" y="T1"/>
                </a:cxn>
                <a:cxn ang="T11">
                  <a:pos x="T2" y="T3"/>
                </a:cxn>
                <a:cxn ang="T12">
                  <a:pos x="T4" y="T5"/>
                </a:cxn>
                <a:cxn ang="T13">
                  <a:pos x="T6" y="T7"/>
                </a:cxn>
                <a:cxn ang="T14">
                  <a:pos x="T8" y="T9"/>
                </a:cxn>
              </a:cxnLst>
              <a:rect l="T15" t="T16" r="T17" b="T18"/>
              <a:pathLst>
                <a:path w="421" h="1267">
                  <a:moveTo>
                    <a:pt x="111" y="0"/>
                  </a:moveTo>
                  <a:lnTo>
                    <a:pt x="0" y="1254"/>
                  </a:lnTo>
                  <a:lnTo>
                    <a:pt x="70" y="1267"/>
                  </a:lnTo>
                  <a:lnTo>
                    <a:pt x="421" y="42"/>
                  </a:lnTo>
                  <a:lnTo>
                    <a:pt x="111" y="0"/>
                  </a:lnTo>
                  <a:close/>
                </a:path>
              </a:pathLst>
            </a:custGeom>
            <a:solidFill>
              <a:srgbClr val="FEA574"/>
            </a:solidFill>
            <a:ln w="9525">
              <a:noFill/>
              <a:miter lim="800000"/>
            </a:ln>
          </p:spPr>
          <p:txBody>
            <a:bodyPr anchor="ctr"/>
            <a:lstStyle/>
            <a:p>
              <a:pPr algn="ctr"/>
              <a:endParaRPr lang="zh-CN" altLang="zh-CN">
                <a:latin typeface="Calibri" charset="0"/>
              </a:endParaRPr>
            </a:p>
          </p:txBody>
        </p:sp>
        <p:sp>
          <p:nvSpPr>
            <p:cNvPr id="47257" name="iŝļïdê"/>
            <p:cNvSpPr>
              <a14:cpLocks xmlns:a14="http://schemas.microsoft.com/office/drawing/2010/main" noChangeArrowheads="1"/>
            </p:cNvSpPr>
            <p:nvPr/>
          </p:nvSpPr>
          <p:spPr bwMode="auto">
            <a:xfrm>
              <a:off x="5501364" y="3503271"/>
              <a:ext cx="393481" cy="1109793"/>
            </a:xfrm>
            <a:custGeom>
              <a:avLst/>
              <a:gdLst>
                <a:gd name="T0" fmla="*/ 2147483647 w 247"/>
                <a:gd name="T1" fmla="*/ 2147483647 h 697"/>
                <a:gd name="T2" fmla="*/ 2147483647 w 247"/>
                <a:gd name="T3" fmla="*/ 2147483647 h 697"/>
                <a:gd name="T4" fmla="*/ 2147483647 w 247"/>
                <a:gd name="T5" fmla="*/ 2147483647 h 697"/>
                <a:gd name="T6" fmla="*/ 2147483647 w 247"/>
                <a:gd name="T7" fmla="*/ 2147483647 h 697"/>
                <a:gd name="T8" fmla="*/ 2147483647 w 247"/>
                <a:gd name="T9" fmla="*/ 2147483647 h 697"/>
                <a:gd name="T10" fmla="*/ 2147483647 w 247"/>
                <a:gd name="T11" fmla="*/ 2147483647 h 697"/>
                <a:gd name="T12" fmla="*/ 2147483647 w 247"/>
                <a:gd name="T13" fmla="*/ 2147483647 h 697"/>
                <a:gd name="T14" fmla="*/ 2147483647 w 247"/>
                <a:gd name="T15" fmla="*/ 2147483647 h 697"/>
                <a:gd name="T16" fmla="*/ 2147483647 w 247"/>
                <a:gd name="T17" fmla="*/ 2147483647 h 697"/>
                <a:gd name="T18" fmla="*/ 2147483647 w 247"/>
                <a:gd name="T19" fmla="*/ 2147483647 h 697"/>
                <a:gd name="T20" fmla="*/ 2147483647 w 247"/>
                <a:gd name="T21" fmla="*/ 2147483647 h 697"/>
                <a:gd name="T22" fmla="*/ 2147483647 w 247"/>
                <a:gd name="T23" fmla="*/ 2147483647 h 697"/>
                <a:gd name="T24" fmla="*/ 2147483647 w 247"/>
                <a:gd name="T25" fmla="*/ 2147483647 h 697"/>
                <a:gd name="T26" fmla="*/ 2147483647 w 247"/>
                <a:gd name="T27" fmla="*/ 2147483647 h 697"/>
                <a:gd name="T28" fmla="*/ 2147483647 w 247"/>
                <a:gd name="T29" fmla="*/ 2147483647 h 697"/>
                <a:gd name="T30" fmla="*/ 2147483647 w 247"/>
                <a:gd name="T31" fmla="*/ 2147483647 h 697"/>
                <a:gd name="T32" fmla="*/ 2147483647 w 247"/>
                <a:gd name="T33" fmla="*/ 2147483647 h 697"/>
                <a:gd name="T34" fmla="*/ 2147483647 w 247"/>
                <a:gd name="T35" fmla="*/ 2147483647 h 697"/>
                <a:gd name="T36" fmla="*/ 2147483647 w 247"/>
                <a:gd name="T37" fmla="*/ 2147483647 h 697"/>
                <a:gd name="T38" fmla="*/ 2147483647 w 247"/>
                <a:gd name="T39" fmla="*/ 2147483647 h 697"/>
                <a:gd name="T40" fmla="*/ 2147483647 w 247"/>
                <a:gd name="T41" fmla="*/ 2147483647 h 697"/>
                <a:gd name="T42" fmla="*/ 2147483647 w 247"/>
                <a:gd name="T43" fmla="*/ 2147483647 h 697"/>
                <a:gd name="T44" fmla="*/ 2147483647 w 247"/>
                <a:gd name="T45" fmla="*/ 2147483647 h 697"/>
                <a:gd name="T46" fmla="*/ 2147483647 w 247"/>
                <a:gd name="T47" fmla="*/ 2147483647 h 697"/>
                <a:gd name="T48" fmla="*/ 2147483647 w 247"/>
                <a:gd name="T49" fmla="*/ 0 h 697"/>
                <a:gd name="T50" fmla="*/ 2147483647 w 247"/>
                <a:gd name="T51" fmla="*/ 2147483647 h 697"/>
                <a:gd name="T52" fmla="*/ 2147483647 w 247"/>
                <a:gd name="T53" fmla="*/ 2147483647 h 697"/>
                <a:gd name="T54" fmla="*/ 2147483647 w 247"/>
                <a:gd name="T55" fmla="*/ 2147483647 h 697"/>
                <a:gd name="T56" fmla="*/ 2147483647 w 247"/>
                <a:gd name="T57" fmla="*/ 2147483647 h 697"/>
                <a:gd name="T58" fmla="*/ 2147483647 w 247"/>
                <a:gd name="T59" fmla="*/ 2147483647 h 697"/>
                <a:gd name="T60" fmla="*/ 2147483647 w 247"/>
                <a:gd name="T61" fmla="*/ 2147483647 h 697"/>
                <a:gd name="T62" fmla="*/ 2147483647 w 247"/>
                <a:gd name="T63" fmla="*/ 2147483647 h 6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7"/>
                <a:gd name="T97" fmla="*/ 0 h 697"/>
                <a:gd name="T98" fmla="*/ 247 w 247"/>
                <a:gd name="T99" fmla="*/ 697 h 6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7" h="697">
                  <a:moveTo>
                    <a:pt x="247" y="78"/>
                  </a:moveTo>
                  <a:cubicBezTo>
                    <a:pt x="181" y="330"/>
                    <a:pt x="181" y="330"/>
                    <a:pt x="181" y="330"/>
                  </a:cubicBezTo>
                  <a:cubicBezTo>
                    <a:pt x="181" y="330"/>
                    <a:pt x="181" y="330"/>
                    <a:pt x="181" y="330"/>
                  </a:cubicBezTo>
                  <a:cubicBezTo>
                    <a:pt x="180" y="337"/>
                    <a:pt x="180" y="337"/>
                    <a:pt x="180" y="337"/>
                  </a:cubicBezTo>
                  <a:cubicBezTo>
                    <a:pt x="166" y="388"/>
                    <a:pt x="166" y="388"/>
                    <a:pt x="166" y="388"/>
                  </a:cubicBezTo>
                  <a:cubicBezTo>
                    <a:pt x="165" y="393"/>
                    <a:pt x="165" y="393"/>
                    <a:pt x="165" y="393"/>
                  </a:cubicBezTo>
                  <a:cubicBezTo>
                    <a:pt x="150" y="451"/>
                    <a:pt x="150" y="451"/>
                    <a:pt x="150" y="451"/>
                  </a:cubicBezTo>
                  <a:cubicBezTo>
                    <a:pt x="148" y="457"/>
                    <a:pt x="148" y="457"/>
                    <a:pt x="148" y="457"/>
                  </a:cubicBezTo>
                  <a:cubicBezTo>
                    <a:pt x="132" y="518"/>
                    <a:pt x="132" y="518"/>
                    <a:pt x="132" y="518"/>
                  </a:cubicBezTo>
                  <a:cubicBezTo>
                    <a:pt x="131" y="523"/>
                    <a:pt x="131" y="523"/>
                    <a:pt x="131" y="523"/>
                  </a:cubicBezTo>
                  <a:cubicBezTo>
                    <a:pt x="112" y="594"/>
                    <a:pt x="112" y="594"/>
                    <a:pt x="112" y="594"/>
                  </a:cubicBezTo>
                  <a:cubicBezTo>
                    <a:pt x="111" y="600"/>
                    <a:pt x="111" y="600"/>
                    <a:pt x="111" y="600"/>
                  </a:cubicBezTo>
                  <a:cubicBezTo>
                    <a:pt x="98" y="649"/>
                    <a:pt x="98" y="649"/>
                    <a:pt x="98" y="649"/>
                  </a:cubicBezTo>
                  <a:cubicBezTo>
                    <a:pt x="97" y="654"/>
                    <a:pt x="97" y="654"/>
                    <a:pt x="97" y="654"/>
                  </a:cubicBezTo>
                  <a:cubicBezTo>
                    <a:pt x="86" y="697"/>
                    <a:pt x="86" y="697"/>
                    <a:pt x="86" y="697"/>
                  </a:cubicBezTo>
                  <a:cubicBezTo>
                    <a:pt x="83" y="697"/>
                    <a:pt x="80" y="697"/>
                    <a:pt x="77" y="696"/>
                  </a:cubicBezTo>
                  <a:cubicBezTo>
                    <a:pt x="67" y="693"/>
                    <a:pt x="56" y="691"/>
                    <a:pt x="45" y="690"/>
                  </a:cubicBezTo>
                  <a:cubicBezTo>
                    <a:pt x="45" y="690"/>
                    <a:pt x="44" y="689"/>
                    <a:pt x="44" y="689"/>
                  </a:cubicBezTo>
                  <a:cubicBezTo>
                    <a:pt x="43" y="689"/>
                    <a:pt x="42" y="689"/>
                    <a:pt x="41" y="689"/>
                  </a:cubicBezTo>
                  <a:cubicBezTo>
                    <a:pt x="28" y="688"/>
                    <a:pt x="14" y="688"/>
                    <a:pt x="2" y="687"/>
                  </a:cubicBezTo>
                  <a:cubicBezTo>
                    <a:pt x="2" y="684"/>
                    <a:pt x="2" y="681"/>
                    <a:pt x="3" y="678"/>
                  </a:cubicBezTo>
                  <a:cubicBezTo>
                    <a:pt x="3" y="677"/>
                    <a:pt x="3" y="675"/>
                    <a:pt x="3" y="674"/>
                  </a:cubicBezTo>
                  <a:cubicBezTo>
                    <a:pt x="0" y="491"/>
                    <a:pt x="23" y="286"/>
                    <a:pt x="42" y="151"/>
                  </a:cubicBezTo>
                  <a:cubicBezTo>
                    <a:pt x="50" y="92"/>
                    <a:pt x="57" y="46"/>
                    <a:pt x="62" y="21"/>
                  </a:cubicBezTo>
                  <a:cubicBezTo>
                    <a:pt x="64" y="8"/>
                    <a:pt x="65" y="0"/>
                    <a:pt x="65" y="0"/>
                  </a:cubicBezTo>
                  <a:cubicBezTo>
                    <a:pt x="90" y="13"/>
                    <a:pt x="90" y="13"/>
                    <a:pt x="90" y="13"/>
                  </a:cubicBezTo>
                  <a:cubicBezTo>
                    <a:pt x="127" y="31"/>
                    <a:pt x="127" y="31"/>
                    <a:pt x="127" y="31"/>
                  </a:cubicBezTo>
                  <a:cubicBezTo>
                    <a:pt x="129" y="32"/>
                    <a:pt x="129" y="32"/>
                    <a:pt x="129" y="32"/>
                  </a:cubicBezTo>
                  <a:cubicBezTo>
                    <a:pt x="129" y="32"/>
                    <a:pt x="128" y="40"/>
                    <a:pt x="127" y="53"/>
                  </a:cubicBezTo>
                  <a:cubicBezTo>
                    <a:pt x="125" y="62"/>
                    <a:pt x="124" y="73"/>
                    <a:pt x="122" y="86"/>
                  </a:cubicBezTo>
                  <a:cubicBezTo>
                    <a:pt x="127" y="86"/>
                    <a:pt x="127" y="86"/>
                    <a:pt x="127" y="86"/>
                  </a:cubicBezTo>
                  <a:lnTo>
                    <a:pt x="247" y="78"/>
                  </a:lnTo>
                  <a:close/>
                </a:path>
              </a:pathLst>
            </a:custGeom>
            <a:solidFill>
              <a:srgbClr val="DBD7D7"/>
            </a:solidFill>
            <a:ln w="9525">
              <a:noFill/>
              <a:miter lim="800000"/>
            </a:ln>
          </p:spPr>
          <p:txBody>
            <a:bodyPr anchor="ctr"/>
            <a:lstStyle/>
            <a:p>
              <a:pPr algn="ctr"/>
              <a:endParaRPr lang="zh-CN" altLang="zh-CN">
                <a:latin typeface="Calibri" charset="0"/>
              </a:endParaRPr>
            </a:p>
          </p:txBody>
        </p:sp>
        <p:sp>
          <p:nvSpPr>
            <p:cNvPr id="47258" name="ïṣḷíďè"/>
            <p:cNvSpPr>
              <a14:cpLocks xmlns:a14="http://schemas.microsoft.com/office/drawing/2010/main" noChangeArrowheads="1"/>
            </p:cNvSpPr>
            <p:nvPr/>
          </p:nvSpPr>
          <p:spPr bwMode="auto">
            <a:xfrm>
              <a:off x="5599489" y="3483646"/>
              <a:ext cx="379744" cy="1256980"/>
            </a:xfrm>
            <a:custGeom>
              <a:avLst/>
              <a:gdLst>
                <a:gd name="T0" fmla="*/ 0 w 387"/>
                <a:gd name="T1" fmla="*/ 2147483647 h 1281"/>
                <a:gd name="T2" fmla="*/ 2147483647 w 387"/>
                <a:gd name="T3" fmla="*/ 2147483647 h 1281"/>
                <a:gd name="T4" fmla="*/ 2147483647 w 387"/>
                <a:gd name="T5" fmla="*/ 2147483647 h 1281"/>
                <a:gd name="T6" fmla="*/ 2147483647 w 387"/>
                <a:gd name="T7" fmla="*/ 0 h 1281"/>
                <a:gd name="T8" fmla="*/ 0 w 387"/>
                <a:gd name="T9" fmla="*/ 2147483647 h 1281"/>
                <a:gd name="T10" fmla="*/ 0 60000 65536"/>
                <a:gd name="T11" fmla="*/ 0 60000 65536"/>
                <a:gd name="T12" fmla="*/ 0 60000 65536"/>
                <a:gd name="T13" fmla="*/ 0 60000 65536"/>
                <a:gd name="T14" fmla="*/ 0 60000 65536"/>
                <a:gd name="T15" fmla="*/ 0 w 387"/>
                <a:gd name="T16" fmla="*/ 0 h 1281"/>
                <a:gd name="T17" fmla="*/ 387 w 387"/>
                <a:gd name="T18" fmla="*/ 1281 h 1281"/>
              </a:gdLst>
              <a:ahLst/>
              <a:cxnLst>
                <a:cxn ang="T10">
                  <a:pos x="T0" y="T1"/>
                </a:cxn>
                <a:cxn ang="T11">
                  <a:pos x="T2" y="T3"/>
                </a:cxn>
                <a:cxn ang="T12">
                  <a:pos x="T4" y="T5"/>
                </a:cxn>
                <a:cxn ang="T13">
                  <a:pos x="T6" y="T7"/>
                </a:cxn>
                <a:cxn ang="T14">
                  <a:pos x="T8" y="T9"/>
                </a:cxn>
              </a:cxnLst>
              <a:rect l="T15" t="T16" r="T17" b="T18"/>
              <a:pathLst>
                <a:path w="387" h="1281">
                  <a:moveTo>
                    <a:pt x="0" y="63"/>
                  </a:moveTo>
                  <a:lnTo>
                    <a:pt x="317" y="1281"/>
                  </a:lnTo>
                  <a:lnTo>
                    <a:pt x="387" y="1270"/>
                  </a:lnTo>
                  <a:lnTo>
                    <a:pt x="307" y="0"/>
                  </a:lnTo>
                  <a:lnTo>
                    <a:pt x="0" y="63"/>
                  </a:lnTo>
                  <a:close/>
                </a:path>
              </a:pathLst>
            </a:custGeom>
            <a:solidFill>
              <a:srgbClr val="FEA574"/>
            </a:solidFill>
            <a:ln w="9525">
              <a:noFill/>
              <a:miter lim="800000"/>
            </a:ln>
          </p:spPr>
          <p:txBody>
            <a:bodyPr anchor="ctr"/>
            <a:lstStyle/>
            <a:p>
              <a:pPr algn="ctr"/>
              <a:endParaRPr lang="zh-CN" altLang="zh-CN">
                <a:latin typeface="Calibri" charset="0"/>
              </a:endParaRPr>
            </a:p>
          </p:txBody>
        </p:sp>
        <p:sp>
          <p:nvSpPr>
            <p:cNvPr id="47259" name="îṣľiḓé"/>
            <p:cNvSpPr>
              <a14:cpLocks xmlns:a14="http://schemas.microsoft.com/office/drawing/2010/main" noChangeArrowheads="1"/>
            </p:cNvSpPr>
            <p:nvPr/>
          </p:nvSpPr>
          <p:spPr bwMode="auto">
            <a:xfrm>
              <a:off x="5892882" y="3507196"/>
              <a:ext cx="43175" cy="11775"/>
            </a:xfrm>
            <a:custGeom>
              <a:avLst/>
              <a:gdLst>
                <a:gd name="T0" fmla="*/ 2147483647 w 44"/>
                <a:gd name="T1" fmla="*/ 0 h 12"/>
                <a:gd name="T2" fmla="*/ 0 w 44"/>
                <a:gd name="T3" fmla="*/ 2147483647 h 12"/>
                <a:gd name="T4" fmla="*/ 2147483647 w 44"/>
                <a:gd name="T5" fmla="*/ 2147483647 h 12"/>
                <a:gd name="T6" fmla="*/ 2147483647 w 44"/>
                <a:gd name="T7" fmla="*/ 0 h 12"/>
                <a:gd name="T8" fmla="*/ 0 60000 65536"/>
                <a:gd name="T9" fmla="*/ 0 60000 65536"/>
                <a:gd name="T10" fmla="*/ 0 60000 65536"/>
                <a:gd name="T11" fmla="*/ 0 60000 65536"/>
                <a:gd name="T12" fmla="*/ 0 w 44"/>
                <a:gd name="T13" fmla="*/ 0 h 12"/>
                <a:gd name="T14" fmla="*/ 44 w 44"/>
                <a:gd name="T15" fmla="*/ 12 h 12"/>
              </a:gdLst>
              <a:ahLst/>
              <a:cxnLst>
                <a:cxn ang="T8">
                  <a:pos x="T0" y="T1"/>
                </a:cxn>
                <a:cxn ang="T9">
                  <a:pos x="T2" y="T3"/>
                </a:cxn>
                <a:cxn ang="T10">
                  <a:pos x="T4" y="T5"/>
                </a:cxn>
                <a:cxn ang="T11">
                  <a:pos x="T6" y="T7"/>
                </a:cxn>
              </a:cxnLst>
              <a:rect l="T12" t="T13" r="T14" b="T15"/>
              <a:pathLst>
                <a:path w="44" h="12">
                  <a:moveTo>
                    <a:pt x="44" y="0"/>
                  </a:moveTo>
                  <a:lnTo>
                    <a:pt x="0" y="7"/>
                  </a:lnTo>
                  <a:lnTo>
                    <a:pt x="44" y="12"/>
                  </a:lnTo>
                  <a:lnTo>
                    <a:pt x="44" y="0"/>
                  </a:ln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260" name="ïṡľïḍê"/>
            <p:cNvSpPr>
              <a14:cpLocks xmlns:a14="http://schemas.microsoft.com/office/drawing/2010/main" noChangeArrowheads="1"/>
            </p:cNvSpPr>
            <p:nvPr/>
          </p:nvSpPr>
          <p:spPr bwMode="auto">
            <a:xfrm>
              <a:off x="5652477" y="3614152"/>
              <a:ext cx="345400" cy="1048956"/>
            </a:xfrm>
            <a:custGeom>
              <a:avLst/>
              <a:gdLst>
                <a:gd name="T0" fmla="*/ 2147483647 w 217"/>
                <a:gd name="T1" fmla="*/ 2147483647 h 658"/>
                <a:gd name="T2" fmla="*/ 2147483647 w 217"/>
                <a:gd name="T3" fmla="*/ 2147483647 h 658"/>
                <a:gd name="T4" fmla="*/ 2147483647 w 217"/>
                <a:gd name="T5" fmla="*/ 2147483647 h 658"/>
                <a:gd name="T6" fmla="*/ 2147483647 w 217"/>
                <a:gd name="T7" fmla="*/ 2147483647 h 658"/>
                <a:gd name="T8" fmla="*/ 2147483647 w 217"/>
                <a:gd name="T9" fmla="*/ 2147483647 h 658"/>
                <a:gd name="T10" fmla="*/ 2147483647 w 217"/>
                <a:gd name="T11" fmla="*/ 2147483647 h 658"/>
                <a:gd name="T12" fmla="*/ 2147483647 w 217"/>
                <a:gd name="T13" fmla="*/ 2147483647 h 658"/>
                <a:gd name="T14" fmla="*/ 2147483647 w 217"/>
                <a:gd name="T15" fmla="*/ 2147483647 h 658"/>
                <a:gd name="T16" fmla="*/ 2147483647 w 217"/>
                <a:gd name="T17" fmla="*/ 2147483647 h 658"/>
                <a:gd name="T18" fmla="*/ 2147483647 w 217"/>
                <a:gd name="T19" fmla="*/ 2147483647 h 658"/>
                <a:gd name="T20" fmla="*/ 2147483647 w 217"/>
                <a:gd name="T21" fmla="*/ 2147483647 h 658"/>
                <a:gd name="T22" fmla="*/ 2147483647 w 217"/>
                <a:gd name="T23" fmla="*/ 2147483647 h 658"/>
                <a:gd name="T24" fmla="*/ 2147483647 w 217"/>
                <a:gd name="T25" fmla="*/ 2147483647 h 658"/>
                <a:gd name="T26" fmla="*/ 2147483647 w 217"/>
                <a:gd name="T27" fmla="*/ 2147483647 h 658"/>
                <a:gd name="T28" fmla="*/ 2147483647 w 217"/>
                <a:gd name="T29" fmla="*/ 2147483647 h 658"/>
                <a:gd name="T30" fmla="*/ 2147483647 w 217"/>
                <a:gd name="T31" fmla="*/ 2147483647 h 658"/>
                <a:gd name="T32" fmla="*/ 2147483647 w 217"/>
                <a:gd name="T33" fmla="*/ 2147483647 h 658"/>
                <a:gd name="T34" fmla="*/ 2147483647 w 217"/>
                <a:gd name="T35" fmla="*/ 2147483647 h 658"/>
                <a:gd name="T36" fmla="*/ 2147483647 w 217"/>
                <a:gd name="T37" fmla="*/ 0 h 658"/>
                <a:gd name="T38" fmla="*/ 2147483647 w 217"/>
                <a:gd name="T39" fmla="*/ 2147483647 h 658"/>
                <a:gd name="T40" fmla="*/ 2147483647 w 217"/>
                <a:gd name="T41" fmla="*/ 2147483647 h 658"/>
                <a:gd name="T42" fmla="*/ 2147483647 w 217"/>
                <a:gd name="T43" fmla="*/ 2147483647 h 658"/>
                <a:gd name="T44" fmla="*/ 2147483647 w 217"/>
                <a:gd name="T45" fmla="*/ 2147483647 h 658"/>
                <a:gd name="T46" fmla="*/ 2147483647 w 217"/>
                <a:gd name="T47" fmla="*/ 2147483647 h 658"/>
                <a:gd name="T48" fmla="*/ 2147483647 w 217"/>
                <a:gd name="T49" fmla="*/ 2147483647 h 658"/>
                <a:gd name="T50" fmla="*/ 2147483647 w 217"/>
                <a:gd name="T51" fmla="*/ 2147483647 h 658"/>
                <a:gd name="T52" fmla="*/ 0 w 217"/>
                <a:gd name="T53" fmla="*/ 2147483647 h 658"/>
                <a:gd name="T54" fmla="*/ 0 w 217"/>
                <a:gd name="T55" fmla="*/ 2147483647 h 658"/>
                <a:gd name="T56" fmla="*/ 0 w 217"/>
                <a:gd name="T57" fmla="*/ 2147483647 h 658"/>
                <a:gd name="T58" fmla="*/ 2147483647 w 217"/>
                <a:gd name="T59" fmla="*/ 2147483647 h 658"/>
                <a:gd name="T60" fmla="*/ 2147483647 w 217"/>
                <a:gd name="T61" fmla="*/ 2147483647 h 658"/>
                <a:gd name="T62" fmla="*/ 2147483647 w 217"/>
                <a:gd name="T63" fmla="*/ 2147483647 h 658"/>
                <a:gd name="T64" fmla="*/ 2147483647 w 217"/>
                <a:gd name="T65" fmla="*/ 2147483647 h 658"/>
                <a:gd name="T66" fmla="*/ 2147483647 w 217"/>
                <a:gd name="T67" fmla="*/ 2147483647 h 6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658"/>
                <a:gd name="T104" fmla="*/ 217 w 217"/>
                <a:gd name="T105" fmla="*/ 658 h 6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658">
                  <a:moveTo>
                    <a:pt x="215" y="607"/>
                  </a:moveTo>
                  <a:cubicBezTo>
                    <a:pt x="215" y="601"/>
                    <a:pt x="215" y="601"/>
                    <a:pt x="215" y="601"/>
                  </a:cubicBezTo>
                  <a:cubicBezTo>
                    <a:pt x="212" y="540"/>
                    <a:pt x="212" y="540"/>
                    <a:pt x="212" y="540"/>
                  </a:cubicBezTo>
                  <a:cubicBezTo>
                    <a:pt x="212" y="535"/>
                    <a:pt x="212" y="535"/>
                    <a:pt x="212" y="535"/>
                  </a:cubicBezTo>
                  <a:cubicBezTo>
                    <a:pt x="208" y="469"/>
                    <a:pt x="208" y="469"/>
                    <a:pt x="208" y="469"/>
                  </a:cubicBezTo>
                  <a:cubicBezTo>
                    <a:pt x="208" y="463"/>
                    <a:pt x="208" y="463"/>
                    <a:pt x="208" y="463"/>
                  </a:cubicBezTo>
                  <a:cubicBezTo>
                    <a:pt x="205" y="385"/>
                    <a:pt x="205" y="385"/>
                    <a:pt x="205" y="385"/>
                  </a:cubicBezTo>
                  <a:cubicBezTo>
                    <a:pt x="204" y="379"/>
                    <a:pt x="204" y="379"/>
                    <a:pt x="204" y="379"/>
                  </a:cubicBezTo>
                  <a:cubicBezTo>
                    <a:pt x="202" y="320"/>
                    <a:pt x="202" y="320"/>
                    <a:pt x="202" y="320"/>
                  </a:cubicBezTo>
                  <a:cubicBezTo>
                    <a:pt x="201" y="314"/>
                    <a:pt x="201" y="314"/>
                    <a:pt x="201" y="314"/>
                  </a:cubicBezTo>
                  <a:cubicBezTo>
                    <a:pt x="198" y="242"/>
                    <a:pt x="198" y="242"/>
                    <a:pt x="198" y="242"/>
                  </a:cubicBezTo>
                  <a:cubicBezTo>
                    <a:pt x="198" y="236"/>
                    <a:pt x="198" y="236"/>
                    <a:pt x="198" y="236"/>
                  </a:cubicBezTo>
                  <a:cubicBezTo>
                    <a:pt x="195" y="175"/>
                    <a:pt x="195" y="175"/>
                    <a:pt x="195" y="175"/>
                  </a:cubicBezTo>
                  <a:cubicBezTo>
                    <a:pt x="195" y="169"/>
                    <a:pt x="195" y="169"/>
                    <a:pt x="195" y="169"/>
                  </a:cubicBezTo>
                  <a:cubicBezTo>
                    <a:pt x="192" y="104"/>
                    <a:pt x="192" y="104"/>
                    <a:pt x="192" y="104"/>
                  </a:cubicBezTo>
                  <a:cubicBezTo>
                    <a:pt x="191" y="98"/>
                    <a:pt x="191" y="98"/>
                    <a:pt x="191" y="98"/>
                  </a:cubicBezTo>
                  <a:cubicBezTo>
                    <a:pt x="188" y="30"/>
                    <a:pt x="188" y="30"/>
                    <a:pt x="188" y="30"/>
                  </a:cubicBezTo>
                  <a:cubicBezTo>
                    <a:pt x="188" y="24"/>
                    <a:pt x="188" y="24"/>
                    <a:pt x="188" y="24"/>
                  </a:cubicBezTo>
                  <a:cubicBezTo>
                    <a:pt x="185" y="0"/>
                    <a:pt x="185" y="0"/>
                    <a:pt x="185" y="0"/>
                  </a:cubicBezTo>
                  <a:cubicBezTo>
                    <a:pt x="171" y="3"/>
                    <a:pt x="152" y="6"/>
                    <a:pt x="128" y="9"/>
                  </a:cubicBezTo>
                  <a:cubicBezTo>
                    <a:pt x="174" y="625"/>
                    <a:pt x="174" y="625"/>
                    <a:pt x="174" y="625"/>
                  </a:cubicBezTo>
                  <a:cubicBezTo>
                    <a:pt x="170" y="625"/>
                    <a:pt x="170" y="625"/>
                    <a:pt x="170" y="625"/>
                  </a:cubicBezTo>
                  <a:cubicBezTo>
                    <a:pt x="100" y="10"/>
                    <a:pt x="100" y="10"/>
                    <a:pt x="100" y="10"/>
                  </a:cubicBezTo>
                  <a:cubicBezTo>
                    <a:pt x="100" y="10"/>
                    <a:pt x="100" y="10"/>
                    <a:pt x="100" y="10"/>
                  </a:cubicBezTo>
                  <a:cubicBezTo>
                    <a:pt x="76" y="11"/>
                    <a:pt x="52" y="10"/>
                    <a:pt x="32" y="8"/>
                  </a:cubicBezTo>
                  <a:cubicBezTo>
                    <a:pt x="32" y="106"/>
                    <a:pt x="32" y="106"/>
                    <a:pt x="32" y="106"/>
                  </a:cubicBezTo>
                  <a:cubicBezTo>
                    <a:pt x="0" y="97"/>
                    <a:pt x="0" y="97"/>
                    <a:pt x="0" y="97"/>
                  </a:cubicBezTo>
                  <a:cubicBezTo>
                    <a:pt x="0" y="98"/>
                    <a:pt x="0" y="98"/>
                    <a:pt x="0" y="99"/>
                  </a:cubicBezTo>
                  <a:cubicBezTo>
                    <a:pt x="0" y="101"/>
                    <a:pt x="0" y="101"/>
                    <a:pt x="0" y="101"/>
                  </a:cubicBezTo>
                  <a:cubicBezTo>
                    <a:pt x="32" y="289"/>
                    <a:pt x="74" y="471"/>
                    <a:pt x="137" y="646"/>
                  </a:cubicBezTo>
                  <a:cubicBezTo>
                    <a:pt x="138" y="651"/>
                    <a:pt x="138" y="651"/>
                    <a:pt x="138" y="651"/>
                  </a:cubicBezTo>
                  <a:cubicBezTo>
                    <a:pt x="140" y="658"/>
                    <a:pt x="140" y="658"/>
                    <a:pt x="140" y="658"/>
                  </a:cubicBezTo>
                  <a:cubicBezTo>
                    <a:pt x="217" y="652"/>
                    <a:pt x="217" y="652"/>
                    <a:pt x="217" y="652"/>
                  </a:cubicBezTo>
                  <a:lnTo>
                    <a:pt x="215" y="607"/>
                  </a:ln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261" name="íṧļíďe"/>
            <p:cNvSpPr>
              <a14:cpLocks xmlns:a14="http://schemas.microsoft.com/office/drawing/2010/main" noChangeArrowheads="1"/>
            </p:cNvSpPr>
            <p:nvPr/>
          </p:nvSpPr>
          <p:spPr bwMode="auto">
            <a:xfrm>
              <a:off x="5811439" y="3628871"/>
              <a:ext cx="117750" cy="981249"/>
            </a:xfrm>
            <a:custGeom>
              <a:avLst/>
              <a:gdLst>
                <a:gd name="T0" fmla="*/ 2147483647 w 74"/>
                <a:gd name="T1" fmla="*/ 2147483647 h 616"/>
                <a:gd name="T2" fmla="*/ 0 w 74"/>
                <a:gd name="T3" fmla="*/ 2147483647 h 616"/>
                <a:gd name="T4" fmla="*/ 2147483647 w 74"/>
                <a:gd name="T5" fmla="*/ 2147483647 h 616"/>
                <a:gd name="T6" fmla="*/ 2147483647 w 74"/>
                <a:gd name="T7" fmla="*/ 2147483647 h 616"/>
                <a:gd name="T8" fmla="*/ 2147483647 w 74"/>
                <a:gd name="T9" fmla="*/ 0 h 616"/>
                <a:gd name="T10" fmla="*/ 2147483647 w 74"/>
                <a:gd name="T11" fmla="*/ 0 h 616"/>
                <a:gd name="T12" fmla="*/ 2147483647 w 74"/>
                <a:gd name="T13" fmla="*/ 2147483647 h 616"/>
                <a:gd name="T14" fmla="*/ 0 60000 65536"/>
                <a:gd name="T15" fmla="*/ 0 60000 65536"/>
                <a:gd name="T16" fmla="*/ 0 60000 65536"/>
                <a:gd name="T17" fmla="*/ 0 60000 65536"/>
                <a:gd name="T18" fmla="*/ 0 60000 65536"/>
                <a:gd name="T19" fmla="*/ 0 60000 65536"/>
                <a:gd name="T20" fmla="*/ 0 60000 65536"/>
                <a:gd name="T21" fmla="*/ 0 w 74"/>
                <a:gd name="T22" fmla="*/ 0 h 616"/>
                <a:gd name="T23" fmla="*/ 74 w 74"/>
                <a:gd name="T24" fmla="*/ 616 h 6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616">
                  <a:moveTo>
                    <a:pt x="10" y="1"/>
                  </a:moveTo>
                  <a:cubicBezTo>
                    <a:pt x="7" y="1"/>
                    <a:pt x="3" y="1"/>
                    <a:pt x="0" y="1"/>
                  </a:cubicBezTo>
                  <a:cubicBezTo>
                    <a:pt x="70" y="616"/>
                    <a:pt x="70" y="616"/>
                    <a:pt x="70" y="616"/>
                  </a:cubicBezTo>
                  <a:cubicBezTo>
                    <a:pt x="74" y="616"/>
                    <a:pt x="74" y="616"/>
                    <a:pt x="74" y="616"/>
                  </a:cubicBezTo>
                  <a:cubicBezTo>
                    <a:pt x="28" y="0"/>
                    <a:pt x="28" y="0"/>
                    <a:pt x="28" y="0"/>
                  </a:cubicBezTo>
                  <a:cubicBezTo>
                    <a:pt x="28" y="0"/>
                    <a:pt x="28" y="0"/>
                    <a:pt x="28" y="0"/>
                  </a:cubicBezTo>
                  <a:cubicBezTo>
                    <a:pt x="22" y="0"/>
                    <a:pt x="16" y="1"/>
                    <a:pt x="10" y="1"/>
                  </a:cubicBezTo>
                  <a:close/>
                </a:path>
              </a:pathLst>
            </a:custGeom>
            <a:solidFill>
              <a:srgbClr val="FC542D"/>
            </a:solidFill>
            <a:ln w="9525">
              <a:noFill/>
              <a:miter lim="800000"/>
            </a:ln>
          </p:spPr>
          <p:txBody>
            <a:bodyPr anchor="ctr"/>
            <a:lstStyle/>
            <a:p>
              <a:pPr algn="ctr"/>
              <a:endParaRPr lang="zh-CN" altLang="zh-CN">
                <a:latin typeface="Calibri" charset="0"/>
              </a:endParaRPr>
            </a:p>
          </p:txBody>
        </p:sp>
        <p:sp>
          <p:nvSpPr>
            <p:cNvPr id="47262" name="ï$1ïḑe"/>
            <p:cNvSpPr>
              <a14:cpLocks xmlns:a14="http://schemas.microsoft.com/office/drawing/2010/main" noChangeArrowheads="1"/>
            </p:cNvSpPr>
            <p:nvPr/>
          </p:nvSpPr>
          <p:spPr bwMode="auto">
            <a:xfrm>
              <a:off x="5568089" y="3557240"/>
              <a:ext cx="119712" cy="211950"/>
            </a:xfrm>
            <a:custGeom>
              <a:avLst/>
              <a:gdLst>
                <a:gd name="T0" fmla="*/ 2147483647 w 75"/>
                <a:gd name="T1" fmla="*/ 2147483647 h 133"/>
                <a:gd name="T2" fmla="*/ 2147483647 w 75"/>
                <a:gd name="T3" fmla="*/ 2147483647 h 133"/>
                <a:gd name="T4" fmla="*/ 2147483647 w 75"/>
                <a:gd name="T5" fmla="*/ 0 h 133"/>
                <a:gd name="T6" fmla="*/ 0 w 75"/>
                <a:gd name="T7" fmla="*/ 2147483647 h 133"/>
                <a:gd name="T8" fmla="*/ 2147483647 w 75"/>
                <a:gd name="T9" fmla="*/ 2147483647 h 133"/>
                <a:gd name="T10" fmla="*/ 2147483647 w 75"/>
                <a:gd name="T11" fmla="*/ 2147483647 h 133"/>
                <a:gd name="T12" fmla="*/ 2147483647 w 75"/>
                <a:gd name="T13" fmla="*/ 2147483647 h 133"/>
                <a:gd name="T14" fmla="*/ 2147483647 w 75"/>
                <a:gd name="T15" fmla="*/ 2147483647 h 133"/>
                <a:gd name="T16" fmla="*/ 2147483647 w 75"/>
                <a:gd name="T17" fmla="*/ 2147483647 h 133"/>
                <a:gd name="T18" fmla="*/ 2147483647 w 75"/>
                <a:gd name="T19" fmla="*/ 2147483647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33"/>
                <a:gd name="T32" fmla="*/ 75 w 75"/>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33">
                  <a:moveTo>
                    <a:pt x="29" y="36"/>
                  </a:moveTo>
                  <a:cubicBezTo>
                    <a:pt x="31" y="5"/>
                    <a:pt x="31" y="5"/>
                    <a:pt x="31" y="5"/>
                  </a:cubicBezTo>
                  <a:cubicBezTo>
                    <a:pt x="18" y="0"/>
                    <a:pt x="18" y="0"/>
                    <a:pt x="18" y="0"/>
                  </a:cubicBezTo>
                  <a:cubicBezTo>
                    <a:pt x="13" y="26"/>
                    <a:pt x="7" y="67"/>
                    <a:pt x="0" y="117"/>
                  </a:cubicBezTo>
                  <a:cubicBezTo>
                    <a:pt x="3" y="119"/>
                    <a:pt x="7" y="120"/>
                    <a:pt x="12" y="121"/>
                  </a:cubicBezTo>
                  <a:cubicBezTo>
                    <a:pt x="37" y="128"/>
                    <a:pt x="37" y="128"/>
                    <a:pt x="37" y="128"/>
                  </a:cubicBezTo>
                  <a:cubicBezTo>
                    <a:pt x="42" y="130"/>
                    <a:pt x="42" y="130"/>
                    <a:pt x="42" y="130"/>
                  </a:cubicBezTo>
                  <a:cubicBezTo>
                    <a:pt x="53" y="133"/>
                    <a:pt x="53" y="133"/>
                    <a:pt x="53" y="133"/>
                  </a:cubicBezTo>
                  <a:cubicBezTo>
                    <a:pt x="54" y="110"/>
                    <a:pt x="65" y="73"/>
                    <a:pt x="75" y="43"/>
                  </a:cubicBezTo>
                  <a:cubicBezTo>
                    <a:pt x="48" y="40"/>
                    <a:pt x="29" y="36"/>
                    <a:pt x="29" y="36"/>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263" name="î$ḻîďe"/>
            <p:cNvSpPr>
              <a14:cpLocks xmlns:a14="http://schemas.microsoft.com/office/drawing/2010/main" noChangeArrowheads="1"/>
            </p:cNvSpPr>
            <p:nvPr/>
          </p:nvSpPr>
          <p:spPr bwMode="auto">
            <a:xfrm>
              <a:off x="5652477" y="3625927"/>
              <a:ext cx="51025" cy="157000"/>
            </a:xfrm>
            <a:custGeom>
              <a:avLst/>
              <a:gdLst>
                <a:gd name="T0" fmla="*/ 2147483647 w 32"/>
                <a:gd name="T1" fmla="*/ 2147483647 h 99"/>
                <a:gd name="T2" fmla="*/ 2147483647 w 32"/>
                <a:gd name="T3" fmla="*/ 0 h 99"/>
                <a:gd name="T4" fmla="*/ 0 w 32"/>
                <a:gd name="T5" fmla="*/ 2147483647 h 99"/>
                <a:gd name="T6" fmla="*/ 2147483647 w 32"/>
                <a:gd name="T7" fmla="*/ 2147483647 h 99"/>
                <a:gd name="T8" fmla="*/ 2147483647 w 32"/>
                <a:gd name="T9" fmla="*/ 2147483647 h 99"/>
                <a:gd name="T10" fmla="*/ 0 60000 65536"/>
                <a:gd name="T11" fmla="*/ 0 60000 65536"/>
                <a:gd name="T12" fmla="*/ 0 60000 65536"/>
                <a:gd name="T13" fmla="*/ 0 60000 65536"/>
                <a:gd name="T14" fmla="*/ 0 60000 65536"/>
                <a:gd name="T15" fmla="*/ 0 w 32"/>
                <a:gd name="T16" fmla="*/ 0 h 99"/>
                <a:gd name="T17" fmla="*/ 32 w 32"/>
                <a:gd name="T18" fmla="*/ 99 h 99"/>
              </a:gdLst>
              <a:ahLst/>
              <a:cxnLst>
                <a:cxn ang="T10">
                  <a:pos x="T0" y="T1"/>
                </a:cxn>
                <a:cxn ang="T11">
                  <a:pos x="T2" y="T3"/>
                </a:cxn>
                <a:cxn ang="T12">
                  <a:pos x="T4" y="T5"/>
                </a:cxn>
                <a:cxn ang="T13">
                  <a:pos x="T6" y="T7"/>
                </a:cxn>
                <a:cxn ang="T14">
                  <a:pos x="T8" y="T9"/>
                </a:cxn>
              </a:cxnLst>
              <a:rect l="T15" t="T16" r="T17" b="T18"/>
              <a:pathLst>
                <a:path w="32" h="99">
                  <a:moveTo>
                    <a:pt x="32" y="1"/>
                  </a:moveTo>
                  <a:cubicBezTo>
                    <a:pt x="28" y="0"/>
                    <a:pt x="25" y="0"/>
                    <a:pt x="22" y="0"/>
                  </a:cubicBezTo>
                  <a:cubicBezTo>
                    <a:pt x="12" y="30"/>
                    <a:pt x="1" y="67"/>
                    <a:pt x="0" y="90"/>
                  </a:cubicBezTo>
                  <a:cubicBezTo>
                    <a:pt x="32" y="99"/>
                    <a:pt x="32" y="99"/>
                    <a:pt x="32" y="99"/>
                  </a:cubicBezTo>
                  <a:lnTo>
                    <a:pt x="32" y="1"/>
                  </a:ln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264" name="íṥľíḑe"/>
            <p:cNvSpPr>
              <a14:cpLocks xmlns:a14="http://schemas.microsoft.com/office/drawing/2010/main" noChangeArrowheads="1"/>
            </p:cNvSpPr>
            <p:nvPr/>
          </p:nvSpPr>
          <p:spPr bwMode="auto">
            <a:xfrm>
              <a:off x="5703502" y="3514065"/>
              <a:ext cx="243350" cy="117750"/>
            </a:xfrm>
            <a:custGeom>
              <a:avLst/>
              <a:gdLst>
                <a:gd name="T0" fmla="*/ 2147483647 w 153"/>
                <a:gd name="T1" fmla="*/ 2147483647 h 74"/>
                <a:gd name="T2" fmla="*/ 2147483647 w 153"/>
                <a:gd name="T3" fmla="*/ 2147483647 h 74"/>
                <a:gd name="T4" fmla="*/ 2147483647 w 153"/>
                <a:gd name="T5" fmla="*/ 2147483647 h 74"/>
                <a:gd name="T6" fmla="*/ 2147483647 w 153"/>
                <a:gd name="T7" fmla="*/ 2147483647 h 74"/>
                <a:gd name="T8" fmla="*/ 2147483647 w 153"/>
                <a:gd name="T9" fmla="*/ 2147483647 h 74"/>
                <a:gd name="T10" fmla="*/ 2147483647 w 153"/>
                <a:gd name="T11" fmla="*/ 2147483647 h 74"/>
                <a:gd name="T12" fmla="*/ 2147483647 w 153"/>
                <a:gd name="T13" fmla="*/ 2147483647 h 74"/>
                <a:gd name="T14" fmla="*/ 2147483647 w 153"/>
                <a:gd name="T15" fmla="*/ 0 h 74"/>
                <a:gd name="T16" fmla="*/ 2147483647 w 153"/>
                <a:gd name="T17" fmla="*/ 2147483647 h 74"/>
                <a:gd name="T18" fmla="*/ 0 w 153"/>
                <a:gd name="T19" fmla="*/ 2147483647 h 74"/>
                <a:gd name="T20" fmla="*/ 0 w 153"/>
                <a:gd name="T21" fmla="*/ 2147483647 h 74"/>
                <a:gd name="T22" fmla="*/ 2147483647 w 153"/>
                <a:gd name="T23" fmla="*/ 2147483647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74"/>
                <a:gd name="T38" fmla="*/ 153 w 15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74">
                  <a:moveTo>
                    <a:pt x="68" y="73"/>
                  </a:moveTo>
                  <a:cubicBezTo>
                    <a:pt x="68" y="73"/>
                    <a:pt x="68" y="73"/>
                    <a:pt x="68" y="73"/>
                  </a:cubicBezTo>
                  <a:cubicBezTo>
                    <a:pt x="64" y="37"/>
                    <a:pt x="64" y="37"/>
                    <a:pt x="64" y="37"/>
                  </a:cubicBezTo>
                  <a:cubicBezTo>
                    <a:pt x="93" y="35"/>
                    <a:pt x="93" y="35"/>
                    <a:pt x="93" y="35"/>
                  </a:cubicBezTo>
                  <a:cubicBezTo>
                    <a:pt x="96" y="72"/>
                    <a:pt x="96" y="72"/>
                    <a:pt x="96" y="72"/>
                  </a:cubicBezTo>
                  <a:cubicBezTo>
                    <a:pt x="120" y="69"/>
                    <a:pt x="139" y="66"/>
                    <a:pt x="153" y="63"/>
                  </a:cubicBezTo>
                  <a:cubicBezTo>
                    <a:pt x="146" y="3"/>
                    <a:pt x="146" y="3"/>
                    <a:pt x="146" y="3"/>
                  </a:cubicBezTo>
                  <a:cubicBezTo>
                    <a:pt x="119" y="0"/>
                    <a:pt x="119" y="0"/>
                    <a:pt x="119" y="0"/>
                  </a:cubicBezTo>
                  <a:cubicBezTo>
                    <a:pt x="9" y="17"/>
                    <a:pt x="9" y="17"/>
                    <a:pt x="9" y="17"/>
                  </a:cubicBezTo>
                  <a:cubicBezTo>
                    <a:pt x="9" y="17"/>
                    <a:pt x="5" y="27"/>
                    <a:pt x="0" y="42"/>
                  </a:cubicBezTo>
                  <a:cubicBezTo>
                    <a:pt x="0" y="71"/>
                    <a:pt x="0" y="71"/>
                    <a:pt x="0" y="71"/>
                  </a:cubicBezTo>
                  <a:cubicBezTo>
                    <a:pt x="20" y="73"/>
                    <a:pt x="44" y="74"/>
                    <a:pt x="68" y="73"/>
                  </a:cubicBezTo>
                  <a:close/>
                </a:path>
              </a:pathLst>
            </a:custGeom>
            <a:solidFill>
              <a:srgbClr val="DBD7D7"/>
            </a:solidFill>
            <a:ln w="9525">
              <a:noFill/>
              <a:miter lim="800000"/>
            </a:ln>
          </p:spPr>
          <p:txBody>
            <a:bodyPr anchor="ctr"/>
            <a:lstStyle/>
            <a:p>
              <a:pPr algn="ctr"/>
              <a:endParaRPr lang="zh-CN" altLang="zh-CN">
                <a:latin typeface="Calibri" charset="0"/>
              </a:endParaRPr>
            </a:p>
          </p:txBody>
        </p:sp>
        <p:sp>
          <p:nvSpPr>
            <p:cNvPr id="47265" name="î$ḻïḋê"/>
            <p:cNvSpPr>
              <a14:cpLocks xmlns:a14="http://schemas.microsoft.com/office/drawing/2010/main" noChangeArrowheads="1"/>
            </p:cNvSpPr>
            <p:nvPr/>
          </p:nvSpPr>
          <p:spPr bwMode="auto">
            <a:xfrm>
              <a:off x="5805552" y="3569996"/>
              <a:ext cx="51025" cy="59856"/>
            </a:xfrm>
            <a:custGeom>
              <a:avLst/>
              <a:gdLst>
                <a:gd name="T0" fmla="*/ 0 w 32"/>
                <a:gd name="T1" fmla="*/ 2147483647 h 38"/>
                <a:gd name="T2" fmla="*/ 2147483647 w 32"/>
                <a:gd name="T3" fmla="*/ 2147483647 h 38"/>
                <a:gd name="T4" fmla="*/ 2147483647 w 32"/>
                <a:gd name="T5" fmla="*/ 2147483647 h 38"/>
                <a:gd name="T6" fmla="*/ 2147483647 w 32"/>
                <a:gd name="T7" fmla="*/ 2147483647 h 38"/>
                <a:gd name="T8" fmla="*/ 2147483647 w 32"/>
                <a:gd name="T9" fmla="*/ 2147483647 h 38"/>
                <a:gd name="T10" fmla="*/ 2147483647 w 32"/>
                <a:gd name="T11" fmla="*/ 0 h 38"/>
                <a:gd name="T12" fmla="*/ 0 w 32"/>
                <a:gd name="T13" fmla="*/ 2147483647 h 38"/>
                <a:gd name="T14" fmla="*/ 0 60000 65536"/>
                <a:gd name="T15" fmla="*/ 0 60000 65536"/>
                <a:gd name="T16" fmla="*/ 0 60000 65536"/>
                <a:gd name="T17" fmla="*/ 0 60000 65536"/>
                <a:gd name="T18" fmla="*/ 0 60000 65536"/>
                <a:gd name="T19" fmla="*/ 0 60000 65536"/>
                <a:gd name="T20" fmla="*/ 0 60000 65536"/>
                <a:gd name="T21" fmla="*/ 0 w 32"/>
                <a:gd name="T22" fmla="*/ 0 h 38"/>
                <a:gd name="T23" fmla="*/ 32 w 3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8">
                  <a:moveTo>
                    <a:pt x="0" y="2"/>
                  </a:moveTo>
                  <a:cubicBezTo>
                    <a:pt x="4" y="38"/>
                    <a:pt x="4" y="38"/>
                    <a:pt x="4" y="38"/>
                  </a:cubicBezTo>
                  <a:cubicBezTo>
                    <a:pt x="7" y="38"/>
                    <a:pt x="11" y="38"/>
                    <a:pt x="14" y="38"/>
                  </a:cubicBezTo>
                  <a:cubicBezTo>
                    <a:pt x="20" y="38"/>
                    <a:pt x="26" y="37"/>
                    <a:pt x="32" y="37"/>
                  </a:cubicBezTo>
                  <a:cubicBezTo>
                    <a:pt x="32" y="37"/>
                    <a:pt x="32" y="37"/>
                    <a:pt x="32" y="37"/>
                  </a:cubicBezTo>
                  <a:cubicBezTo>
                    <a:pt x="29" y="0"/>
                    <a:pt x="29" y="0"/>
                    <a:pt x="29" y="0"/>
                  </a:cubicBezTo>
                  <a:lnTo>
                    <a:pt x="0" y="2"/>
                  </a:lnTo>
                  <a:close/>
                </a:path>
              </a:pathLst>
            </a:custGeom>
            <a:solidFill>
              <a:srgbClr val="ED4224"/>
            </a:solidFill>
            <a:ln w="9525">
              <a:noFill/>
              <a:miter lim="800000"/>
            </a:ln>
          </p:spPr>
          <p:txBody>
            <a:bodyPr anchor="ctr"/>
            <a:lstStyle/>
            <a:p>
              <a:pPr algn="ctr"/>
              <a:endParaRPr lang="zh-CN" altLang="zh-CN">
                <a:latin typeface="Calibri" charset="0"/>
              </a:endParaRPr>
            </a:p>
          </p:txBody>
        </p:sp>
        <p:sp>
          <p:nvSpPr>
            <p:cNvPr id="47266" name="ïslîḑè"/>
            <p:cNvSpPr>
              <a14:cpLocks xmlns:a14="http://schemas.microsoft.com/office/drawing/2010/main" noChangeArrowheads="1"/>
            </p:cNvSpPr>
            <p:nvPr/>
          </p:nvSpPr>
          <p:spPr bwMode="auto">
            <a:xfrm>
              <a:off x="5596545" y="3512102"/>
              <a:ext cx="106957" cy="113825"/>
            </a:xfrm>
            <a:custGeom>
              <a:avLst/>
              <a:gdLst>
                <a:gd name="T0" fmla="*/ 2147483647 w 67"/>
                <a:gd name="T1" fmla="*/ 2147483647 h 71"/>
                <a:gd name="T2" fmla="*/ 2147483647 w 67"/>
                <a:gd name="T3" fmla="*/ 2147483647 h 71"/>
                <a:gd name="T4" fmla="*/ 2147483647 w 67"/>
                <a:gd name="T5" fmla="*/ 2147483647 h 71"/>
                <a:gd name="T6" fmla="*/ 2147483647 w 67"/>
                <a:gd name="T7" fmla="*/ 0 h 71"/>
                <a:gd name="T8" fmla="*/ 2147483647 w 67"/>
                <a:gd name="T9" fmla="*/ 2147483647 h 71"/>
                <a:gd name="T10" fmla="*/ 2147483647 w 67"/>
                <a:gd name="T11" fmla="*/ 2147483647 h 71"/>
                <a:gd name="T12" fmla="*/ 2147483647 w 67"/>
                <a:gd name="T13" fmla="*/ 2147483647 h 71"/>
                <a:gd name="T14" fmla="*/ 2147483647 w 67"/>
                <a:gd name="T15" fmla="*/ 2147483647 h 71"/>
                <a:gd name="T16" fmla="*/ 2147483647 w 67"/>
                <a:gd name="T17" fmla="*/ 2147483647 h 71"/>
                <a:gd name="T18" fmla="*/ 0 w 67"/>
                <a:gd name="T19" fmla="*/ 2147483647 h 71"/>
                <a:gd name="T20" fmla="*/ 2147483647 w 67"/>
                <a:gd name="T21" fmla="*/ 2147483647 h 71"/>
                <a:gd name="T22" fmla="*/ 2147483647 w 67"/>
                <a:gd name="T23" fmla="*/ 2147483647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71"/>
                <a:gd name="T38" fmla="*/ 67 w 67"/>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71">
                  <a:moveTo>
                    <a:pt x="11" y="64"/>
                  </a:moveTo>
                  <a:cubicBezTo>
                    <a:pt x="11" y="64"/>
                    <a:pt x="30" y="68"/>
                    <a:pt x="57" y="71"/>
                  </a:cubicBezTo>
                  <a:cubicBezTo>
                    <a:pt x="60" y="61"/>
                    <a:pt x="64" y="51"/>
                    <a:pt x="67" y="43"/>
                  </a:cubicBezTo>
                  <a:cubicBezTo>
                    <a:pt x="67" y="0"/>
                    <a:pt x="67" y="0"/>
                    <a:pt x="67" y="0"/>
                  </a:cubicBezTo>
                  <a:cubicBezTo>
                    <a:pt x="33" y="6"/>
                    <a:pt x="33" y="6"/>
                    <a:pt x="33" y="6"/>
                  </a:cubicBezTo>
                  <a:cubicBezTo>
                    <a:pt x="30" y="7"/>
                    <a:pt x="30" y="7"/>
                    <a:pt x="30" y="7"/>
                  </a:cubicBezTo>
                  <a:cubicBezTo>
                    <a:pt x="28" y="7"/>
                    <a:pt x="28" y="7"/>
                    <a:pt x="28" y="7"/>
                  </a:cubicBezTo>
                  <a:cubicBezTo>
                    <a:pt x="3" y="11"/>
                    <a:pt x="3" y="11"/>
                    <a:pt x="3" y="11"/>
                  </a:cubicBezTo>
                  <a:cubicBezTo>
                    <a:pt x="3" y="13"/>
                    <a:pt x="2" y="14"/>
                    <a:pt x="2" y="15"/>
                  </a:cubicBezTo>
                  <a:cubicBezTo>
                    <a:pt x="1" y="19"/>
                    <a:pt x="0" y="23"/>
                    <a:pt x="0" y="28"/>
                  </a:cubicBezTo>
                  <a:cubicBezTo>
                    <a:pt x="13" y="33"/>
                    <a:pt x="13" y="33"/>
                    <a:pt x="13" y="33"/>
                  </a:cubicBezTo>
                  <a:lnTo>
                    <a:pt x="11" y="64"/>
                  </a:lnTo>
                  <a:close/>
                </a:path>
              </a:pathLst>
            </a:custGeom>
            <a:solidFill>
              <a:srgbClr val="DBD7D7"/>
            </a:solidFill>
            <a:ln w="9525">
              <a:noFill/>
              <a:miter lim="800000"/>
            </a:ln>
          </p:spPr>
          <p:txBody>
            <a:bodyPr anchor="ctr"/>
            <a:lstStyle/>
            <a:p>
              <a:pPr algn="ctr"/>
              <a:endParaRPr lang="zh-CN" altLang="zh-CN">
                <a:latin typeface="Calibri" charset="0"/>
              </a:endParaRPr>
            </a:p>
          </p:txBody>
        </p:sp>
        <p:sp>
          <p:nvSpPr>
            <p:cNvPr id="47267" name="íṡḷîḍé"/>
            <p:cNvSpPr>
              <a14:cpLocks xmlns:a14="http://schemas.microsoft.com/office/drawing/2010/main" noChangeArrowheads="1"/>
            </p:cNvSpPr>
            <p:nvPr/>
          </p:nvSpPr>
          <p:spPr bwMode="auto">
            <a:xfrm>
              <a:off x="5687802" y="3580790"/>
              <a:ext cx="15700" cy="46119"/>
            </a:xfrm>
            <a:custGeom>
              <a:avLst/>
              <a:gdLst>
                <a:gd name="T0" fmla="*/ 2147483647 w 10"/>
                <a:gd name="T1" fmla="*/ 2147483647 h 29"/>
                <a:gd name="T2" fmla="*/ 2147483647 w 10"/>
                <a:gd name="T3" fmla="*/ 0 h 29"/>
                <a:gd name="T4" fmla="*/ 0 w 10"/>
                <a:gd name="T5" fmla="*/ 2147483647 h 29"/>
                <a:gd name="T6" fmla="*/ 2147483647 w 10"/>
                <a:gd name="T7" fmla="*/ 2147483647 h 29"/>
                <a:gd name="T8" fmla="*/ 0 60000 65536"/>
                <a:gd name="T9" fmla="*/ 0 60000 65536"/>
                <a:gd name="T10" fmla="*/ 0 60000 65536"/>
                <a:gd name="T11" fmla="*/ 0 60000 65536"/>
                <a:gd name="T12" fmla="*/ 0 w 10"/>
                <a:gd name="T13" fmla="*/ 0 h 29"/>
                <a:gd name="T14" fmla="*/ 10 w 10"/>
                <a:gd name="T15" fmla="*/ 29 h 29"/>
              </a:gdLst>
              <a:ahLst/>
              <a:cxnLst>
                <a:cxn ang="T8">
                  <a:pos x="T0" y="T1"/>
                </a:cxn>
                <a:cxn ang="T9">
                  <a:pos x="T2" y="T3"/>
                </a:cxn>
                <a:cxn ang="T10">
                  <a:pos x="T4" y="T5"/>
                </a:cxn>
                <a:cxn ang="T11">
                  <a:pos x="T6" y="T7"/>
                </a:cxn>
              </a:cxnLst>
              <a:rect l="T12" t="T13" r="T14" b="T15"/>
              <a:pathLst>
                <a:path w="10" h="29">
                  <a:moveTo>
                    <a:pt x="10" y="29"/>
                  </a:moveTo>
                  <a:cubicBezTo>
                    <a:pt x="10" y="0"/>
                    <a:pt x="10" y="0"/>
                    <a:pt x="10" y="0"/>
                  </a:cubicBezTo>
                  <a:cubicBezTo>
                    <a:pt x="7" y="8"/>
                    <a:pt x="3" y="18"/>
                    <a:pt x="0" y="28"/>
                  </a:cubicBezTo>
                  <a:cubicBezTo>
                    <a:pt x="3" y="28"/>
                    <a:pt x="6" y="28"/>
                    <a:pt x="10" y="29"/>
                  </a:cubicBezTo>
                  <a:close/>
                </a:path>
              </a:pathLst>
            </a:custGeom>
            <a:solidFill>
              <a:srgbClr val="DBD7D7"/>
            </a:solidFill>
            <a:ln w="9525">
              <a:noFill/>
              <a:miter lim="800000"/>
            </a:ln>
          </p:spPr>
          <p:txBody>
            <a:bodyPr anchor="ctr"/>
            <a:lstStyle/>
            <a:p>
              <a:pPr algn="ctr"/>
              <a:endParaRPr lang="zh-CN" altLang="zh-CN">
                <a:latin typeface="Calibri" charset="0"/>
              </a:endParaRPr>
            </a:p>
          </p:txBody>
        </p:sp>
        <p:sp>
          <p:nvSpPr>
            <p:cNvPr id="47268" name="iṧḻíḑé"/>
            <p:cNvSpPr>
              <a14:cpLocks xmlns:a14="http://schemas.microsoft.com/office/drawing/2010/main" noChangeArrowheads="1"/>
            </p:cNvSpPr>
            <p:nvPr/>
          </p:nvSpPr>
          <p:spPr bwMode="auto">
            <a:xfrm>
              <a:off x="5376745" y="4717076"/>
              <a:ext cx="200175" cy="82425"/>
            </a:xfrm>
            <a:custGeom>
              <a:avLst/>
              <a:gdLst>
                <a:gd name="T0" fmla="*/ 2147483647 w 126"/>
                <a:gd name="T1" fmla="*/ 2147483647 h 52"/>
                <a:gd name="T2" fmla="*/ 2147483647 w 126"/>
                <a:gd name="T3" fmla="*/ 2147483647 h 52"/>
                <a:gd name="T4" fmla="*/ 2147483647 w 126"/>
                <a:gd name="T5" fmla="*/ 2147483647 h 52"/>
                <a:gd name="T6" fmla="*/ 2147483647 w 126"/>
                <a:gd name="T7" fmla="*/ 2147483647 h 52"/>
                <a:gd name="T8" fmla="*/ 2147483647 w 126"/>
                <a:gd name="T9" fmla="*/ 2147483647 h 52"/>
                <a:gd name="T10" fmla="*/ 0 60000 65536"/>
                <a:gd name="T11" fmla="*/ 0 60000 65536"/>
                <a:gd name="T12" fmla="*/ 0 60000 65536"/>
                <a:gd name="T13" fmla="*/ 0 60000 65536"/>
                <a:gd name="T14" fmla="*/ 0 60000 65536"/>
                <a:gd name="T15" fmla="*/ 0 w 126"/>
                <a:gd name="T16" fmla="*/ 0 h 52"/>
                <a:gd name="T17" fmla="*/ 126 w 126"/>
                <a:gd name="T18" fmla="*/ 52 h 52"/>
              </a:gdLst>
              <a:ahLst/>
              <a:cxnLst>
                <a:cxn ang="T10">
                  <a:pos x="T0" y="T1"/>
                </a:cxn>
                <a:cxn ang="T11">
                  <a:pos x="T2" y="T3"/>
                </a:cxn>
                <a:cxn ang="T12">
                  <a:pos x="T4" y="T5"/>
                </a:cxn>
                <a:cxn ang="T13">
                  <a:pos x="T6" y="T7"/>
                </a:cxn>
                <a:cxn ang="T14">
                  <a:pos x="T8" y="T9"/>
                </a:cxn>
              </a:cxnLst>
              <a:rect l="T15" t="T16" r="T17" b="T18"/>
              <a:pathLst>
                <a:path w="126" h="52">
                  <a:moveTo>
                    <a:pt x="126" y="17"/>
                  </a:moveTo>
                  <a:cubicBezTo>
                    <a:pt x="77" y="1"/>
                    <a:pt x="77" y="1"/>
                    <a:pt x="77" y="1"/>
                  </a:cubicBezTo>
                  <a:cubicBezTo>
                    <a:pt x="71" y="1"/>
                    <a:pt x="10" y="0"/>
                    <a:pt x="5" y="7"/>
                  </a:cubicBezTo>
                  <a:cubicBezTo>
                    <a:pt x="0" y="14"/>
                    <a:pt x="117" y="52"/>
                    <a:pt x="117" y="52"/>
                  </a:cubicBezTo>
                  <a:lnTo>
                    <a:pt x="126" y="17"/>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269" name="îSľíḑê"/>
            <p:cNvSpPr>
              <a14:cpLocks xmlns:a14="http://schemas.microsoft.com/office/drawing/2010/main" noChangeArrowheads="1"/>
            </p:cNvSpPr>
            <p:nvPr/>
          </p:nvSpPr>
          <p:spPr bwMode="auto">
            <a:xfrm>
              <a:off x="5499402" y="4691564"/>
              <a:ext cx="87332" cy="52987"/>
            </a:xfrm>
            <a:custGeom>
              <a:avLst/>
              <a:gdLst>
                <a:gd name="T0" fmla="*/ 2147483647 w 89"/>
                <a:gd name="T1" fmla="*/ 2147483647 h 54"/>
                <a:gd name="T2" fmla="*/ 2147483647 w 89"/>
                <a:gd name="T3" fmla="*/ 0 h 54"/>
                <a:gd name="T4" fmla="*/ 0 w 89"/>
                <a:gd name="T5" fmla="*/ 2147483647 h 54"/>
                <a:gd name="T6" fmla="*/ 2147483647 w 89"/>
                <a:gd name="T7" fmla="*/ 2147483647 h 54"/>
                <a:gd name="T8" fmla="*/ 2147483647 w 89"/>
                <a:gd name="T9" fmla="*/ 2147483647 h 54"/>
                <a:gd name="T10" fmla="*/ 0 60000 65536"/>
                <a:gd name="T11" fmla="*/ 0 60000 65536"/>
                <a:gd name="T12" fmla="*/ 0 60000 65536"/>
                <a:gd name="T13" fmla="*/ 0 60000 65536"/>
                <a:gd name="T14" fmla="*/ 0 60000 65536"/>
                <a:gd name="T15" fmla="*/ 0 w 89"/>
                <a:gd name="T16" fmla="*/ 0 h 54"/>
                <a:gd name="T17" fmla="*/ 89 w 89"/>
                <a:gd name="T18" fmla="*/ 54 h 54"/>
              </a:gdLst>
              <a:ahLst/>
              <a:cxnLst>
                <a:cxn ang="T10">
                  <a:pos x="T0" y="T1"/>
                </a:cxn>
                <a:cxn ang="T11">
                  <a:pos x="T2" y="T3"/>
                </a:cxn>
                <a:cxn ang="T12">
                  <a:pos x="T4" y="T5"/>
                </a:cxn>
                <a:cxn ang="T13">
                  <a:pos x="T6" y="T7"/>
                </a:cxn>
                <a:cxn ang="T14">
                  <a:pos x="T8" y="T9"/>
                </a:cxn>
              </a:cxnLst>
              <a:rect l="T15" t="T16" r="T17" b="T18"/>
              <a:pathLst>
                <a:path w="89" h="54">
                  <a:moveTo>
                    <a:pt x="89" y="11"/>
                  </a:moveTo>
                  <a:lnTo>
                    <a:pt x="6" y="0"/>
                  </a:lnTo>
                  <a:lnTo>
                    <a:pt x="0" y="28"/>
                  </a:lnTo>
                  <a:lnTo>
                    <a:pt x="79" y="54"/>
                  </a:lnTo>
                  <a:lnTo>
                    <a:pt x="89" y="11"/>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270" name="îşlíḓé"/>
            <p:cNvSpPr>
              <a14:cpLocks xmlns:a14="http://schemas.microsoft.com/office/drawing/2010/main" noChangeArrowheads="1"/>
            </p:cNvSpPr>
            <p:nvPr/>
          </p:nvSpPr>
          <p:spPr bwMode="auto">
            <a:xfrm>
              <a:off x="5795739" y="4752401"/>
              <a:ext cx="194287" cy="61819"/>
            </a:xfrm>
            <a:custGeom>
              <a:avLst/>
              <a:gdLst>
                <a:gd name="T0" fmla="*/ 2147483647 w 122"/>
                <a:gd name="T1" fmla="*/ 0 h 39"/>
                <a:gd name="T2" fmla="*/ 2147483647 w 122"/>
                <a:gd name="T3" fmla="*/ 2147483647 h 39"/>
                <a:gd name="T4" fmla="*/ 2147483647 w 122"/>
                <a:gd name="T5" fmla="*/ 2147483647 h 39"/>
                <a:gd name="T6" fmla="*/ 2147483647 w 122"/>
                <a:gd name="T7" fmla="*/ 2147483647 h 39"/>
                <a:gd name="T8" fmla="*/ 2147483647 w 122"/>
                <a:gd name="T9" fmla="*/ 0 h 39"/>
                <a:gd name="T10" fmla="*/ 0 60000 65536"/>
                <a:gd name="T11" fmla="*/ 0 60000 65536"/>
                <a:gd name="T12" fmla="*/ 0 60000 65536"/>
                <a:gd name="T13" fmla="*/ 0 60000 65536"/>
                <a:gd name="T14" fmla="*/ 0 60000 65536"/>
                <a:gd name="T15" fmla="*/ 0 w 122"/>
                <a:gd name="T16" fmla="*/ 0 h 39"/>
                <a:gd name="T17" fmla="*/ 122 w 122"/>
                <a:gd name="T18" fmla="*/ 39 h 39"/>
              </a:gdLst>
              <a:ahLst/>
              <a:cxnLst>
                <a:cxn ang="T10">
                  <a:pos x="T0" y="T1"/>
                </a:cxn>
                <a:cxn ang="T11">
                  <a:pos x="T2" y="T3"/>
                </a:cxn>
                <a:cxn ang="T12">
                  <a:pos x="T4" y="T5"/>
                </a:cxn>
                <a:cxn ang="T13">
                  <a:pos x="T6" y="T7"/>
                </a:cxn>
                <a:cxn ang="T14">
                  <a:pos x="T8" y="T9"/>
                </a:cxn>
              </a:cxnLst>
              <a:rect l="T15" t="T16" r="T17" b="T18"/>
              <a:pathLst>
                <a:path w="122" h="39">
                  <a:moveTo>
                    <a:pt x="119" y="0"/>
                  </a:moveTo>
                  <a:cubicBezTo>
                    <a:pt x="68" y="1"/>
                    <a:pt x="68" y="1"/>
                    <a:pt x="68" y="1"/>
                  </a:cubicBezTo>
                  <a:cubicBezTo>
                    <a:pt x="62" y="3"/>
                    <a:pt x="4" y="22"/>
                    <a:pt x="2" y="30"/>
                  </a:cubicBezTo>
                  <a:cubicBezTo>
                    <a:pt x="0" y="39"/>
                    <a:pt x="122" y="36"/>
                    <a:pt x="122" y="36"/>
                  </a:cubicBezTo>
                  <a:lnTo>
                    <a:pt x="119" y="0"/>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271" name="iSḻidé"/>
            <p:cNvSpPr>
              <a14:cpLocks xmlns:a14="http://schemas.microsoft.com/office/drawing/2010/main" noChangeArrowheads="1"/>
            </p:cNvSpPr>
            <p:nvPr/>
          </p:nvSpPr>
          <p:spPr bwMode="auto">
            <a:xfrm>
              <a:off x="5899752" y="4709226"/>
              <a:ext cx="85369" cy="44157"/>
            </a:xfrm>
            <a:custGeom>
              <a:avLst/>
              <a:gdLst>
                <a:gd name="T0" fmla="*/ 2147483647 w 87"/>
                <a:gd name="T1" fmla="*/ 0 h 45"/>
                <a:gd name="T2" fmla="*/ 0 w 87"/>
                <a:gd name="T3" fmla="*/ 2147483647 h 45"/>
                <a:gd name="T4" fmla="*/ 2147483647 w 87"/>
                <a:gd name="T5" fmla="*/ 2147483647 h 45"/>
                <a:gd name="T6" fmla="*/ 2147483647 w 87"/>
                <a:gd name="T7" fmla="*/ 2147483647 h 45"/>
                <a:gd name="T8" fmla="*/ 2147483647 w 87"/>
                <a:gd name="T9" fmla="*/ 0 h 45"/>
                <a:gd name="T10" fmla="*/ 0 60000 65536"/>
                <a:gd name="T11" fmla="*/ 0 60000 65536"/>
                <a:gd name="T12" fmla="*/ 0 60000 65536"/>
                <a:gd name="T13" fmla="*/ 0 60000 65536"/>
                <a:gd name="T14" fmla="*/ 0 60000 65536"/>
                <a:gd name="T15" fmla="*/ 0 w 87"/>
                <a:gd name="T16" fmla="*/ 0 h 45"/>
                <a:gd name="T17" fmla="*/ 87 w 87"/>
                <a:gd name="T18" fmla="*/ 45 h 45"/>
              </a:gdLst>
              <a:ahLst/>
              <a:cxnLst>
                <a:cxn ang="T10">
                  <a:pos x="T0" y="T1"/>
                </a:cxn>
                <a:cxn ang="T11">
                  <a:pos x="T2" y="T3"/>
                </a:cxn>
                <a:cxn ang="T12">
                  <a:pos x="T4" y="T5"/>
                </a:cxn>
                <a:cxn ang="T13">
                  <a:pos x="T6" y="T7"/>
                </a:cxn>
                <a:cxn ang="T14">
                  <a:pos x="T8" y="T9"/>
                </a:cxn>
              </a:cxnLst>
              <a:rect l="T15" t="T16" r="T17" b="T18"/>
              <a:pathLst>
                <a:path w="87" h="45">
                  <a:moveTo>
                    <a:pt x="82" y="0"/>
                  </a:moveTo>
                  <a:lnTo>
                    <a:pt x="0" y="18"/>
                  </a:lnTo>
                  <a:lnTo>
                    <a:pt x="5" y="45"/>
                  </a:lnTo>
                  <a:lnTo>
                    <a:pt x="87" y="44"/>
                  </a:lnTo>
                  <a:lnTo>
                    <a:pt x="82" y="0"/>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272" name="ïşļîḍé"/>
            <p:cNvSpPr>
              <a14:cpLocks xmlns:a14="http://schemas.microsoft.com/office/drawing/2010/main" noChangeArrowheads="1"/>
            </p:cNvSpPr>
            <p:nvPr/>
          </p:nvSpPr>
          <p:spPr bwMode="auto">
            <a:xfrm>
              <a:off x="5586733" y="3128434"/>
              <a:ext cx="342456" cy="431750"/>
            </a:xfrm>
            <a:custGeom>
              <a:avLst/>
              <a:gdLst>
                <a:gd name="T0" fmla="*/ 2147483647 w 215"/>
                <a:gd name="T1" fmla="*/ 2147483647 h 271"/>
                <a:gd name="T2" fmla="*/ 2147483647 w 215"/>
                <a:gd name="T3" fmla="*/ 2147483647 h 271"/>
                <a:gd name="T4" fmla="*/ 2147483647 w 215"/>
                <a:gd name="T5" fmla="*/ 2147483647 h 271"/>
                <a:gd name="T6" fmla="*/ 2147483647 w 215"/>
                <a:gd name="T7" fmla="*/ 2147483647 h 271"/>
                <a:gd name="T8" fmla="*/ 2147483647 w 215"/>
                <a:gd name="T9" fmla="*/ 2147483647 h 271"/>
                <a:gd name="T10" fmla="*/ 2147483647 w 215"/>
                <a:gd name="T11" fmla="*/ 0 h 271"/>
                <a:gd name="T12" fmla="*/ 2147483647 w 215"/>
                <a:gd name="T13" fmla="*/ 0 h 271"/>
                <a:gd name="T14" fmla="*/ 2147483647 w 215"/>
                <a:gd name="T15" fmla="*/ 2147483647 h 271"/>
                <a:gd name="T16" fmla="*/ 2147483647 w 215"/>
                <a:gd name="T17" fmla="*/ 0 h 271"/>
                <a:gd name="T18" fmla="*/ 2147483647 w 215"/>
                <a:gd name="T19" fmla="*/ 2147483647 h 271"/>
                <a:gd name="T20" fmla="*/ 2147483647 w 215"/>
                <a:gd name="T21" fmla="*/ 2147483647 h 271"/>
                <a:gd name="T22" fmla="*/ 2147483647 w 215"/>
                <a:gd name="T23" fmla="*/ 2147483647 h 271"/>
                <a:gd name="T24" fmla="*/ 2147483647 w 215"/>
                <a:gd name="T25" fmla="*/ 2147483647 h 271"/>
                <a:gd name="T26" fmla="*/ 0 w 215"/>
                <a:gd name="T27" fmla="*/ 2147483647 h 271"/>
                <a:gd name="T28" fmla="*/ 2147483647 w 215"/>
                <a:gd name="T29" fmla="*/ 2147483647 h 271"/>
                <a:gd name="T30" fmla="*/ 2147483647 w 215"/>
                <a:gd name="T31" fmla="*/ 2147483647 h 271"/>
                <a:gd name="T32" fmla="*/ 2147483647 w 215"/>
                <a:gd name="T33" fmla="*/ 2147483647 h 271"/>
                <a:gd name="T34" fmla="*/ 2147483647 w 215"/>
                <a:gd name="T35" fmla="*/ 2147483647 h 271"/>
                <a:gd name="T36" fmla="*/ 2147483647 w 215"/>
                <a:gd name="T37" fmla="*/ 2147483647 h 2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
                <a:gd name="T58" fmla="*/ 0 h 271"/>
                <a:gd name="T59" fmla="*/ 215 w 215"/>
                <a:gd name="T60" fmla="*/ 271 h 2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 h="271">
                  <a:moveTo>
                    <a:pt x="181" y="21"/>
                  </a:moveTo>
                  <a:cubicBezTo>
                    <a:pt x="170" y="16"/>
                    <a:pt x="160" y="11"/>
                    <a:pt x="149" y="6"/>
                  </a:cubicBezTo>
                  <a:cubicBezTo>
                    <a:pt x="148" y="5"/>
                    <a:pt x="147" y="5"/>
                    <a:pt x="147" y="4"/>
                  </a:cubicBezTo>
                  <a:cubicBezTo>
                    <a:pt x="146" y="4"/>
                    <a:pt x="144" y="4"/>
                    <a:pt x="143" y="4"/>
                  </a:cubicBezTo>
                  <a:cubicBezTo>
                    <a:pt x="142" y="3"/>
                    <a:pt x="141" y="2"/>
                    <a:pt x="140" y="1"/>
                  </a:cubicBezTo>
                  <a:cubicBezTo>
                    <a:pt x="137" y="1"/>
                    <a:pt x="134" y="0"/>
                    <a:pt x="131" y="0"/>
                  </a:cubicBezTo>
                  <a:cubicBezTo>
                    <a:pt x="131" y="0"/>
                    <a:pt x="130" y="0"/>
                    <a:pt x="130" y="0"/>
                  </a:cubicBezTo>
                  <a:cubicBezTo>
                    <a:pt x="127" y="1"/>
                    <a:pt x="125" y="1"/>
                    <a:pt x="125" y="1"/>
                  </a:cubicBezTo>
                  <a:cubicBezTo>
                    <a:pt x="119" y="0"/>
                    <a:pt x="119" y="0"/>
                    <a:pt x="119" y="0"/>
                  </a:cubicBezTo>
                  <a:cubicBezTo>
                    <a:pt x="95" y="0"/>
                    <a:pt x="73" y="5"/>
                    <a:pt x="73" y="5"/>
                  </a:cubicBezTo>
                  <a:cubicBezTo>
                    <a:pt x="73" y="5"/>
                    <a:pt x="22" y="64"/>
                    <a:pt x="20" y="74"/>
                  </a:cubicBezTo>
                  <a:cubicBezTo>
                    <a:pt x="12" y="93"/>
                    <a:pt x="27" y="106"/>
                    <a:pt x="27" y="106"/>
                  </a:cubicBezTo>
                  <a:cubicBezTo>
                    <a:pt x="27" y="106"/>
                    <a:pt x="4" y="203"/>
                    <a:pt x="1" y="229"/>
                  </a:cubicBezTo>
                  <a:cubicBezTo>
                    <a:pt x="1" y="233"/>
                    <a:pt x="1" y="237"/>
                    <a:pt x="0" y="240"/>
                  </a:cubicBezTo>
                  <a:cubicBezTo>
                    <a:pt x="2" y="242"/>
                    <a:pt x="3" y="244"/>
                    <a:pt x="4" y="246"/>
                  </a:cubicBezTo>
                  <a:cubicBezTo>
                    <a:pt x="16" y="262"/>
                    <a:pt x="37" y="266"/>
                    <a:pt x="55" y="267"/>
                  </a:cubicBezTo>
                  <a:cubicBezTo>
                    <a:pt x="86" y="269"/>
                    <a:pt x="117" y="269"/>
                    <a:pt x="148" y="270"/>
                  </a:cubicBezTo>
                  <a:cubicBezTo>
                    <a:pt x="173" y="271"/>
                    <a:pt x="199" y="271"/>
                    <a:pt x="215" y="251"/>
                  </a:cubicBezTo>
                  <a:cubicBezTo>
                    <a:pt x="204" y="167"/>
                    <a:pt x="190" y="59"/>
                    <a:pt x="181" y="21"/>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273" name="íŝlîdé"/>
            <p:cNvSpPr>
              <a14:cpLocks xmlns:a14="http://schemas.microsoft.com/office/drawing/2010/main" noChangeArrowheads="1"/>
            </p:cNvSpPr>
            <p:nvPr/>
          </p:nvSpPr>
          <p:spPr bwMode="auto">
            <a:xfrm>
              <a:off x="5629908" y="3156890"/>
              <a:ext cx="346381" cy="441562"/>
            </a:xfrm>
            <a:custGeom>
              <a:avLst/>
              <a:gdLst>
                <a:gd name="T0" fmla="*/ 2147483647 w 217"/>
                <a:gd name="T1" fmla="*/ 2147483647 h 277"/>
                <a:gd name="T2" fmla="*/ 2147483647 w 217"/>
                <a:gd name="T3" fmla="*/ 2147483647 h 277"/>
                <a:gd name="T4" fmla="*/ 2147483647 w 217"/>
                <a:gd name="T5" fmla="*/ 0 h 277"/>
                <a:gd name="T6" fmla="*/ 2147483647 w 217"/>
                <a:gd name="T7" fmla="*/ 2147483647 h 277"/>
                <a:gd name="T8" fmla="*/ 2147483647 w 217"/>
                <a:gd name="T9" fmla="*/ 2147483647 h 277"/>
                <a:gd name="T10" fmla="*/ 2147483647 w 217"/>
                <a:gd name="T11" fmla="*/ 2147483647 h 277"/>
                <a:gd name="T12" fmla="*/ 2147483647 w 217"/>
                <a:gd name="T13" fmla="*/ 2147483647 h 277"/>
                <a:gd name="T14" fmla="*/ 0 60000 65536"/>
                <a:gd name="T15" fmla="*/ 0 60000 65536"/>
                <a:gd name="T16" fmla="*/ 0 60000 65536"/>
                <a:gd name="T17" fmla="*/ 0 60000 65536"/>
                <a:gd name="T18" fmla="*/ 0 60000 65536"/>
                <a:gd name="T19" fmla="*/ 0 60000 65536"/>
                <a:gd name="T20" fmla="*/ 0 60000 65536"/>
                <a:gd name="T21" fmla="*/ 0 w 217"/>
                <a:gd name="T22" fmla="*/ 0 h 277"/>
                <a:gd name="T23" fmla="*/ 217 w 217"/>
                <a:gd name="T24" fmla="*/ 277 h 2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277">
                  <a:moveTo>
                    <a:pt x="211" y="260"/>
                  </a:moveTo>
                  <a:cubicBezTo>
                    <a:pt x="160" y="20"/>
                    <a:pt x="160" y="20"/>
                    <a:pt x="160" y="20"/>
                  </a:cubicBezTo>
                  <a:cubicBezTo>
                    <a:pt x="154" y="13"/>
                    <a:pt x="150" y="6"/>
                    <a:pt x="144" y="0"/>
                  </a:cubicBezTo>
                  <a:cubicBezTo>
                    <a:pt x="109" y="13"/>
                    <a:pt x="109" y="13"/>
                    <a:pt x="109" y="13"/>
                  </a:cubicBezTo>
                  <a:cubicBezTo>
                    <a:pt x="76" y="12"/>
                    <a:pt x="48" y="74"/>
                    <a:pt x="20" y="134"/>
                  </a:cubicBezTo>
                  <a:cubicBezTo>
                    <a:pt x="8" y="149"/>
                    <a:pt x="0" y="259"/>
                    <a:pt x="2" y="262"/>
                  </a:cubicBezTo>
                  <a:cubicBezTo>
                    <a:pt x="12" y="277"/>
                    <a:pt x="217" y="274"/>
                    <a:pt x="211" y="260"/>
                  </a:cubicBezTo>
                  <a:close/>
                </a:path>
              </a:pathLst>
            </a:custGeom>
            <a:solidFill>
              <a:srgbClr val="EDB200"/>
            </a:solidFill>
            <a:ln w="9525">
              <a:noFill/>
              <a:miter lim="800000"/>
            </a:ln>
          </p:spPr>
          <p:txBody>
            <a:bodyPr anchor="ctr"/>
            <a:lstStyle/>
            <a:p>
              <a:pPr algn="ctr"/>
              <a:endParaRPr lang="zh-CN" altLang="zh-CN">
                <a:latin typeface="Calibri" charset="0"/>
              </a:endParaRPr>
            </a:p>
          </p:txBody>
        </p:sp>
        <p:sp>
          <p:nvSpPr>
            <p:cNvPr id="47274" name="iṡḷíḋe"/>
            <p:cNvSpPr>
              <a14:cpLocks xmlns:a14="http://schemas.microsoft.com/office/drawing/2010/main" noChangeArrowheads="1"/>
            </p:cNvSpPr>
            <p:nvPr/>
          </p:nvSpPr>
          <p:spPr bwMode="auto">
            <a:xfrm>
              <a:off x="5843820" y="4592458"/>
              <a:ext cx="168775" cy="73594"/>
            </a:xfrm>
            <a:custGeom>
              <a:avLst/>
              <a:gdLst>
                <a:gd name="T0" fmla="*/ 2147483647 w 172"/>
                <a:gd name="T1" fmla="*/ 2147483647 h 75"/>
                <a:gd name="T2" fmla="*/ 2147483647 w 172"/>
                <a:gd name="T3" fmla="*/ 2147483647 h 75"/>
                <a:gd name="T4" fmla="*/ 0 w 172"/>
                <a:gd name="T5" fmla="*/ 2147483647 h 75"/>
                <a:gd name="T6" fmla="*/ 2147483647 w 172"/>
                <a:gd name="T7" fmla="*/ 0 h 75"/>
                <a:gd name="T8" fmla="*/ 2147483647 w 172"/>
                <a:gd name="T9" fmla="*/ 2147483647 h 75"/>
                <a:gd name="T10" fmla="*/ 0 60000 65536"/>
                <a:gd name="T11" fmla="*/ 0 60000 65536"/>
                <a:gd name="T12" fmla="*/ 0 60000 65536"/>
                <a:gd name="T13" fmla="*/ 0 60000 65536"/>
                <a:gd name="T14" fmla="*/ 0 60000 65536"/>
                <a:gd name="T15" fmla="*/ 0 w 172"/>
                <a:gd name="T16" fmla="*/ 0 h 75"/>
                <a:gd name="T17" fmla="*/ 172 w 172"/>
                <a:gd name="T18" fmla="*/ 75 h 75"/>
              </a:gdLst>
              <a:ahLst/>
              <a:cxnLst>
                <a:cxn ang="T10">
                  <a:pos x="T0" y="T1"/>
                </a:cxn>
                <a:cxn ang="T11">
                  <a:pos x="T2" y="T3"/>
                </a:cxn>
                <a:cxn ang="T12">
                  <a:pos x="T4" y="T5"/>
                </a:cxn>
                <a:cxn ang="T13">
                  <a:pos x="T6" y="T7"/>
                </a:cxn>
                <a:cxn ang="T14">
                  <a:pos x="T8" y="T9"/>
                </a:cxn>
              </a:cxnLst>
              <a:rect l="T15" t="T16" r="T17" b="T18"/>
              <a:pathLst>
                <a:path w="172" h="75">
                  <a:moveTo>
                    <a:pt x="172" y="67"/>
                  </a:moveTo>
                  <a:lnTo>
                    <a:pt x="3" y="75"/>
                  </a:lnTo>
                  <a:lnTo>
                    <a:pt x="0" y="10"/>
                  </a:lnTo>
                  <a:lnTo>
                    <a:pt x="169" y="0"/>
                  </a:lnTo>
                  <a:lnTo>
                    <a:pt x="172" y="67"/>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275" name="îṩļídé"/>
            <p:cNvSpPr>
              <a14:cpLocks xmlns:a14="http://schemas.microsoft.com/office/drawing/2010/main" noChangeArrowheads="1"/>
            </p:cNvSpPr>
            <p:nvPr/>
          </p:nvSpPr>
          <p:spPr bwMode="auto">
            <a:xfrm>
              <a:off x="5479777" y="4566945"/>
              <a:ext cx="175644" cy="93219"/>
            </a:xfrm>
            <a:custGeom>
              <a:avLst/>
              <a:gdLst>
                <a:gd name="T0" fmla="*/ 2147483647 w 179"/>
                <a:gd name="T1" fmla="*/ 2147483647 h 95"/>
                <a:gd name="T2" fmla="*/ 0 w 179"/>
                <a:gd name="T3" fmla="*/ 2147483647 h 95"/>
                <a:gd name="T4" fmla="*/ 2147483647 w 179"/>
                <a:gd name="T5" fmla="*/ 0 h 95"/>
                <a:gd name="T6" fmla="*/ 2147483647 w 179"/>
                <a:gd name="T7" fmla="*/ 2147483647 h 95"/>
                <a:gd name="T8" fmla="*/ 2147483647 w 179"/>
                <a:gd name="T9" fmla="*/ 2147483647 h 95"/>
                <a:gd name="T10" fmla="*/ 0 60000 65536"/>
                <a:gd name="T11" fmla="*/ 0 60000 65536"/>
                <a:gd name="T12" fmla="*/ 0 60000 65536"/>
                <a:gd name="T13" fmla="*/ 0 60000 65536"/>
                <a:gd name="T14" fmla="*/ 0 60000 65536"/>
                <a:gd name="T15" fmla="*/ 0 w 179"/>
                <a:gd name="T16" fmla="*/ 0 h 95"/>
                <a:gd name="T17" fmla="*/ 179 w 179"/>
                <a:gd name="T18" fmla="*/ 95 h 95"/>
              </a:gdLst>
              <a:ahLst/>
              <a:cxnLst>
                <a:cxn ang="T10">
                  <a:pos x="T0" y="T1"/>
                </a:cxn>
                <a:cxn ang="T11">
                  <a:pos x="T2" y="T3"/>
                </a:cxn>
                <a:cxn ang="T12">
                  <a:pos x="T4" y="T5"/>
                </a:cxn>
                <a:cxn ang="T13">
                  <a:pos x="T6" y="T7"/>
                </a:cxn>
                <a:cxn ang="T14">
                  <a:pos x="T8" y="T9"/>
                </a:cxn>
              </a:cxnLst>
              <a:rect l="T15" t="T16" r="T17" b="T18"/>
              <a:pathLst>
                <a:path w="179" h="95">
                  <a:moveTo>
                    <a:pt x="168" y="95"/>
                  </a:moveTo>
                  <a:lnTo>
                    <a:pt x="0" y="65"/>
                  </a:lnTo>
                  <a:lnTo>
                    <a:pt x="12" y="0"/>
                  </a:lnTo>
                  <a:lnTo>
                    <a:pt x="179" y="30"/>
                  </a:lnTo>
                  <a:lnTo>
                    <a:pt x="168" y="95"/>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276" name="išļiḑè"/>
            <p:cNvSpPr>
              <a14:cpLocks xmlns:a14="http://schemas.microsoft.com/office/drawing/2010/main" noChangeArrowheads="1"/>
            </p:cNvSpPr>
            <p:nvPr/>
          </p:nvSpPr>
          <p:spPr bwMode="auto">
            <a:xfrm>
              <a:off x="5703502" y="3125490"/>
              <a:ext cx="95182" cy="23550"/>
            </a:xfrm>
            <a:custGeom>
              <a:avLst/>
              <a:gdLst>
                <a:gd name="T0" fmla="*/ 2147483647 w 60"/>
                <a:gd name="T1" fmla="*/ 2147483647 h 15"/>
                <a:gd name="T2" fmla="*/ 2147483647 w 60"/>
                <a:gd name="T3" fmla="*/ 2147483647 h 15"/>
                <a:gd name="T4" fmla="*/ 2147483647 w 60"/>
                <a:gd name="T5" fmla="*/ 0 h 15"/>
                <a:gd name="T6" fmla="*/ 0 w 60"/>
                <a:gd name="T7" fmla="*/ 2147483647 h 15"/>
                <a:gd name="T8" fmla="*/ 2147483647 w 60"/>
                <a:gd name="T9" fmla="*/ 2147483647 h 15"/>
                <a:gd name="T10" fmla="*/ 0 60000 65536"/>
                <a:gd name="T11" fmla="*/ 0 60000 65536"/>
                <a:gd name="T12" fmla="*/ 0 60000 65536"/>
                <a:gd name="T13" fmla="*/ 0 60000 65536"/>
                <a:gd name="T14" fmla="*/ 0 60000 65536"/>
                <a:gd name="T15" fmla="*/ 0 w 60"/>
                <a:gd name="T16" fmla="*/ 0 h 15"/>
                <a:gd name="T17" fmla="*/ 60 w 60"/>
                <a:gd name="T18" fmla="*/ 15 h 15"/>
              </a:gdLst>
              <a:ahLst/>
              <a:cxnLst>
                <a:cxn ang="T10">
                  <a:pos x="T0" y="T1"/>
                </a:cxn>
                <a:cxn ang="T11">
                  <a:pos x="T2" y="T3"/>
                </a:cxn>
                <a:cxn ang="T12">
                  <a:pos x="T4" y="T5"/>
                </a:cxn>
                <a:cxn ang="T13">
                  <a:pos x="T6" y="T7"/>
                </a:cxn>
                <a:cxn ang="T14">
                  <a:pos x="T8" y="T9"/>
                </a:cxn>
              </a:cxnLst>
              <a:rect l="T15" t="T16" r="T17" b="T18"/>
              <a:pathLst>
                <a:path w="60" h="15">
                  <a:moveTo>
                    <a:pt x="51" y="12"/>
                  </a:moveTo>
                  <a:cubicBezTo>
                    <a:pt x="54" y="8"/>
                    <a:pt x="56" y="4"/>
                    <a:pt x="60" y="1"/>
                  </a:cubicBezTo>
                  <a:cubicBezTo>
                    <a:pt x="54" y="0"/>
                    <a:pt x="54" y="0"/>
                    <a:pt x="54" y="0"/>
                  </a:cubicBezTo>
                  <a:cubicBezTo>
                    <a:pt x="35" y="0"/>
                    <a:pt x="17" y="3"/>
                    <a:pt x="0" y="7"/>
                  </a:cubicBezTo>
                  <a:cubicBezTo>
                    <a:pt x="15" y="14"/>
                    <a:pt x="33" y="15"/>
                    <a:pt x="51" y="12"/>
                  </a:cubicBezTo>
                  <a:close/>
                </a:path>
              </a:pathLst>
            </a:custGeom>
            <a:solidFill>
              <a:srgbClr val="FEA574"/>
            </a:solidFill>
            <a:ln w="9525">
              <a:noFill/>
              <a:miter lim="800000"/>
            </a:ln>
          </p:spPr>
          <p:txBody>
            <a:bodyPr anchor="ctr"/>
            <a:lstStyle/>
            <a:p>
              <a:pPr algn="ctr"/>
              <a:endParaRPr lang="zh-CN" altLang="zh-CN">
                <a:latin typeface="Calibri" charset="0"/>
              </a:endParaRPr>
            </a:p>
          </p:txBody>
        </p:sp>
        <p:sp>
          <p:nvSpPr>
            <p:cNvPr id="47277" name="ïSḷíḑé"/>
            <p:cNvSpPr>
              <a14:cpLocks xmlns:a14="http://schemas.microsoft.com/office/drawing/2010/main" noChangeArrowheads="1"/>
            </p:cNvSpPr>
            <p:nvPr/>
          </p:nvSpPr>
          <p:spPr bwMode="auto">
            <a:xfrm>
              <a:off x="5731958" y="3034234"/>
              <a:ext cx="52987" cy="100087"/>
            </a:xfrm>
            <a:custGeom>
              <a:avLst/>
              <a:gdLst>
                <a:gd name="T0" fmla="*/ 2147483647 w 54"/>
                <a:gd name="T1" fmla="*/ 2147483647 h 102"/>
                <a:gd name="T2" fmla="*/ 2147483647 w 54"/>
                <a:gd name="T3" fmla="*/ 2147483647 h 102"/>
                <a:gd name="T4" fmla="*/ 0 w 54"/>
                <a:gd name="T5" fmla="*/ 2147483647 h 102"/>
                <a:gd name="T6" fmla="*/ 0 w 54"/>
                <a:gd name="T7" fmla="*/ 2147483647 h 102"/>
                <a:gd name="T8" fmla="*/ 0 w 54"/>
                <a:gd name="T9" fmla="*/ 2147483647 h 102"/>
                <a:gd name="T10" fmla="*/ 2147483647 w 54"/>
                <a:gd name="T11" fmla="*/ 2147483647 h 102"/>
                <a:gd name="T12" fmla="*/ 2147483647 w 54"/>
                <a:gd name="T13" fmla="*/ 0 h 102"/>
                <a:gd name="T14" fmla="*/ 2147483647 w 54"/>
                <a:gd name="T15" fmla="*/ 2147483647 h 102"/>
                <a:gd name="T16" fmla="*/ 2147483647 w 54"/>
                <a:gd name="T17" fmla="*/ 214748364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02"/>
                <a:gd name="T29" fmla="*/ 54 w 54"/>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02">
                  <a:moveTo>
                    <a:pt x="54" y="96"/>
                  </a:moveTo>
                  <a:lnTo>
                    <a:pt x="46" y="98"/>
                  </a:lnTo>
                  <a:lnTo>
                    <a:pt x="0" y="102"/>
                  </a:lnTo>
                  <a:lnTo>
                    <a:pt x="0" y="85"/>
                  </a:lnTo>
                  <a:lnTo>
                    <a:pt x="0" y="65"/>
                  </a:lnTo>
                  <a:lnTo>
                    <a:pt x="2" y="24"/>
                  </a:lnTo>
                  <a:lnTo>
                    <a:pt x="41" y="0"/>
                  </a:lnTo>
                  <a:lnTo>
                    <a:pt x="50" y="72"/>
                  </a:lnTo>
                  <a:lnTo>
                    <a:pt x="54" y="96"/>
                  </a:lnTo>
                  <a:close/>
                </a:path>
              </a:pathLst>
            </a:custGeom>
            <a:solidFill>
              <a:srgbClr val="FEA574"/>
            </a:solidFill>
            <a:ln w="9525">
              <a:noFill/>
              <a:miter lim="800000"/>
            </a:ln>
          </p:spPr>
          <p:txBody>
            <a:bodyPr anchor="ctr"/>
            <a:lstStyle/>
            <a:p>
              <a:pPr algn="ctr"/>
              <a:endParaRPr lang="zh-CN" altLang="zh-CN">
                <a:latin typeface="Calibri" charset="0"/>
              </a:endParaRPr>
            </a:p>
          </p:txBody>
        </p:sp>
        <p:sp>
          <p:nvSpPr>
            <p:cNvPr id="47278" name="ïsļïďê"/>
            <p:cNvSpPr>
              <a14:cpLocks xmlns:a14="http://schemas.microsoft.com/office/drawing/2010/main" noChangeArrowheads="1"/>
            </p:cNvSpPr>
            <p:nvPr/>
          </p:nvSpPr>
          <p:spPr bwMode="auto">
            <a:xfrm>
              <a:off x="5691727" y="2978303"/>
              <a:ext cx="121675" cy="122656"/>
            </a:xfrm>
            <a:custGeom>
              <a:avLst/>
              <a:gdLst>
                <a:gd name="T0" fmla="*/ 2147483647 w 76"/>
                <a:gd name="T1" fmla="*/ 2147483647 h 77"/>
                <a:gd name="T2" fmla="*/ 2147483647 w 76"/>
                <a:gd name="T3" fmla="*/ 2147483647 h 77"/>
                <a:gd name="T4" fmla="*/ 2147483647 w 76"/>
                <a:gd name="T5" fmla="*/ 2147483647 h 77"/>
                <a:gd name="T6" fmla="*/ 2147483647 w 76"/>
                <a:gd name="T7" fmla="*/ 2147483647 h 77"/>
                <a:gd name="T8" fmla="*/ 2147483647 w 76"/>
                <a:gd name="T9" fmla="*/ 2147483647 h 77"/>
                <a:gd name="T10" fmla="*/ 2147483647 w 76"/>
                <a:gd name="T11" fmla="*/ 2147483647 h 77"/>
                <a:gd name="T12" fmla="*/ 2147483647 w 76"/>
                <a:gd name="T13" fmla="*/ 2147483647 h 77"/>
                <a:gd name="T14" fmla="*/ 2147483647 w 76"/>
                <a:gd name="T15" fmla="*/ 2147483647 h 77"/>
                <a:gd name="T16" fmla="*/ 2147483647 w 76"/>
                <a:gd name="T17" fmla="*/ 2147483647 h 77"/>
                <a:gd name="T18" fmla="*/ 2147483647 w 76"/>
                <a:gd name="T19" fmla="*/ 2147483647 h 77"/>
                <a:gd name="T20" fmla="*/ 2147483647 w 76"/>
                <a:gd name="T21" fmla="*/ 2147483647 h 77"/>
                <a:gd name="T22" fmla="*/ 2147483647 w 76"/>
                <a:gd name="T23" fmla="*/ 2147483647 h 77"/>
                <a:gd name="T24" fmla="*/ 2147483647 w 76"/>
                <a:gd name="T25" fmla="*/ 214748364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77"/>
                <a:gd name="T41" fmla="*/ 76 w 76"/>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77">
                  <a:moveTo>
                    <a:pt x="57" y="69"/>
                  </a:moveTo>
                  <a:cubicBezTo>
                    <a:pt x="53" y="72"/>
                    <a:pt x="48" y="73"/>
                    <a:pt x="42" y="74"/>
                  </a:cubicBezTo>
                  <a:cubicBezTo>
                    <a:pt x="20" y="77"/>
                    <a:pt x="11" y="76"/>
                    <a:pt x="7" y="69"/>
                  </a:cubicBezTo>
                  <a:cubicBezTo>
                    <a:pt x="5" y="66"/>
                    <a:pt x="4" y="63"/>
                    <a:pt x="3" y="58"/>
                  </a:cubicBezTo>
                  <a:cubicBezTo>
                    <a:pt x="3" y="54"/>
                    <a:pt x="2" y="48"/>
                    <a:pt x="1" y="42"/>
                  </a:cubicBezTo>
                  <a:cubicBezTo>
                    <a:pt x="0" y="31"/>
                    <a:pt x="3" y="21"/>
                    <a:pt x="10" y="14"/>
                  </a:cubicBezTo>
                  <a:cubicBezTo>
                    <a:pt x="10" y="14"/>
                    <a:pt x="10" y="14"/>
                    <a:pt x="10" y="14"/>
                  </a:cubicBezTo>
                  <a:cubicBezTo>
                    <a:pt x="11" y="12"/>
                    <a:pt x="12" y="11"/>
                    <a:pt x="14" y="10"/>
                  </a:cubicBezTo>
                  <a:cubicBezTo>
                    <a:pt x="14" y="9"/>
                    <a:pt x="14" y="9"/>
                    <a:pt x="14" y="9"/>
                  </a:cubicBezTo>
                  <a:cubicBezTo>
                    <a:pt x="19" y="5"/>
                    <a:pt x="26" y="2"/>
                    <a:pt x="34" y="1"/>
                  </a:cubicBezTo>
                  <a:cubicBezTo>
                    <a:pt x="41" y="0"/>
                    <a:pt x="47" y="1"/>
                    <a:pt x="53" y="4"/>
                  </a:cubicBezTo>
                  <a:cubicBezTo>
                    <a:pt x="65" y="9"/>
                    <a:pt x="73" y="20"/>
                    <a:pt x="75" y="33"/>
                  </a:cubicBezTo>
                  <a:cubicBezTo>
                    <a:pt x="76" y="48"/>
                    <a:pt x="69" y="62"/>
                    <a:pt x="57" y="69"/>
                  </a:cubicBezTo>
                  <a:close/>
                </a:path>
              </a:pathLst>
            </a:custGeom>
            <a:solidFill>
              <a:srgbClr val="FEA574"/>
            </a:solidFill>
            <a:ln w="9525">
              <a:noFill/>
              <a:miter lim="800000"/>
            </a:ln>
          </p:spPr>
          <p:txBody>
            <a:bodyPr anchor="ctr"/>
            <a:lstStyle/>
            <a:p>
              <a:pPr algn="ctr"/>
              <a:endParaRPr lang="zh-CN" altLang="zh-CN">
                <a:latin typeface="Calibri" charset="0"/>
              </a:endParaRPr>
            </a:p>
          </p:txBody>
        </p:sp>
        <p:sp>
          <p:nvSpPr>
            <p:cNvPr id="47279" name="îṧḷîḋè"/>
            <p:cNvSpPr>
              <a14:cpLocks xmlns:a14="http://schemas.microsoft.com/office/drawing/2010/main" noChangeArrowheads="1"/>
            </p:cNvSpPr>
            <p:nvPr/>
          </p:nvSpPr>
          <p:spPr bwMode="auto">
            <a:xfrm>
              <a:off x="5676027" y="3036197"/>
              <a:ext cx="25512" cy="30419"/>
            </a:xfrm>
            <a:custGeom>
              <a:avLst/>
              <a:gdLst>
                <a:gd name="T0" fmla="*/ 2147483647 w 26"/>
                <a:gd name="T1" fmla="*/ 0 h 31"/>
                <a:gd name="T2" fmla="*/ 0 w 26"/>
                <a:gd name="T3" fmla="*/ 2147483647 h 31"/>
                <a:gd name="T4" fmla="*/ 2147483647 w 26"/>
                <a:gd name="T5" fmla="*/ 2147483647 h 31"/>
                <a:gd name="T6" fmla="*/ 2147483647 w 26"/>
                <a:gd name="T7" fmla="*/ 2147483647 h 31"/>
                <a:gd name="T8" fmla="*/ 2147483647 w 26"/>
                <a:gd name="T9" fmla="*/ 0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20" y="0"/>
                  </a:moveTo>
                  <a:lnTo>
                    <a:pt x="0" y="27"/>
                  </a:lnTo>
                  <a:lnTo>
                    <a:pt x="26" y="31"/>
                  </a:lnTo>
                  <a:lnTo>
                    <a:pt x="20" y="1"/>
                  </a:lnTo>
                  <a:lnTo>
                    <a:pt x="20" y="0"/>
                  </a:lnTo>
                  <a:close/>
                </a:path>
              </a:pathLst>
            </a:custGeom>
            <a:solidFill>
              <a:srgbClr val="FEA574"/>
            </a:solidFill>
            <a:ln w="9525">
              <a:noFill/>
              <a:miter lim="800000"/>
            </a:ln>
          </p:spPr>
          <p:txBody>
            <a:bodyPr anchor="ctr"/>
            <a:lstStyle/>
            <a:p>
              <a:pPr algn="ctr"/>
              <a:endParaRPr lang="zh-CN" altLang="zh-CN">
                <a:latin typeface="Calibri" charset="0"/>
              </a:endParaRPr>
            </a:p>
          </p:txBody>
        </p:sp>
        <p:sp>
          <p:nvSpPr>
            <p:cNvPr id="47280" name="ïŝḻîḑé"/>
            <p:cNvSpPr>
              <a14:cpLocks xmlns:a14="http://schemas.microsoft.com/office/drawing/2010/main" noChangeArrowheads="1"/>
            </p:cNvSpPr>
            <p:nvPr/>
          </p:nvSpPr>
          <p:spPr bwMode="auto">
            <a:xfrm>
              <a:off x="5676027" y="3036197"/>
              <a:ext cx="25512" cy="30419"/>
            </a:xfrm>
            <a:custGeom>
              <a:avLst/>
              <a:gdLst>
                <a:gd name="T0" fmla="*/ 2147483647 w 26"/>
                <a:gd name="T1" fmla="*/ 0 h 31"/>
                <a:gd name="T2" fmla="*/ 0 w 26"/>
                <a:gd name="T3" fmla="*/ 2147483647 h 31"/>
                <a:gd name="T4" fmla="*/ 2147483647 w 26"/>
                <a:gd name="T5" fmla="*/ 2147483647 h 31"/>
                <a:gd name="T6" fmla="*/ 2147483647 w 26"/>
                <a:gd name="T7" fmla="*/ 2147483647 h 31"/>
                <a:gd name="T8" fmla="*/ 0 60000 65536"/>
                <a:gd name="T9" fmla="*/ 0 60000 65536"/>
                <a:gd name="T10" fmla="*/ 0 60000 65536"/>
                <a:gd name="T11" fmla="*/ 0 60000 65536"/>
                <a:gd name="T12" fmla="*/ 0 w 26"/>
                <a:gd name="T13" fmla="*/ 0 h 31"/>
                <a:gd name="T14" fmla="*/ 26 w 26"/>
                <a:gd name="T15" fmla="*/ 31 h 31"/>
              </a:gdLst>
              <a:ahLst/>
              <a:cxnLst>
                <a:cxn ang="T8">
                  <a:pos x="T0" y="T1"/>
                </a:cxn>
                <a:cxn ang="T9">
                  <a:pos x="T2" y="T3"/>
                </a:cxn>
                <a:cxn ang="T10">
                  <a:pos x="T4" y="T5"/>
                </a:cxn>
                <a:cxn ang="T11">
                  <a:pos x="T6" y="T7"/>
                </a:cxn>
              </a:cxnLst>
              <a:rect l="T12" t="T13" r="T14" b="T15"/>
              <a:pathLst>
                <a:path w="26" h="31">
                  <a:moveTo>
                    <a:pt x="20" y="0"/>
                  </a:moveTo>
                  <a:lnTo>
                    <a:pt x="0" y="27"/>
                  </a:lnTo>
                  <a:lnTo>
                    <a:pt x="26" y="31"/>
                  </a:lnTo>
                  <a:lnTo>
                    <a:pt x="20" y="1"/>
                  </a:lnTo>
                </a:path>
              </a:pathLst>
            </a:custGeom>
            <a:noFill/>
            <a:ln w="9525">
              <a:noFill/>
              <a:miter lim="800000"/>
            </a:ln>
          </p:spPr>
          <p:txBody>
            <a:bodyPr anchor="ctr"/>
            <a:lstStyle/>
            <a:p>
              <a:pPr algn="ctr"/>
              <a:endParaRPr lang="zh-CN" altLang="zh-CN">
                <a:latin typeface="Calibri" charset="0"/>
              </a:endParaRPr>
            </a:p>
          </p:txBody>
        </p:sp>
        <p:sp>
          <p:nvSpPr>
            <p:cNvPr id="47281" name="ïṩḷïḑé"/>
            <p:cNvSpPr>
              <a14:cpLocks xmlns:a14="http://schemas.microsoft.com/office/drawing/2010/main" noChangeArrowheads="1"/>
            </p:cNvSpPr>
            <p:nvPr/>
          </p:nvSpPr>
          <p:spPr bwMode="auto">
            <a:xfrm>
              <a:off x="5765320" y="3016572"/>
              <a:ext cx="32382" cy="51025"/>
            </a:xfrm>
            <a:custGeom>
              <a:avLst/>
              <a:gdLst>
                <a:gd name="T0" fmla="*/ 0 w 20"/>
                <a:gd name="T1" fmla="*/ 2147483647 h 32"/>
                <a:gd name="T2" fmla="*/ 2147483647 w 20"/>
                <a:gd name="T3" fmla="*/ 2147483647 h 32"/>
                <a:gd name="T4" fmla="*/ 2147483647 w 20"/>
                <a:gd name="T5" fmla="*/ 2147483647 h 32"/>
                <a:gd name="T6" fmla="*/ 0 60000 65536"/>
                <a:gd name="T7" fmla="*/ 0 60000 65536"/>
                <a:gd name="T8" fmla="*/ 0 60000 65536"/>
                <a:gd name="T9" fmla="*/ 0 w 20"/>
                <a:gd name="T10" fmla="*/ 0 h 32"/>
                <a:gd name="T11" fmla="*/ 20 w 20"/>
                <a:gd name="T12" fmla="*/ 32 h 32"/>
              </a:gdLst>
              <a:ahLst/>
              <a:cxnLst>
                <a:cxn ang="T6">
                  <a:pos x="T0" y="T1"/>
                </a:cxn>
                <a:cxn ang="T7">
                  <a:pos x="T2" y="T3"/>
                </a:cxn>
                <a:cxn ang="T8">
                  <a:pos x="T4" y="T5"/>
                </a:cxn>
              </a:cxnLst>
              <a:rect l="T9" t="T10" r="T11" b="T12"/>
              <a:pathLst>
                <a:path w="20" h="32">
                  <a:moveTo>
                    <a:pt x="0" y="11"/>
                  </a:moveTo>
                  <a:cubicBezTo>
                    <a:pt x="0" y="11"/>
                    <a:pt x="9" y="0"/>
                    <a:pt x="14" y="11"/>
                  </a:cubicBezTo>
                  <a:cubicBezTo>
                    <a:pt x="20" y="22"/>
                    <a:pt x="11" y="32"/>
                    <a:pt x="1" y="30"/>
                  </a:cubicBezTo>
                </a:path>
              </a:pathLst>
            </a:custGeom>
            <a:solidFill>
              <a:srgbClr val="FEA574"/>
            </a:solidFill>
            <a:ln w="9525">
              <a:noFill/>
              <a:miter lim="800000"/>
            </a:ln>
          </p:spPr>
          <p:txBody>
            <a:bodyPr anchor="ctr"/>
            <a:lstStyle/>
            <a:p>
              <a:pPr algn="ctr"/>
              <a:endParaRPr lang="zh-CN" altLang="zh-CN">
                <a:latin typeface="Calibri" charset="0"/>
              </a:endParaRPr>
            </a:p>
          </p:txBody>
        </p:sp>
        <p:sp>
          <p:nvSpPr>
            <p:cNvPr id="47282" name="ïṡlïďe"/>
            <p:cNvSpPr>
              <a14:cpLocks xmlns:a14="http://schemas.microsoft.com/office/drawing/2010/main" noChangeArrowheads="1"/>
            </p:cNvSpPr>
            <p:nvPr/>
          </p:nvSpPr>
          <p:spPr bwMode="auto">
            <a:xfrm>
              <a:off x="5701539" y="3013628"/>
              <a:ext cx="35325" cy="15700"/>
            </a:xfrm>
            <a:custGeom>
              <a:avLst/>
              <a:gdLst>
                <a:gd name="T0" fmla="*/ 2147483647 w 22"/>
                <a:gd name="T1" fmla="*/ 2147483647 h 10"/>
                <a:gd name="T2" fmla="*/ 2147483647 w 22"/>
                <a:gd name="T3" fmla="*/ 2147483647 h 10"/>
                <a:gd name="T4" fmla="*/ 2147483647 w 22"/>
                <a:gd name="T5" fmla="*/ 2147483647 h 10"/>
                <a:gd name="T6" fmla="*/ 2147483647 w 22"/>
                <a:gd name="T7" fmla="*/ 2147483647 h 10"/>
                <a:gd name="T8" fmla="*/ 2147483647 w 22"/>
                <a:gd name="T9" fmla="*/ 2147483647 h 10"/>
                <a:gd name="T10" fmla="*/ 2147483647 w 22"/>
                <a:gd name="T11" fmla="*/ 2147483647 h 10"/>
                <a:gd name="T12" fmla="*/ 2147483647 w 22"/>
                <a:gd name="T13" fmla="*/ 2147483647 h 10"/>
                <a:gd name="T14" fmla="*/ 2147483647 w 22"/>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0"/>
                <a:gd name="T26" fmla="*/ 22 w 22"/>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0">
                  <a:moveTo>
                    <a:pt x="21" y="10"/>
                  </a:moveTo>
                  <a:cubicBezTo>
                    <a:pt x="20" y="10"/>
                    <a:pt x="20" y="10"/>
                    <a:pt x="20" y="10"/>
                  </a:cubicBezTo>
                  <a:cubicBezTo>
                    <a:pt x="9" y="4"/>
                    <a:pt x="3" y="8"/>
                    <a:pt x="3" y="9"/>
                  </a:cubicBezTo>
                  <a:cubicBezTo>
                    <a:pt x="2" y="9"/>
                    <a:pt x="1" y="9"/>
                    <a:pt x="1" y="8"/>
                  </a:cubicBezTo>
                  <a:cubicBezTo>
                    <a:pt x="0" y="8"/>
                    <a:pt x="0" y="7"/>
                    <a:pt x="1" y="6"/>
                  </a:cubicBezTo>
                  <a:cubicBezTo>
                    <a:pt x="1" y="6"/>
                    <a:pt x="9" y="0"/>
                    <a:pt x="21" y="8"/>
                  </a:cubicBezTo>
                  <a:cubicBezTo>
                    <a:pt x="22" y="8"/>
                    <a:pt x="22" y="9"/>
                    <a:pt x="22" y="10"/>
                  </a:cubicBezTo>
                  <a:cubicBezTo>
                    <a:pt x="22" y="10"/>
                    <a:pt x="21" y="10"/>
                    <a:pt x="21" y="10"/>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283" name="ïŝḷiḍe"/>
            <p:cNvSpPr>
              <a14:cpLocks xmlns:a14="http://schemas.microsoft.com/office/drawing/2010/main" noChangeArrowheads="1"/>
            </p:cNvSpPr>
            <p:nvPr/>
          </p:nvSpPr>
          <p:spPr bwMode="auto">
            <a:xfrm>
              <a:off x="5706445" y="2983209"/>
              <a:ext cx="106957" cy="104994"/>
            </a:xfrm>
            <a:custGeom>
              <a:avLst/>
              <a:gdLst>
                <a:gd name="T0" fmla="*/ 2147483647 w 67"/>
                <a:gd name="T1" fmla="*/ 2147483647 h 66"/>
                <a:gd name="T2" fmla="*/ 2147483647 w 67"/>
                <a:gd name="T3" fmla="*/ 2147483647 h 66"/>
                <a:gd name="T4" fmla="*/ 2147483647 w 67"/>
                <a:gd name="T5" fmla="*/ 2147483647 h 66"/>
                <a:gd name="T6" fmla="*/ 2147483647 w 67"/>
                <a:gd name="T7" fmla="*/ 2147483647 h 66"/>
                <a:gd name="T8" fmla="*/ 2147483647 w 67"/>
                <a:gd name="T9" fmla="*/ 2147483647 h 66"/>
                <a:gd name="T10" fmla="*/ 2147483647 w 67"/>
                <a:gd name="T11" fmla="*/ 2147483647 h 66"/>
                <a:gd name="T12" fmla="*/ 2147483647 w 67"/>
                <a:gd name="T13" fmla="*/ 2147483647 h 66"/>
                <a:gd name="T14" fmla="*/ 2147483647 w 67"/>
                <a:gd name="T15" fmla="*/ 2147483647 h 66"/>
                <a:gd name="T16" fmla="*/ 2147483647 w 67"/>
                <a:gd name="T17" fmla="*/ 2147483647 h 66"/>
                <a:gd name="T18" fmla="*/ 2147483647 w 67"/>
                <a:gd name="T19" fmla="*/ 2147483647 h 66"/>
                <a:gd name="T20" fmla="*/ 2147483647 w 67"/>
                <a:gd name="T21" fmla="*/ 2147483647 h 66"/>
                <a:gd name="T22" fmla="*/ 2147483647 w 67"/>
                <a:gd name="T23" fmla="*/ 2147483647 h 66"/>
                <a:gd name="T24" fmla="*/ 2147483647 w 67"/>
                <a:gd name="T25" fmla="*/ 2147483647 h 66"/>
                <a:gd name="T26" fmla="*/ 2147483647 w 67"/>
                <a:gd name="T27" fmla="*/ 2147483647 h 66"/>
                <a:gd name="T28" fmla="*/ 2147483647 w 67"/>
                <a:gd name="T29" fmla="*/ 2147483647 h 66"/>
                <a:gd name="T30" fmla="*/ 2147483647 w 67"/>
                <a:gd name="T31" fmla="*/ 2147483647 h 66"/>
                <a:gd name="T32" fmla="*/ 2147483647 w 67"/>
                <a:gd name="T33" fmla="*/ 2147483647 h 66"/>
                <a:gd name="T34" fmla="*/ 2147483647 w 67"/>
                <a:gd name="T35" fmla="*/ 2147483647 h 66"/>
                <a:gd name="T36" fmla="*/ 2147483647 w 67"/>
                <a:gd name="T37" fmla="*/ 2147483647 h 66"/>
                <a:gd name="T38" fmla="*/ 2147483647 w 67"/>
                <a:gd name="T39" fmla="*/ 2147483647 h 66"/>
                <a:gd name="T40" fmla="*/ 2147483647 w 67"/>
                <a:gd name="T41" fmla="*/ 2147483647 h 66"/>
                <a:gd name="T42" fmla="*/ 2147483647 w 67"/>
                <a:gd name="T43" fmla="*/ 2147483647 h 66"/>
                <a:gd name="T44" fmla="*/ 0 w 67"/>
                <a:gd name="T45" fmla="*/ 2147483647 h 66"/>
                <a:gd name="T46" fmla="*/ 2147483647 w 67"/>
                <a:gd name="T47" fmla="*/ 2147483647 h 66"/>
                <a:gd name="T48" fmla="*/ 2147483647 w 67"/>
                <a:gd name="T49" fmla="*/ 2147483647 h 66"/>
                <a:gd name="T50" fmla="*/ 2147483647 w 67"/>
                <a:gd name="T51" fmla="*/ 2147483647 h 66"/>
                <a:gd name="T52" fmla="*/ 2147483647 w 67"/>
                <a:gd name="T53" fmla="*/ 2147483647 h 66"/>
                <a:gd name="T54" fmla="*/ 2147483647 w 67"/>
                <a:gd name="T55" fmla="*/ 2147483647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66"/>
                <a:gd name="T86" fmla="*/ 67 w 67"/>
                <a:gd name="T87" fmla="*/ 66 h 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66">
                  <a:moveTo>
                    <a:pt x="48" y="66"/>
                  </a:moveTo>
                  <a:cubicBezTo>
                    <a:pt x="47" y="66"/>
                    <a:pt x="47" y="66"/>
                    <a:pt x="47" y="66"/>
                  </a:cubicBezTo>
                  <a:cubicBezTo>
                    <a:pt x="46" y="64"/>
                    <a:pt x="46" y="61"/>
                    <a:pt x="46" y="58"/>
                  </a:cubicBezTo>
                  <a:cubicBezTo>
                    <a:pt x="46" y="57"/>
                    <a:pt x="46" y="56"/>
                    <a:pt x="46" y="55"/>
                  </a:cubicBezTo>
                  <a:cubicBezTo>
                    <a:pt x="47" y="55"/>
                    <a:pt x="48" y="54"/>
                    <a:pt x="49" y="54"/>
                  </a:cubicBezTo>
                  <a:cubicBezTo>
                    <a:pt x="53" y="51"/>
                    <a:pt x="57" y="48"/>
                    <a:pt x="57" y="44"/>
                  </a:cubicBezTo>
                  <a:cubicBezTo>
                    <a:pt x="58" y="40"/>
                    <a:pt x="55" y="35"/>
                    <a:pt x="51" y="33"/>
                  </a:cubicBezTo>
                  <a:cubicBezTo>
                    <a:pt x="47" y="32"/>
                    <a:pt x="42" y="35"/>
                    <a:pt x="40" y="39"/>
                  </a:cubicBezTo>
                  <a:cubicBezTo>
                    <a:pt x="39" y="41"/>
                    <a:pt x="39" y="44"/>
                    <a:pt x="38" y="46"/>
                  </a:cubicBezTo>
                  <a:cubicBezTo>
                    <a:pt x="37" y="48"/>
                    <a:pt x="33" y="50"/>
                    <a:pt x="31" y="48"/>
                  </a:cubicBezTo>
                  <a:cubicBezTo>
                    <a:pt x="33" y="41"/>
                    <a:pt x="34" y="33"/>
                    <a:pt x="36" y="26"/>
                  </a:cubicBezTo>
                  <a:cubicBezTo>
                    <a:pt x="36" y="25"/>
                    <a:pt x="36" y="24"/>
                    <a:pt x="35" y="23"/>
                  </a:cubicBezTo>
                  <a:cubicBezTo>
                    <a:pt x="35" y="23"/>
                    <a:pt x="34" y="22"/>
                    <a:pt x="33" y="22"/>
                  </a:cubicBezTo>
                  <a:cubicBezTo>
                    <a:pt x="30" y="20"/>
                    <a:pt x="27" y="20"/>
                    <a:pt x="24" y="20"/>
                  </a:cubicBezTo>
                  <a:cubicBezTo>
                    <a:pt x="22" y="20"/>
                    <a:pt x="20" y="20"/>
                    <a:pt x="18" y="20"/>
                  </a:cubicBezTo>
                  <a:cubicBezTo>
                    <a:pt x="16" y="20"/>
                    <a:pt x="15" y="18"/>
                    <a:pt x="14" y="16"/>
                  </a:cubicBezTo>
                  <a:cubicBezTo>
                    <a:pt x="14" y="15"/>
                    <a:pt x="15" y="14"/>
                    <a:pt x="14" y="13"/>
                  </a:cubicBezTo>
                  <a:cubicBezTo>
                    <a:pt x="14" y="12"/>
                    <a:pt x="13" y="12"/>
                    <a:pt x="12" y="12"/>
                  </a:cubicBezTo>
                  <a:cubicBezTo>
                    <a:pt x="8" y="11"/>
                    <a:pt x="4" y="11"/>
                    <a:pt x="1" y="11"/>
                  </a:cubicBezTo>
                  <a:cubicBezTo>
                    <a:pt x="2" y="11"/>
                    <a:pt x="2" y="11"/>
                    <a:pt x="2" y="11"/>
                  </a:cubicBezTo>
                  <a:cubicBezTo>
                    <a:pt x="1" y="11"/>
                    <a:pt x="1" y="11"/>
                    <a:pt x="1" y="11"/>
                  </a:cubicBezTo>
                  <a:cubicBezTo>
                    <a:pt x="1" y="11"/>
                    <a:pt x="1" y="11"/>
                    <a:pt x="1" y="11"/>
                  </a:cubicBezTo>
                  <a:cubicBezTo>
                    <a:pt x="0" y="11"/>
                    <a:pt x="0" y="11"/>
                    <a:pt x="0" y="11"/>
                  </a:cubicBezTo>
                  <a:cubicBezTo>
                    <a:pt x="1" y="9"/>
                    <a:pt x="3" y="8"/>
                    <a:pt x="5" y="7"/>
                  </a:cubicBezTo>
                  <a:cubicBezTo>
                    <a:pt x="5" y="6"/>
                    <a:pt x="5" y="6"/>
                    <a:pt x="5" y="6"/>
                  </a:cubicBezTo>
                  <a:cubicBezTo>
                    <a:pt x="15" y="0"/>
                    <a:pt x="30" y="0"/>
                    <a:pt x="44" y="1"/>
                  </a:cubicBezTo>
                  <a:cubicBezTo>
                    <a:pt x="56" y="6"/>
                    <a:pt x="64" y="17"/>
                    <a:pt x="66" y="30"/>
                  </a:cubicBezTo>
                  <a:cubicBezTo>
                    <a:pt x="67" y="45"/>
                    <a:pt x="60" y="59"/>
                    <a:pt x="48" y="66"/>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284" name="îŝļîḑè"/>
            <p:cNvSpPr>
              <a14:cpLocks xmlns:a14="http://schemas.microsoft.com/office/drawing/2010/main" noChangeArrowheads="1"/>
            </p:cNvSpPr>
            <p:nvPr/>
          </p:nvSpPr>
          <p:spPr bwMode="auto">
            <a:xfrm>
              <a:off x="5695652" y="3072503"/>
              <a:ext cx="23550" cy="7850"/>
            </a:xfrm>
            <a:custGeom>
              <a:avLst/>
              <a:gdLst>
                <a:gd name="T0" fmla="*/ 2147483647 w 15"/>
                <a:gd name="T1" fmla="*/ 2147483647 h 5"/>
                <a:gd name="T2" fmla="*/ 2147483647 w 15"/>
                <a:gd name="T3" fmla="*/ 2147483647 h 5"/>
                <a:gd name="T4" fmla="*/ 2147483647 w 15"/>
                <a:gd name="T5" fmla="*/ 2147483647 h 5"/>
                <a:gd name="T6" fmla="*/ 2147483647 w 15"/>
                <a:gd name="T7" fmla="*/ 2147483647 h 5"/>
                <a:gd name="T8" fmla="*/ 2147483647 w 15"/>
                <a:gd name="T9" fmla="*/ 2147483647 h 5"/>
                <a:gd name="T10" fmla="*/ 2147483647 w 15"/>
                <a:gd name="T11" fmla="*/ 2147483647 h 5"/>
                <a:gd name="T12" fmla="*/ 2147483647 w 15"/>
                <a:gd name="T13" fmla="*/ 2147483647 h 5"/>
                <a:gd name="T14" fmla="*/ 2147483647 w 15"/>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5"/>
                <a:gd name="T26" fmla="*/ 15 w 1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5">
                  <a:moveTo>
                    <a:pt x="7" y="5"/>
                  </a:moveTo>
                  <a:cubicBezTo>
                    <a:pt x="5" y="5"/>
                    <a:pt x="3" y="4"/>
                    <a:pt x="2" y="4"/>
                  </a:cubicBezTo>
                  <a:cubicBezTo>
                    <a:pt x="1" y="3"/>
                    <a:pt x="0" y="2"/>
                    <a:pt x="1" y="2"/>
                  </a:cubicBezTo>
                  <a:cubicBezTo>
                    <a:pt x="1" y="1"/>
                    <a:pt x="2" y="1"/>
                    <a:pt x="3" y="1"/>
                  </a:cubicBezTo>
                  <a:cubicBezTo>
                    <a:pt x="5" y="2"/>
                    <a:pt x="8" y="2"/>
                    <a:pt x="12" y="1"/>
                  </a:cubicBezTo>
                  <a:cubicBezTo>
                    <a:pt x="13" y="0"/>
                    <a:pt x="14" y="1"/>
                    <a:pt x="14" y="1"/>
                  </a:cubicBezTo>
                  <a:cubicBezTo>
                    <a:pt x="15" y="2"/>
                    <a:pt x="14" y="3"/>
                    <a:pt x="13" y="3"/>
                  </a:cubicBezTo>
                  <a:cubicBezTo>
                    <a:pt x="11" y="4"/>
                    <a:pt x="9" y="5"/>
                    <a:pt x="7" y="5"/>
                  </a:cubicBezTo>
                  <a:close/>
                </a:path>
              </a:pathLst>
            </a:custGeom>
            <a:solidFill>
              <a:srgbClr val="F05E4A"/>
            </a:solidFill>
            <a:ln w="9525">
              <a:noFill/>
              <a:miter lim="800000"/>
            </a:ln>
          </p:spPr>
          <p:txBody>
            <a:bodyPr anchor="ctr"/>
            <a:lstStyle/>
            <a:p>
              <a:pPr algn="ctr"/>
              <a:endParaRPr lang="zh-CN" altLang="zh-CN">
                <a:latin typeface="Calibri" charset="0"/>
              </a:endParaRPr>
            </a:p>
          </p:txBody>
        </p:sp>
        <p:sp>
          <p:nvSpPr>
            <p:cNvPr id="47285" name="ïṩļidê"/>
            <p:cNvSpPr>
              <a14:cpLocks xmlns:a14="http://schemas.microsoft.com/office/drawing/2010/main" noChangeArrowheads="1"/>
            </p:cNvSpPr>
            <p:nvPr/>
          </p:nvSpPr>
          <p:spPr bwMode="auto">
            <a:xfrm>
              <a:off x="5706445" y="3037178"/>
              <a:ext cx="10794" cy="9812"/>
            </a:xfrm>
            <a:custGeom>
              <a:avLst/>
              <a:gdLst>
                <a:gd name="T0" fmla="*/ 2147483647 w 7"/>
                <a:gd name="T1" fmla="*/ 0 h 6"/>
                <a:gd name="T2" fmla="*/ 2147483647 w 7"/>
                <a:gd name="T3" fmla="*/ 0 h 6"/>
                <a:gd name="T4" fmla="*/ 2147483647 w 7"/>
                <a:gd name="T5" fmla="*/ 2147483647 h 6"/>
                <a:gd name="T6" fmla="*/ 2147483647 w 7"/>
                <a:gd name="T7" fmla="*/ 2147483647 h 6"/>
                <a:gd name="T8" fmla="*/ 214748364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4" y="0"/>
                  </a:moveTo>
                  <a:cubicBezTo>
                    <a:pt x="4" y="0"/>
                    <a:pt x="4" y="0"/>
                    <a:pt x="4" y="0"/>
                  </a:cubicBezTo>
                  <a:cubicBezTo>
                    <a:pt x="0" y="0"/>
                    <a:pt x="0" y="6"/>
                    <a:pt x="4" y="6"/>
                  </a:cubicBezTo>
                  <a:cubicBezTo>
                    <a:pt x="4" y="6"/>
                    <a:pt x="4" y="6"/>
                    <a:pt x="4" y="6"/>
                  </a:cubicBezTo>
                  <a:cubicBezTo>
                    <a:pt x="7" y="6"/>
                    <a:pt x="7" y="0"/>
                    <a:pt x="4" y="0"/>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286" name="íSľiḑe"/>
            <p:cNvSpPr>
              <a14:cpLocks xmlns:a14="http://schemas.microsoft.com/office/drawing/2010/main" noChangeArrowheads="1"/>
            </p:cNvSpPr>
            <p:nvPr/>
          </p:nvSpPr>
          <p:spPr bwMode="auto">
            <a:xfrm>
              <a:off x="5775133" y="3039140"/>
              <a:ext cx="18644" cy="20607"/>
            </a:xfrm>
            <a:custGeom>
              <a:avLst/>
              <a:gdLst>
                <a:gd name="T0" fmla="*/ 2147483647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0 w 12"/>
                <a:gd name="T13" fmla="*/ 2147483647 h 13"/>
                <a:gd name="T14" fmla="*/ 0 w 12"/>
                <a:gd name="T15" fmla="*/ 2147483647 h 13"/>
                <a:gd name="T16" fmla="*/ 2147483647 w 12"/>
                <a:gd name="T17" fmla="*/ 2147483647 h 13"/>
                <a:gd name="T18" fmla="*/ 2147483647 w 12"/>
                <a:gd name="T19" fmla="*/ 2147483647 h 13"/>
                <a:gd name="T20" fmla="*/ 2147483647 w 12"/>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3"/>
                <a:gd name="T35" fmla="*/ 12 w 1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3">
                  <a:moveTo>
                    <a:pt x="6" y="13"/>
                  </a:moveTo>
                  <a:cubicBezTo>
                    <a:pt x="5" y="13"/>
                    <a:pt x="4" y="13"/>
                    <a:pt x="4" y="12"/>
                  </a:cubicBezTo>
                  <a:cubicBezTo>
                    <a:pt x="4" y="12"/>
                    <a:pt x="4" y="11"/>
                    <a:pt x="5" y="10"/>
                  </a:cubicBezTo>
                  <a:cubicBezTo>
                    <a:pt x="6" y="10"/>
                    <a:pt x="9" y="9"/>
                    <a:pt x="7" y="5"/>
                  </a:cubicBezTo>
                  <a:cubicBezTo>
                    <a:pt x="7" y="4"/>
                    <a:pt x="6" y="4"/>
                    <a:pt x="6" y="4"/>
                  </a:cubicBezTo>
                  <a:cubicBezTo>
                    <a:pt x="5" y="4"/>
                    <a:pt x="3" y="5"/>
                    <a:pt x="2" y="6"/>
                  </a:cubicBezTo>
                  <a:cubicBezTo>
                    <a:pt x="2" y="6"/>
                    <a:pt x="1" y="6"/>
                    <a:pt x="0" y="6"/>
                  </a:cubicBezTo>
                  <a:cubicBezTo>
                    <a:pt x="0" y="5"/>
                    <a:pt x="0" y="4"/>
                    <a:pt x="0" y="3"/>
                  </a:cubicBezTo>
                  <a:cubicBezTo>
                    <a:pt x="1" y="3"/>
                    <a:pt x="3" y="0"/>
                    <a:pt x="6" y="1"/>
                  </a:cubicBezTo>
                  <a:cubicBezTo>
                    <a:pt x="7" y="1"/>
                    <a:pt x="9" y="2"/>
                    <a:pt x="10" y="4"/>
                  </a:cubicBezTo>
                  <a:cubicBezTo>
                    <a:pt x="12" y="9"/>
                    <a:pt x="8" y="12"/>
                    <a:pt x="6" y="13"/>
                  </a:cubicBezTo>
                  <a:close/>
                </a:path>
              </a:pathLst>
            </a:custGeom>
            <a:solidFill>
              <a:srgbClr val="F05E4A"/>
            </a:solidFill>
            <a:ln w="9525">
              <a:noFill/>
              <a:miter lim="800000"/>
            </a:ln>
          </p:spPr>
          <p:txBody>
            <a:bodyPr anchor="ctr"/>
            <a:lstStyle/>
            <a:p>
              <a:pPr algn="ctr"/>
              <a:endParaRPr lang="zh-CN" altLang="zh-CN">
                <a:latin typeface="Calibri" charset="0"/>
              </a:endParaRPr>
            </a:p>
          </p:txBody>
        </p:sp>
        <p:sp>
          <p:nvSpPr>
            <p:cNvPr id="47287" name="îSļiḓé"/>
            <p:cNvSpPr>
              <a14:cpLocks xmlns:a14="http://schemas.microsoft.com/office/drawing/2010/main" noChangeArrowheads="1"/>
            </p:cNvSpPr>
            <p:nvPr/>
          </p:nvSpPr>
          <p:spPr bwMode="auto">
            <a:xfrm>
              <a:off x="5701539" y="3034234"/>
              <a:ext cx="32382" cy="9812"/>
            </a:xfrm>
            <a:custGeom>
              <a:avLst/>
              <a:gdLst>
                <a:gd name="T0" fmla="*/ 2147483647 w 20"/>
                <a:gd name="T1" fmla="*/ 2147483647 h 6"/>
                <a:gd name="T2" fmla="*/ 2147483647 w 20"/>
                <a:gd name="T3" fmla="*/ 2147483647 h 6"/>
                <a:gd name="T4" fmla="*/ 2147483647 w 20"/>
                <a:gd name="T5" fmla="*/ 2147483647 h 6"/>
                <a:gd name="T6" fmla="*/ 2147483647 w 20"/>
                <a:gd name="T7" fmla="*/ 2147483647 h 6"/>
                <a:gd name="T8" fmla="*/ 2147483647 w 20"/>
                <a:gd name="T9" fmla="*/ 2147483647 h 6"/>
                <a:gd name="T10" fmla="*/ 2147483647 w 20"/>
                <a:gd name="T11" fmla="*/ 2147483647 h 6"/>
                <a:gd name="T12" fmla="*/ 2147483647 w 20"/>
                <a:gd name="T13" fmla="*/ 2147483647 h 6"/>
                <a:gd name="T14" fmla="*/ 2147483647 w 20"/>
                <a:gd name="T15" fmla="*/ 2147483647 h 6"/>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6"/>
                <a:gd name="T26" fmla="*/ 20 w 2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6">
                  <a:moveTo>
                    <a:pt x="18" y="6"/>
                  </a:moveTo>
                  <a:cubicBezTo>
                    <a:pt x="18" y="6"/>
                    <a:pt x="18" y="6"/>
                    <a:pt x="18" y="6"/>
                  </a:cubicBezTo>
                  <a:cubicBezTo>
                    <a:pt x="2" y="4"/>
                    <a:pt x="2" y="4"/>
                    <a:pt x="2" y="4"/>
                  </a:cubicBezTo>
                  <a:cubicBezTo>
                    <a:pt x="1" y="3"/>
                    <a:pt x="0" y="3"/>
                    <a:pt x="1" y="2"/>
                  </a:cubicBezTo>
                  <a:cubicBezTo>
                    <a:pt x="1" y="1"/>
                    <a:pt x="1" y="0"/>
                    <a:pt x="2" y="1"/>
                  </a:cubicBezTo>
                  <a:cubicBezTo>
                    <a:pt x="18" y="3"/>
                    <a:pt x="18" y="3"/>
                    <a:pt x="18" y="3"/>
                  </a:cubicBezTo>
                  <a:cubicBezTo>
                    <a:pt x="19" y="3"/>
                    <a:pt x="20" y="4"/>
                    <a:pt x="20" y="5"/>
                  </a:cubicBezTo>
                  <a:cubicBezTo>
                    <a:pt x="19" y="6"/>
                    <a:pt x="19" y="6"/>
                    <a:pt x="18" y="6"/>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288" name="îšḷîḓé"/>
            <p:cNvSpPr>
              <a14:cpLocks xmlns:a14="http://schemas.microsoft.com/office/drawing/2010/main" noChangeArrowheads="1"/>
            </p:cNvSpPr>
            <p:nvPr/>
          </p:nvSpPr>
          <p:spPr bwMode="auto">
            <a:xfrm>
              <a:off x="5688783" y="2969472"/>
              <a:ext cx="145225" cy="135412"/>
            </a:xfrm>
            <a:custGeom>
              <a:avLst/>
              <a:gdLst>
                <a:gd name="T0" fmla="*/ 2147483647 w 91"/>
                <a:gd name="T1" fmla="*/ 2147483647 h 85"/>
                <a:gd name="T2" fmla="*/ 2147483647 w 91"/>
                <a:gd name="T3" fmla="*/ 2147483647 h 85"/>
                <a:gd name="T4" fmla="*/ 2147483647 w 91"/>
                <a:gd name="T5" fmla="*/ 2147483647 h 85"/>
                <a:gd name="T6" fmla="*/ 2147483647 w 91"/>
                <a:gd name="T7" fmla="*/ 2147483647 h 85"/>
                <a:gd name="T8" fmla="*/ 2147483647 w 91"/>
                <a:gd name="T9" fmla="*/ 2147483647 h 85"/>
                <a:gd name="T10" fmla="*/ 2147483647 w 91"/>
                <a:gd name="T11" fmla="*/ 2147483647 h 85"/>
                <a:gd name="T12" fmla="*/ 2147483647 w 91"/>
                <a:gd name="T13" fmla="*/ 2147483647 h 85"/>
                <a:gd name="T14" fmla="*/ 0 w 91"/>
                <a:gd name="T15" fmla="*/ 2147483647 h 85"/>
                <a:gd name="T16" fmla="*/ 2147483647 w 91"/>
                <a:gd name="T17" fmla="*/ 2147483647 h 85"/>
                <a:gd name="T18" fmla="*/ 2147483647 w 91"/>
                <a:gd name="T19" fmla="*/ 2147483647 h 85"/>
                <a:gd name="T20" fmla="*/ 2147483647 w 91"/>
                <a:gd name="T21" fmla="*/ 0 h 85"/>
                <a:gd name="T22" fmla="*/ 2147483647 w 91"/>
                <a:gd name="T23" fmla="*/ 0 h 85"/>
                <a:gd name="T24" fmla="*/ 2147483647 w 91"/>
                <a:gd name="T25" fmla="*/ 2147483647 h 85"/>
                <a:gd name="T26" fmla="*/ 2147483647 w 91"/>
                <a:gd name="T27" fmla="*/ 2147483647 h 85"/>
                <a:gd name="T28" fmla="*/ 2147483647 w 91"/>
                <a:gd name="T29" fmla="*/ 2147483647 h 85"/>
                <a:gd name="T30" fmla="*/ 2147483647 w 91"/>
                <a:gd name="T31" fmla="*/ 2147483647 h 85"/>
                <a:gd name="T32" fmla="*/ 2147483647 w 91"/>
                <a:gd name="T33" fmla="*/ 2147483647 h 85"/>
                <a:gd name="T34" fmla="*/ 2147483647 w 91"/>
                <a:gd name="T35" fmla="*/ 2147483647 h 85"/>
                <a:gd name="T36" fmla="*/ 2147483647 w 91"/>
                <a:gd name="T37" fmla="*/ 2147483647 h 85"/>
                <a:gd name="T38" fmla="*/ 2147483647 w 91"/>
                <a:gd name="T39" fmla="*/ 2147483647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
                <a:gd name="T61" fmla="*/ 0 h 85"/>
                <a:gd name="T62" fmla="*/ 91 w 91"/>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 h="85">
                  <a:moveTo>
                    <a:pt x="60" y="37"/>
                  </a:moveTo>
                  <a:cubicBezTo>
                    <a:pt x="52" y="41"/>
                    <a:pt x="41" y="41"/>
                    <a:pt x="32" y="38"/>
                  </a:cubicBezTo>
                  <a:cubicBezTo>
                    <a:pt x="33" y="39"/>
                    <a:pt x="34" y="41"/>
                    <a:pt x="34" y="42"/>
                  </a:cubicBezTo>
                  <a:cubicBezTo>
                    <a:pt x="25" y="40"/>
                    <a:pt x="18" y="35"/>
                    <a:pt x="13" y="28"/>
                  </a:cubicBezTo>
                  <a:cubicBezTo>
                    <a:pt x="12" y="27"/>
                    <a:pt x="11" y="26"/>
                    <a:pt x="10" y="27"/>
                  </a:cubicBezTo>
                  <a:cubicBezTo>
                    <a:pt x="10" y="28"/>
                    <a:pt x="10" y="28"/>
                    <a:pt x="10" y="29"/>
                  </a:cubicBezTo>
                  <a:cubicBezTo>
                    <a:pt x="11" y="31"/>
                    <a:pt x="12" y="34"/>
                    <a:pt x="12" y="36"/>
                  </a:cubicBezTo>
                  <a:cubicBezTo>
                    <a:pt x="5" y="32"/>
                    <a:pt x="0" y="24"/>
                    <a:pt x="0" y="15"/>
                  </a:cubicBezTo>
                  <a:cubicBezTo>
                    <a:pt x="0" y="13"/>
                    <a:pt x="1" y="10"/>
                    <a:pt x="2" y="8"/>
                  </a:cubicBezTo>
                  <a:cubicBezTo>
                    <a:pt x="5" y="5"/>
                    <a:pt x="8" y="3"/>
                    <a:pt x="12" y="2"/>
                  </a:cubicBezTo>
                  <a:cubicBezTo>
                    <a:pt x="18" y="1"/>
                    <a:pt x="25" y="0"/>
                    <a:pt x="31" y="0"/>
                  </a:cubicBezTo>
                  <a:cubicBezTo>
                    <a:pt x="39" y="0"/>
                    <a:pt x="47" y="0"/>
                    <a:pt x="55" y="0"/>
                  </a:cubicBezTo>
                  <a:cubicBezTo>
                    <a:pt x="62" y="0"/>
                    <a:pt x="82" y="5"/>
                    <a:pt x="87" y="26"/>
                  </a:cubicBezTo>
                  <a:cubicBezTo>
                    <a:pt x="87" y="26"/>
                    <a:pt x="91" y="52"/>
                    <a:pt x="90" y="60"/>
                  </a:cubicBezTo>
                  <a:cubicBezTo>
                    <a:pt x="88" y="72"/>
                    <a:pt x="46" y="85"/>
                    <a:pt x="44" y="81"/>
                  </a:cubicBezTo>
                  <a:cubicBezTo>
                    <a:pt x="57" y="64"/>
                    <a:pt x="57" y="64"/>
                    <a:pt x="57" y="64"/>
                  </a:cubicBezTo>
                  <a:cubicBezTo>
                    <a:pt x="67" y="60"/>
                    <a:pt x="67" y="60"/>
                    <a:pt x="67" y="60"/>
                  </a:cubicBezTo>
                  <a:cubicBezTo>
                    <a:pt x="74" y="53"/>
                    <a:pt x="74" y="53"/>
                    <a:pt x="74" y="53"/>
                  </a:cubicBezTo>
                  <a:cubicBezTo>
                    <a:pt x="71" y="41"/>
                    <a:pt x="71" y="41"/>
                    <a:pt x="71" y="41"/>
                  </a:cubicBezTo>
                  <a:lnTo>
                    <a:pt x="60" y="37"/>
                  </a:ln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289" name="îṧlïdê"/>
            <p:cNvSpPr>
              <a14:cpLocks xmlns:a14="http://schemas.microsoft.com/office/drawing/2010/main" noChangeArrowheads="1"/>
            </p:cNvSpPr>
            <p:nvPr/>
          </p:nvSpPr>
          <p:spPr bwMode="auto">
            <a:xfrm>
              <a:off x="5642664" y="3104884"/>
              <a:ext cx="209007" cy="342456"/>
            </a:xfrm>
            <a:custGeom>
              <a:avLst/>
              <a:gdLst>
                <a:gd name="T0" fmla="*/ 2147483647 w 131"/>
                <a:gd name="T1" fmla="*/ 2147483647 h 215"/>
                <a:gd name="T2" fmla="*/ 2147483647 w 131"/>
                <a:gd name="T3" fmla="*/ 2147483647 h 215"/>
                <a:gd name="T4" fmla="*/ 0 w 131"/>
                <a:gd name="T5" fmla="*/ 2147483647 h 215"/>
                <a:gd name="T6" fmla="*/ 2147483647 w 131"/>
                <a:gd name="T7" fmla="*/ 2147483647 h 215"/>
                <a:gd name="T8" fmla="*/ 2147483647 w 131"/>
                <a:gd name="T9" fmla="*/ 2147483647 h 215"/>
                <a:gd name="T10" fmla="*/ 2147483647 w 131"/>
                <a:gd name="T11" fmla="*/ 0 h 215"/>
                <a:gd name="T12" fmla="*/ 2147483647 w 131"/>
                <a:gd name="T13" fmla="*/ 2147483647 h 215"/>
                <a:gd name="T14" fmla="*/ 2147483647 w 131"/>
                <a:gd name="T15" fmla="*/ 2147483647 h 215"/>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215"/>
                <a:gd name="T26" fmla="*/ 131 w 131"/>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215">
                  <a:moveTo>
                    <a:pt x="61" y="80"/>
                  </a:moveTo>
                  <a:cubicBezTo>
                    <a:pt x="77" y="113"/>
                    <a:pt x="77" y="113"/>
                    <a:pt x="77" y="113"/>
                  </a:cubicBezTo>
                  <a:cubicBezTo>
                    <a:pt x="0" y="215"/>
                    <a:pt x="0" y="215"/>
                    <a:pt x="0" y="215"/>
                  </a:cubicBezTo>
                  <a:cubicBezTo>
                    <a:pt x="0" y="215"/>
                    <a:pt x="24" y="81"/>
                    <a:pt x="70" y="44"/>
                  </a:cubicBezTo>
                  <a:cubicBezTo>
                    <a:pt x="96" y="14"/>
                    <a:pt x="89" y="15"/>
                    <a:pt x="89" y="15"/>
                  </a:cubicBezTo>
                  <a:cubicBezTo>
                    <a:pt x="87" y="0"/>
                    <a:pt x="87" y="0"/>
                    <a:pt x="87" y="0"/>
                  </a:cubicBezTo>
                  <a:cubicBezTo>
                    <a:pt x="122" y="1"/>
                    <a:pt x="131" y="30"/>
                    <a:pt x="131" y="30"/>
                  </a:cubicBezTo>
                  <a:lnTo>
                    <a:pt x="61" y="80"/>
                  </a:lnTo>
                  <a:close/>
                </a:path>
              </a:pathLst>
            </a:custGeom>
            <a:solidFill>
              <a:srgbClr val="FFDA08"/>
            </a:solidFill>
            <a:ln w="9525">
              <a:noFill/>
              <a:miter lim="800000"/>
            </a:ln>
          </p:spPr>
          <p:txBody>
            <a:bodyPr anchor="ctr"/>
            <a:lstStyle/>
            <a:p>
              <a:pPr algn="ctr"/>
              <a:endParaRPr lang="zh-CN" altLang="zh-CN">
                <a:latin typeface="Calibri" charset="0"/>
              </a:endParaRPr>
            </a:p>
          </p:txBody>
        </p:sp>
        <p:sp>
          <p:nvSpPr>
            <p:cNvPr id="47290" name="i$ḷíde"/>
            <p:cNvSpPr>
              <a14:cpLocks xmlns:a14="http://schemas.microsoft.com/office/drawing/2010/main" noChangeArrowheads="1"/>
            </p:cNvSpPr>
            <p:nvPr/>
          </p:nvSpPr>
          <p:spPr bwMode="auto">
            <a:xfrm>
              <a:off x="5678970" y="3407109"/>
              <a:ext cx="356194" cy="178587"/>
            </a:xfrm>
            <a:custGeom>
              <a:avLst/>
              <a:gdLst>
                <a:gd name="T0" fmla="*/ 2147483647 w 223"/>
                <a:gd name="T1" fmla="*/ 2147483647 h 112"/>
                <a:gd name="T2" fmla="*/ 2147483647 w 223"/>
                <a:gd name="T3" fmla="*/ 0 h 112"/>
                <a:gd name="T4" fmla="*/ 0 w 223"/>
                <a:gd name="T5" fmla="*/ 2147483647 h 112"/>
                <a:gd name="T6" fmla="*/ 2147483647 w 223"/>
                <a:gd name="T7" fmla="*/ 2147483647 h 112"/>
                <a:gd name="T8" fmla="*/ 2147483647 w 223"/>
                <a:gd name="T9" fmla="*/ 2147483647 h 112"/>
                <a:gd name="T10" fmla="*/ 0 60000 65536"/>
                <a:gd name="T11" fmla="*/ 0 60000 65536"/>
                <a:gd name="T12" fmla="*/ 0 60000 65536"/>
                <a:gd name="T13" fmla="*/ 0 60000 65536"/>
                <a:gd name="T14" fmla="*/ 0 60000 65536"/>
                <a:gd name="T15" fmla="*/ 0 w 223"/>
                <a:gd name="T16" fmla="*/ 0 h 112"/>
                <a:gd name="T17" fmla="*/ 223 w 223"/>
                <a:gd name="T18" fmla="*/ 112 h 112"/>
              </a:gdLst>
              <a:ahLst/>
              <a:cxnLst>
                <a:cxn ang="T10">
                  <a:pos x="T0" y="T1"/>
                </a:cxn>
                <a:cxn ang="T11">
                  <a:pos x="T2" y="T3"/>
                </a:cxn>
                <a:cxn ang="T12">
                  <a:pos x="T4" y="T5"/>
                </a:cxn>
                <a:cxn ang="T13">
                  <a:pos x="T6" y="T7"/>
                </a:cxn>
                <a:cxn ang="T14">
                  <a:pos x="T8" y="T9"/>
                </a:cxn>
              </a:cxnLst>
              <a:rect l="T15" t="T16" r="T17" b="T18"/>
              <a:pathLst>
                <a:path w="223" h="112">
                  <a:moveTo>
                    <a:pt x="184" y="31"/>
                  </a:moveTo>
                  <a:cubicBezTo>
                    <a:pt x="8" y="0"/>
                    <a:pt x="8" y="0"/>
                    <a:pt x="8" y="0"/>
                  </a:cubicBezTo>
                  <a:cubicBezTo>
                    <a:pt x="0" y="23"/>
                    <a:pt x="0" y="23"/>
                    <a:pt x="0" y="23"/>
                  </a:cubicBezTo>
                  <a:cubicBezTo>
                    <a:pt x="0" y="23"/>
                    <a:pt x="159" y="112"/>
                    <a:pt x="209" y="95"/>
                  </a:cubicBezTo>
                  <a:cubicBezTo>
                    <a:pt x="223" y="80"/>
                    <a:pt x="184" y="31"/>
                    <a:pt x="184" y="31"/>
                  </a:cubicBezTo>
                  <a:close/>
                </a:path>
              </a:pathLst>
            </a:custGeom>
            <a:solidFill>
              <a:srgbClr val="FEA574"/>
            </a:solidFill>
            <a:ln w="9525">
              <a:noFill/>
              <a:miter lim="800000"/>
            </a:ln>
          </p:spPr>
          <p:txBody>
            <a:bodyPr anchor="ctr"/>
            <a:lstStyle/>
            <a:p>
              <a:pPr algn="ctr"/>
              <a:endParaRPr lang="zh-CN" altLang="zh-CN">
                <a:latin typeface="Calibri" charset="0"/>
              </a:endParaRPr>
            </a:p>
          </p:txBody>
        </p:sp>
        <p:sp>
          <p:nvSpPr>
            <p:cNvPr id="47291" name="ïšlíḍê"/>
            <p:cNvSpPr>
              <a14:cpLocks xmlns:a14="http://schemas.microsoft.com/office/drawing/2010/main" noChangeArrowheads="1"/>
            </p:cNvSpPr>
            <p:nvPr/>
          </p:nvSpPr>
          <p:spPr bwMode="auto">
            <a:xfrm>
              <a:off x="5726070" y="3117640"/>
              <a:ext cx="309094" cy="470019"/>
            </a:xfrm>
            <a:custGeom>
              <a:avLst/>
              <a:gdLst>
                <a:gd name="T0" fmla="*/ 2147483647 w 194"/>
                <a:gd name="T1" fmla="*/ 2147483647 h 295"/>
                <a:gd name="T2" fmla="*/ 2147483647 w 194"/>
                <a:gd name="T3" fmla="*/ 2147483647 h 295"/>
                <a:gd name="T4" fmla="*/ 2147483647 w 194"/>
                <a:gd name="T5" fmla="*/ 2147483647 h 295"/>
                <a:gd name="T6" fmla="*/ 2147483647 w 194"/>
                <a:gd name="T7" fmla="*/ 2147483647 h 295"/>
                <a:gd name="T8" fmla="*/ 2147483647 w 194"/>
                <a:gd name="T9" fmla="*/ 2147483647 h 295"/>
                <a:gd name="T10" fmla="*/ 2147483647 w 194"/>
                <a:gd name="T11" fmla="*/ 2147483647 h 295"/>
                <a:gd name="T12" fmla="*/ 0 w 194"/>
                <a:gd name="T13" fmla="*/ 2147483647 h 295"/>
                <a:gd name="T14" fmla="*/ 2147483647 w 194"/>
                <a:gd name="T15" fmla="*/ 2147483647 h 295"/>
                <a:gd name="T16" fmla="*/ 2147483647 w 194"/>
                <a:gd name="T17" fmla="*/ 2147483647 h 295"/>
                <a:gd name="T18" fmla="*/ 2147483647 w 194"/>
                <a:gd name="T19" fmla="*/ 214748364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295"/>
                <a:gd name="T32" fmla="*/ 194 w 194"/>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295">
                  <a:moveTo>
                    <a:pt x="66" y="19"/>
                  </a:moveTo>
                  <a:cubicBezTo>
                    <a:pt x="29" y="30"/>
                    <a:pt x="40" y="61"/>
                    <a:pt x="47" y="99"/>
                  </a:cubicBezTo>
                  <a:cubicBezTo>
                    <a:pt x="47" y="104"/>
                    <a:pt x="48" y="108"/>
                    <a:pt x="50" y="113"/>
                  </a:cubicBezTo>
                  <a:cubicBezTo>
                    <a:pt x="52" y="118"/>
                    <a:pt x="54" y="124"/>
                    <a:pt x="57" y="129"/>
                  </a:cubicBezTo>
                  <a:cubicBezTo>
                    <a:pt x="68" y="153"/>
                    <a:pt x="86" y="181"/>
                    <a:pt x="100" y="201"/>
                  </a:cubicBezTo>
                  <a:cubicBezTo>
                    <a:pt x="58" y="194"/>
                    <a:pt x="6" y="187"/>
                    <a:pt x="6" y="187"/>
                  </a:cubicBezTo>
                  <a:cubicBezTo>
                    <a:pt x="0" y="240"/>
                    <a:pt x="0" y="240"/>
                    <a:pt x="0" y="240"/>
                  </a:cubicBezTo>
                  <a:cubicBezTo>
                    <a:pt x="0" y="240"/>
                    <a:pt x="139" y="295"/>
                    <a:pt x="181" y="280"/>
                  </a:cubicBezTo>
                  <a:cubicBezTo>
                    <a:pt x="189" y="274"/>
                    <a:pt x="190" y="263"/>
                    <a:pt x="190" y="259"/>
                  </a:cubicBezTo>
                  <a:cubicBezTo>
                    <a:pt x="194" y="224"/>
                    <a:pt x="119" y="0"/>
                    <a:pt x="66" y="19"/>
                  </a:cubicBezTo>
                  <a:close/>
                </a:path>
              </a:pathLst>
            </a:custGeom>
            <a:solidFill>
              <a:srgbClr val="FFDA08"/>
            </a:solidFill>
            <a:ln w="9525">
              <a:noFill/>
              <a:miter lim="800000"/>
            </a:ln>
          </p:spPr>
          <p:txBody>
            <a:bodyPr anchor="ctr"/>
            <a:lstStyle/>
            <a:p>
              <a:pPr algn="ctr"/>
              <a:endParaRPr lang="zh-CN" altLang="zh-CN">
                <a:latin typeface="Calibri" charset="0"/>
              </a:endParaRPr>
            </a:p>
          </p:txBody>
        </p:sp>
        <p:sp>
          <p:nvSpPr>
            <p:cNvPr id="47292" name="îṣlîḍè"/>
            <p:cNvSpPr>
              <a14:cpLocks xmlns:a14="http://schemas.microsoft.com/office/drawing/2010/main" noChangeArrowheads="1"/>
            </p:cNvSpPr>
            <p:nvPr/>
          </p:nvSpPr>
          <p:spPr bwMode="auto">
            <a:xfrm>
              <a:off x="5599489" y="3373746"/>
              <a:ext cx="99107" cy="71631"/>
            </a:xfrm>
            <a:custGeom>
              <a:avLst/>
              <a:gdLst>
                <a:gd name="T0" fmla="*/ 2147483647 w 62"/>
                <a:gd name="T1" fmla="*/ 2147483647 h 45"/>
                <a:gd name="T2" fmla="*/ 2147483647 w 62"/>
                <a:gd name="T3" fmla="*/ 2147483647 h 45"/>
                <a:gd name="T4" fmla="*/ 2147483647 w 62"/>
                <a:gd name="T5" fmla="*/ 2147483647 h 45"/>
                <a:gd name="T6" fmla="*/ 2147483647 w 62"/>
                <a:gd name="T7" fmla="*/ 2147483647 h 45"/>
                <a:gd name="T8" fmla="*/ 2147483647 w 62"/>
                <a:gd name="T9" fmla="*/ 2147483647 h 45"/>
                <a:gd name="T10" fmla="*/ 2147483647 w 62"/>
                <a:gd name="T11" fmla="*/ 2147483647 h 45"/>
                <a:gd name="T12" fmla="*/ 2147483647 w 62"/>
                <a:gd name="T13" fmla="*/ 2147483647 h 45"/>
                <a:gd name="T14" fmla="*/ 2147483647 w 62"/>
                <a:gd name="T15" fmla="*/ 2147483647 h 45"/>
                <a:gd name="T16" fmla="*/ 2147483647 w 62"/>
                <a:gd name="T17" fmla="*/ 2147483647 h 45"/>
                <a:gd name="T18" fmla="*/ 2147483647 w 62"/>
                <a:gd name="T19" fmla="*/ 2147483647 h 45"/>
                <a:gd name="T20" fmla="*/ 2147483647 w 62"/>
                <a:gd name="T21" fmla="*/ 2147483647 h 45"/>
                <a:gd name="T22" fmla="*/ 2147483647 w 62"/>
                <a:gd name="T23" fmla="*/ 2147483647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45"/>
                <a:gd name="T38" fmla="*/ 62 w 62"/>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45">
                  <a:moveTo>
                    <a:pt x="62" y="28"/>
                  </a:moveTo>
                  <a:cubicBezTo>
                    <a:pt x="62" y="28"/>
                    <a:pt x="45" y="3"/>
                    <a:pt x="43" y="2"/>
                  </a:cubicBezTo>
                  <a:cubicBezTo>
                    <a:pt x="41" y="0"/>
                    <a:pt x="38" y="0"/>
                    <a:pt x="33" y="1"/>
                  </a:cubicBezTo>
                  <a:cubicBezTo>
                    <a:pt x="28" y="2"/>
                    <a:pt x="10" y="13"/>
                    <a:pt x="5" y="12"/>
                  </a:cubicBezTo>
                  <a:cubicBezTo>
                    <a:pt x="0" y="12"/>
                    <a:pt x="4" y="17"/>
                    <a:pt x="16" y="15"/>
                  </a:cubicBezTo>
                  <a:cubicBezTo>
                    <a:pt x="27" y="14"/>
                    <a:pt x="34" y="7"/>
                    <a:pt x="36" y="11"/>
                  </a:cubicBezTo>
                  <a:cubicBezTo>
                    <a:pt x="37" y="11"/>
                    <a:pt x="19" y="20"/>
                    <a:pt x="20" y="23"/>
                  </a:cubicBezTo>
                  <a:cubicBezTo>
                    <a:pt x="21" y="26"/>
                    <a:pt x="26" y="34"/>
                    <a:pt x="33" y="33"/>
                  </a:cubicBezTo>
                  <a:cubicBezTo>
                    <a:pt x="40" y="32"/>
                    <a:pt x="40" y="28"/>
                    <a:pt x="40" y="28"/>
                  </a:cubicBezTo>
                  <a:cubicBezTo>
                    <a:pt x="40" y="28"/>
                    <a:pt x="37" y="35"/>
                    <a:pt x="40" y="40"/>
                  </a:cubicBezTo>
                  <a:cubicBezTo>
                    <a:pt x="43" y="44"/>
                    <a:pt x="53" y="45"/>
                    <a:pt x="53" y="45"/>
                  </a:cubicBezTo>
                  <a:lnTo>
                    <a:pt x="62" y="28"/>
                  </a:lnTo>
                  <a:close/>
                </a:path>
              </a:pathLst>
            </a:custGeom>
            <a:solidFill>
              <a:srgbClr val="FEA574"/>
            </a:solidFill>
            <a:ln w="9525">
              <a:noFill/>
              <a:miter lim="800000"/>
            </a:ln>
          </p:spPr>
          <p:txBody>
            <a:bodyPr anchor="ctr"/>
            <a:lstStyle/>
            <a:p>
              <a:pPr algn="ctr"/>
              <a:endParaRPr lang="zh-CN" altLang="zh-CN">
                <a:latin typeface="Calibri" charset="0"/>
              </a:endParaRPr>
            </a:p>
          </p:txBody>
        </p:sp>
        <p:sp>
          <p:nvSpPr>
            <p:cNvPr id="47293" name="íṣḻïdê"/>
            <p:cNvSpPr>
              <a14:cpLocks xmlns:a14="http://schemas.microsoft.com/office/drawing/2010/main" noChangeArrowheads="1"/>
            </p:cNvSpPr>
            <p:nvPr/>
          </p:nvSpPr>
          <p:spPr bwMode="auto">
            <a:xfrm>
              <a:off x="5639720" y="3407109"/>
              <a:ext cx="28457" cy="36307"/>
            </a:xfrm>
            <a:custGeom>
              <a:avLst/>
              <a:gdLst>
                <a:gd name="T0" fmla="*/ 2147483647 w 18"/>
                <a:gd name="T1" fmla="*/ 0 h 23"/>
                <a:gd name="T2" fmla="*/ 2147483647 w 18"/>
                <a:gd name="T3" fmla="*/ 2147483647 h 23"/>
                <a:gd name="T4" fmla="*/ 2147483647 w 18"/>
                <a:gd name="T5" fmla="*/ 2147483647 h 23"/>
                <a:gd name="T6" fmla="*/ 2147483647 w 18"/>
                <a:gd name="T7" fmla="*/ 2147483647 h 23"/>
                <a:gd name="T8" fmla="*/ 2147483647 w 18"/>
                <a:gd name="T9" fmla="*/ 2147483647 h 23"/>
                <a:gd name="T10" fmla="*/ 2147483647 w 18"/>
                <a:gd name="T11" fmla="*/ 2147483647 h 23"/>
                <a:gd name="T12" fmla="*/ 2147483647 w 18"/>
                <a:gd name="T13" fmla="*/ 0 h 23"/>
                <a:gd name="T14" fmla="*/ 0 60000 65536"/>
                <a:gd name="T15" fmla="*/ 0 60000 65536"/>
                <a:gd name="T16" fmla="*/ 0 60000 65536"/>
                <a:gd name="T17" fmla="*/ 0 60000 65536"/>
                <a:gd name="T18" fmla="*/ 0 60000 65536"/>
                <a:gd name="T19" fmla="*/ 0 60000 65536"/>
                <a:gd name="T20" fmla="*/ 0 60000 65536"/>
                <a:gd name="T21" fmla="*/ 0 w 18"/>
                <a:gd name="T22" fmla="*/ 0 h 23"/>
                <a:gd name="T23" fmla="*/ 18 w 1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3">
                  <a:moveTo>
                    <a:pt x="12" y="0"/>
                  </a:moveTo>
                  <a:cubicBezTo>
                    <a:pt x="12" y="0"/>
                    <a:pt x="0" y="11"/>
                    <a:pt x="2" y="14"/>
                  </a:cubicBezTo>
                  <a:cubicBezTo>
                    <a:pt x="4" y="17"/>
                    <a:pt x="9" y="23"/>
                    <a:pt x="12" y="22"/>
                  </a:cubicBezTo>
                  <a:cubicBezTo>
                    <a:pt x="16" y="21"/>
                    <a:pt x="12" y="18"/>
                    <a:pt x="12" y="18"/>
                  </a:cubicBezTo>
                  <a:cubicBezTo>
                    <a:pt x="9" y="15"/>
                    <a:pt x="9" y="15"/>
                    <a:pt x="9" y="15"/>
                  </a:cubicBezTo>
                  <a:cubicBezTo>
                    <a:pt x="18" y="6"/>
                    <a:pt x="18" y="6"/>
                    <a:pt x="18" y="6"/>
                  </a:cubicBezTo>
                  <a:lnTo>
                    <a:pt x="12" y="0"/>
                  </a:lnTo>
                  <a:close/>
                </a:path>
              </a:pathLst>
            </a:custGeom>
            <a:solidFill>
              <a:srgbClr val="FEA574"/>
            </a:solidFill>
            <a:ln w="9525">
              <a:noFill/>
              <a:miter lim="800000"/>
            </a:ln>
          </p:spPr>
          <p:txBody>
            <a:bodyPr anchor="ctr"/>
            <a:lstStyle/>
            <a:p>
              <a:pPr algn="ctr"/>
              <a:endParaRPr lang="zh-CN" altLang="zh-CN">
                <a:latin typeface="Calibri" charset="0"/>
              </a:endParaRPr>
            </a:p>
          </p:txBody>
        </p:sp>
        <p:sp>
          <p:nvSpPr>
            <p:cNvPr id="47294" name="î$ḷiḑè"/>
            <p:cNvSpPr>
              <a14:cpLocks xmlns:a14="http://schemas.microsoft.com/office/drawing/2010/main" noChangeArrowheads="1"/>
            </p:cNvSpPr>
            <p:nvPr/>
          </p:nvSpPr>
          <p:spPr bwMode="auto">
            <a:xfrm>
              <a:off x="5640702" y="3405146"/>
              <a:ext cx="29437" cy="22569"/>
            </a:xfrm>
            <a:custGeom>
              <a:avLst/>
              <a:gdLst>
                <a:gd name="T0" fmla="*/ 2147483647 w 18"/>
                <a:gd name="T1" fmla="*/ 2147483647 h 14"/>
                <a:gd name="T2" fmla="*/ 2147483647 w 18"/>
                <a:gd name="T3" fmla="*/ 2147483647 h 14"/>
                <a:gd name="T4" fmla="*/ 2147483647 w 18"/>
                <a:gd name="T5" fmla="*/ 2147483647 h 14"/>
                <a:gd name="T6" fmla="*/ 2147483647 w 18"/>
                <a:gd name="T7" fmla="*/ 2147483647 h 14"/>
                <a:gd name="T8" fmla="*/ 2147483647 w 18"/>
                <a:gd name="T9" fmla="*/ 2147483647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4" y="13"/>
                  </a:moveTo>
                  <a:cubicBezTo>
                    <a:pt x="8" y="10"/>
                    <a:pt x="12" y="7"/>
                    <a:pt x="16" y="5"/>
                  </a:cubicBezTo>
                  <a:cubicBezTo>
                    <a:pt x="18" y="3"/>
                    <a:pt x="16" y="0"/>
                    <a:pt x="14" y="1"/>
                  </a:cubicBezTo>
                  <a:cubicBezTo>
                    <a:pt x="10" y="4"/>
                    <a:pt x="6" y="7"/>
                    <a:pt x="2" y="9"/>
                  </a:cubicBezTo>
                  <a:cubicBezTo>
                    <a:pt x="0" y="11"/>
                    <a:pt x="2" y="14"/>
                    <a:pt x="4" y="13"/>
                  </a:cubicBezTo>
                  <a:close/>
                </a:path>
              </a:pathLst>
            </a:custGeom>
            <a:solidFill>
              <a:srgbClr val="F05E4A"/>
            </a:solidFill>
            <a:ln w="9525">
              <a:noFill/>
              <a:miter lim="800000"/>
            </a:ln>
          </p:spPr>
          <p:txBody>
            <a:bodyPr anchor="ctr"/>
            <a:lstStyle/>
            <a:p>
              <a:pPr algn="ctr"/>
              <a:endParaRPr lang="zh-CN" altLang="zh-CN">
                <a:latin typeface="Calibri" charset="0"/>
              </a:endParaRPr>
            </a:p>
          </p:txBody>
        </p:sp>
        <p:sp>
          <p:nvSpPr>
            <p:cNvPr id="47295" name="îṥ1îḋè"/>
            <p:cNvSpPr>
              <a14:cpLocks xmlns:a14="http://schemas.microsoft.com/office/drawing/2010/main" noChangeArrowheads="1"/>
            </p:cNvSpPr>
            <p:nvPr/>
          </p:nvSpPr>
          <p:spPr bwMode="auto">
            <a:xfrm>
              <a:off x="5632852" y="3394352"/>
              <a:ext cx="30419" cy="22569"/>
            </a:xfrm>
            <a:custGeom>
              <a:avLst/>
              <a:gdLst>
                <a:gd name="T0" fmla="*/ 2147483647 w 19"/>
                <a:gd name="T1" fmla="*/ 2147483647 h 14"/>
                <a:gd name="T2" fmla="*/ 2147483647 w 19"/>
                <a:gd name="T3" fmla="*/ 2147483647 h 14"/>
                <a:gd name="T4" fmla="*/ 2147483647 w 19"/>
                <a:gd name="T5" fmla="*/ 2147483647 h 14"/>
                <a:gd name="T6" fmla="*/ 2147483647 w 19"/>
                <a:gd name="T7" fmla="*/ 2147483647 h 14"/>
                <a:gd name="T8" fmla="*/ 2147483647 w 19"/>
                <a:gd name="T9" fmla="*/ 2147483647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4" y="13"/>
                  </a:moveTo>
                  <a:cubicBezTo>
                    <a:pt x="9" y="10"/>
                    <a:pt x="13" y="7"/>
                    <a:pt x="17" y="4"/>
                  </a:cubicBezTo>
                  <a:cubicBezTo>
                    <a:pt x="19" y="3"/>
                    <a:pt x="17" y="0"/>
                    <a:pt x="15" y="1"/>
                  </a:cubicBezTo>
                  <a:cubicBezTo>
                    <a:pt x="11" y="4"/>
                    <a:pt x="7" y="6"/>
                    <a:pt x="2" y="9"/>
                  </a:cubicBezTo>
                  <a:cubicBezTo>
                    <a:pt x="0" y="10"/>
                    <a:pt x="2" y="14"/>
                    <a:pt x="4" y="13"/>
                  </a:cubicBezTo>
                  <a:close/>
                </a:path>
              </a:pathLst>
            </a:custGeom>
            <a:solidFill>
              <a:srgbClr val="F05E4A"/>
            </a:solidFill>
            <a:ln w="9525">
              <a:noFill/>
              <a:miter lim="800000"/>
            </a:ln>
          </p:spPr>
          <p:txBody>
            <a:bodyPr anchor="ctr"/>
            <a:lstStyle/>
            <a:p>
              <a:pPr algn="ctr"/>
              <a:endParaRPr lang="zh-CN" altLang="zh-CN">
                <a:latin typeface="Calibri" charset="0"/>
              </a:endParaRPr>
            </a:p>
          </p:txBody>
        </p:sp>
        <p:sp>
          <p:nvSpPr>
            <p:cNvPr id="47296" name="íśḻîdê"/>
            <p:cNvSpPr>
              <a14:cpLocks xmlns:a14="http://schemas.microsoft.com/office/drawing/2010/main" noChangeArrowheads="1"/>
            </p:cNvSpPr>
            <p:nvPr/>
          </p:nvSpPr>
          <p:spPr bwMode="auto">
            <a:xfrm>
              <a:off x="5739808" y="3155909"/>
              <a:ext cx="113825" cy="75556"/>
            </a:xfrm>
            <a:custGeom>
              <a:avLst/>
              <a:gdLst>
                <a:gd name="T0" fmla="*/ 0 w 71"/>
                <a:gd name="T1" fmla="*/ 2147483647 h 48"/>
                <a:gd name="T2" fmla="*/ 2147483647 w 71"/>
                <a:gd name="T3" fmla="*/ 2147483647 h 48"/>
                <a:gd name="T4" fmla="*/ 2147483647 w 71"/>
                <a:gd name="T5" fmla="*/ 2147483647 h 48"/>
                <a:gd name="T6" fmla="*/ 2147483647 w 71"/>
                <a:gd name="T7" fmla="*/ 2147483647 h 48"/>
                <a:gd name="T8" fmla="*/ 2147483647 w 71"/>
                <a:gd name="T9" fmla="*/ 2147483647 h 48"/>
                <a:gd name="T10" fmla="*/ 2147483647 w 71"/>
                <a:gd name="T11" fmla="*/ 2147483647 h 48"/>
                <a:gd name="T12" fmla="*/ 0 w 71"/>
                <a:gd name="T13" fmla="*/ 2147483647 h 48"/>
                <a:gd name="T14" fmla="*/ 0 w 71"/>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48"/>
                <a:gd name="T26" fmla="*/ 71 w 71"/>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48">
                  <a:moveTo>
                    <a:pt x="0" y="47"/>
                  </a:moveTo>
                  <a:cubicBezTo>
                    <a:pt x="68" y="1"/>
                    <a:pt x="68" y="1"/>
                    <a:pt x="68" y="1"/>
                  </a:cubicBezTo>
                  <a:cubicBezTo>
                    <a:pt x="69" y="0"/>
                    <a:pt x="70" y="0"/>
                    <a:pt x="71" y="1"/>
                  </a:cubicBezTo>
                  <a:cubicBezTo>
                    <a:pt x="71" y="2"/>
                    <a:pt x="71" y="3"/>
                    <a:pt x="70" y="4"/>
                  </a:cubicBezTo>
                  <a:cubicBezTo>
                    <a:pt x="70" y="4"/>
                    <a:pt x="70" y="4"/>
                    <a:pt x="70" y="4"/>
                  </a:cubicBezTo>
                  <a:cubicBezTo>
                    <a:pt x="1" y="48"/>
                    <a:pt x="1" y="48"/>
                    <a:pt x="1" y="48"/>
                  </a:cubicBezTo>
                  <a:cubicBezTo>
                    <a:pt x="0" y="48"/>
                    <a:pt x="0" y="48"/>
                    <a:pt x="0" y="48"/>
                  </a:cubicBezTo>
                  <a:lnTo>
                    <a:pt x="0" y="47"/>
                  </a:lnTo>
                  <a:close/>
                </a:path>
              </a:pathLst>
            </a:custGeom>
            <a:solidFill>
              <a:srgbClr val="EDB200"/>
            </a:solidFill>
            <a:ln w="9525">
              <a:noFill/>
              <a:miter lim="800000"/>
            </a:ln>
          </p:spPr>
          <p:txBody>
            <a:bodyPr anchor="ctr"/>
            <a:lstStyle/>
            <a:p>
              <a:pPr algn="ctr"/>
              <a:endParaRPr lang="zh-CN" altLang="zh-CN">
                <a:latin typeface="Calibri" charset="0"/>
              </a:endParaRPr>
            </a:p>
          </p:txBody>
        </p:sp>
        <p:sp>
          <p:nvSpPr>
            <p:cNvPr id="47297" name="i$ľïďe"/>
            <p:cNvSpPr>
              <a14:cpLocks xmlns:a14="http://schemas.microsoft.com/office/drawing/2010/main" noChangeArrowheads="1"/>
            </p:cNvSpPr>
            <p:nvPr/>
          </p:nvSpPr>
          <p:spPr bwMode="auto">
            <a:xfrm>
              <a:off x="5770227" y="3410052"/>
              <a:ext cx="22569" cy="129525"/>
            </a:xfrm>
            <a:custGeom>
              <a:avLst/>
              <a:gdLst>
                <a:gd name="T0" fmla="*/ 2147483647 w 14"/>
                <a:gd name="T1" fmla="*/ 2147483647 h 81"/>
                <a:gd name="T2" fmla="*/ 2147483647 w 14"/>
                <a:gd name="T3" fmla="*/ 2147483647 h 81"/>
                <a:gd name="T4" fmla="*/ 0 w 14"/>
                <a:gd name="T5" fmla="*/ 2147483647 h 81"/>
                <a:gd name="T6" fmla="*/ 2147483647 w 14"/>
                <a:gd name="T7" fmla="*/ 2147483647 h 81"/>
                <a:gd name="T8" fmla="*/ 2147483647 w 14"/>
                <a:gd name="T9" fmla="*/ 0 h 81"/>
                <a:gd name="T10" fmla="*/ 2147483647 w 14"/>
                <a:gd name="T11" fmla="*/ 2147483647 h 81"/>
                <a:gd name="T12" fmla="*/ 2147483647 w 14"/>
                <a:gd name="T13" fmla="*/ 2147483647 h 81"/>
                <a:gd name="T14" fmla="*/ 2147483647 w 14"/>
                <a:gd name="T15" fmla="*/ 2147483647 h 81"/>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1"/>
                <a:gd name="T26" fmla="*/ 14 w 14"/>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1">
                  <a:moveTo>
                    <a:pt x="2" y="81"/>
                  </a:moveTo>
                  <a:cubicBezTo>
                    <a:pt x="2" y="81"/>
                    <a:pt x="2" y="81"/>
                    <a:pt x="2" y="81"/>
                  </a:cubicBezTo>
                  <a:cubicBezTo>
                    <a:pt x="1" y="81"/>
                    <a:pt x="0" y="80"/>
                    <a:pt x="0" y="79"/>
                  </a:cubicBezTo>
                  <a:cubicBezTo>
                    <a:pt x="10" y="2"/>
                    <a:pt x="10" y="2"/>
                    <a:pt x="10" y="2"/>
                  </a:cubicBezTo>
                  <a:cubicBezTo>
                    <a:pt x="10" y="1"/>
                    <a:pt x="11" y="0"/>
                    <a:pt x="12" y="0"/>
                  </a:cubicBezTo>
                  <a:cubicBezTo>
                    <a:pt x="13" y="0"/>
                    <a:pt x="14" y="1"/>
                    <a:pt x="14" y="3"/>
                  </a:cubicBezTo>
                  <a:cubicBezTo>
                    <a:pt x="4" y="79"/>
                    <a:pt x="4" y="79"/>
                    <a:pt x="4" y="79"/>
                  </a:cubicBezTo>
                  <a:cubicBezTo>
                    <a:pt x="4" y="80"/>
                    <a:pt x="3" y="81"/>
                    <a:pt x="2" y="81"/>
                  </a:cubicBezTo>
                  <a:close/>
                </a:path>
              </a:pathLst>
            </a:custGeom>
            <a:solidFill>
              <a:srgbClr val="EDB200"/>
            </a:solidFill>
            <a:ln w="9525">
              <a:noFill/>
              <a:miter lim="800000"/>
            </a:ln>
          </p:spPr>
          <p:txBody>
            <a:bodyPr anchor="ctr"/>
            <a:lstStyle/>
            <a:p>
              <a:pPr algn="ctr"/>
              <a:endParaRPr lang="zh-CN" altLang="zh-CN">
                <a:latin typeface="Calibri" charset="0"/>
              </a:endParaRPr>
            </a:p>
          </p:txBody>
        </p:sp>
        <p:sp>
          <p:nvSpPr>
            <p:cNvPr id="47298" name="íšlïḍè"/>
            <p:cNvSpPr>
              <a14:cpLocks xmlns:a14="http://schemas.microsoft.com/office/drawing/2010/main" noChangeArrowheads="1"/>
            </p:cNvSpPr>
            <p:nvPr/>
          </p:nvSpPr>
          <p:spPr bwMode="auto">
            <a:xfrm>
              <a:off x="5780039" y="3158853"/>
              <a:ext cx="200175" cy="357175"/>
            </a:xfrm>
            <a:custGeom>
              <a:avLst/>
              <a:gdLst>
                <a:gd name="T0" fmla="*/ 2147483647 w 126"/>
                <a:gd name="T1" fmla="*/ 2147483647 h 224"/>
                <a:gd name="T2" fmla="*/ 2147483647 w 126"/>
                <a:gd name="T3" fmla="*/ 2147483647 h 224"/>
                <a:gd name="T4" fmla="*/ 2147483647 w 126"/>
                <a:gd name="T5" fmla="*/ 2147483647 h 224"/>
                <a:gd name="T6" fmla="*/ 2147483647 w 126"/>
                <a:gd name="T7" fmla="*/ 2147483647 h 224"/>
                <a:gd name="T8" fmla="*/ 2147483647 w 126"/>
                <a:gd name="T9" fmla="*/ 2147483647 h 224"/>
                <a:gd name="T10" fmla="*/ 2147483647 w 126"/>
                <a:gd name="T11" fmla="*/ 2147483647 h 224"/>
                <a:gd name="T12" fmla="*/ 2147483647 w 126"/>
                <a:gd name="T13" fmla="*/ 2147483647 h 224"/>
                <a:gd name="T14" fmla="*/ 2147483647 w 126"/>
                <a:gd name="T15" fmla="*/ 2147483647 h 224"/>
                <a:gd name="T16" fmla="*/ 2147483647 w 126"/>
                <a:gd name="T17" fmla="*/ 2147483647 h 224"/>
                <a:gd name="T18" fmla="*/ 2147483647 w 126"/>
                <a:gd name="T19" fmla="*/ 2147483647 h 224"/>
                <a:gd name="T20" fmla="*/ 0 w 126"/>
                <a:gd name="T21" fmla="*/ 2147483647 h 224"/>
                <a:gd name="T22" fmla="*/ 2147483647 w 126"/>
                <a:gd name="T23" fmla="*/ 2147483647 h 224"/>
                <a:gd name="T24" fmla="*/ 2147483647 w 126"/>
                <a:gd name="T25" fmla="*/ 2147483647 h 224"/>
                <a:gd name="T26" fmla="*/ 2147483647 w 126"/>
                <a:gd name="T27" fmla="*/ 2147483647 h 224"/>
                <a:gd name="T28" fmla="*/ 2147483647 w 126"/>
                <a:gd name="T29" fmla="*/ 2147483647 h 224"/>
                <a:gd name="T30" fmla="*/ 2147483647 w 126"/>
                <a:gd name="T31" fmla="*/ 2147483647 h 224"/>
                <a:gd name="T32" fmla="*/ 2147483647 w 126"/>
                <a:gd name="T33" fmla="*/ 2147483647 h 224"/>
                <a:gd name="T34" fmla="*/ 2147483647 w 126"/>
                <a:gd name="T35" fmla="*/ 2147483647 h 224"/>
                <a:gd name="T36" fmla="*/ 2147483647 w 126"/>
                <a:gd name="T37" fmla="*/ 2147483647 h 224"/>
                <a:gd name="T38" fmla="*/ 2147483647 w 126"/>
                <a:gd name="T39" fmla="*/ 2147483647 h 224"/>
                <a:gd name="T40" fmla="*/ 2147483647 w 126"/>
                <a:gd name="T41" fmla="*/ 2147483647 h 224"/>
                <a:gd name="T42" fmla="*/ 2147483647 w 126"/>
                <a:gd name="T43" fmla="*/ 2147483647 h 224"/>
                <a:gd name="T44" fmla="*/ 2147483647 w 126"/>
                <a:gd name="T45" fmla="*/ 2147483647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24"/>
                <a:gd name="T71" fmla="*/ 126 w 126"/>
                <a:gd name="T72" fmla="*/ 224 h 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24">
                  <a:moveTo>
                    <a:pt x="42" y="4"/>
                  </a:moveTo>
                  <a:cubicBezTo>
                    <a:pt x="48" y="12"/>
                    <a:pt x="53" y="21"/>
                    <a:pt x="58" y="29"/>
                  </a:cubicBezTo>
                  <a:cubicBezTo>
                    <a:pt x="63" y="38"/>
                    <a:pt x="67" y="46"/>
                    <a:pt x="72" y="55"/>
                  </a:cubicBezTo>
                  <a:cubicBezTo>
                    <a:pt x="80" y="73"/>
                    <a:pt x="88" y="91"/>
                    <a:pt x="94" y="109"/>
                  </a:cubicBezTo>
                  <a:cubicBezTo>
                    <a:pt x="101" y="128"/>
                    <a:pt x="107" y="146"/>
                    <a:pt x="112" y="165"/>
                  </a:cubicBezTo>
                  <a:cubicBezTo>
                    <a:pt x="117" y="184"/>
                    <a:pt x="122" y="203"/>
                    <a:pt x="126" y="222"/>
                  </a:cubicBezTo>
                  <a:cubicBezTo>
                    <a:pt x="126" y="222"/>
                    <a:pt x="126" y="222"/>
                    <a:pt x="126" y="222"/>
                  </a:cubicBezTo>
                  <a:cubicBezTo>
                    <a:pt x="126" y="223"/>
                    <a:pt x="125" y="224"/>
                    <a:pt x="124" y="224"/>
                  </a:cubicBezTo>
                  <a:cubicBezTo>
                    <a:pt x="123" y="224"/>
                    <a:pt x="123" y="224"/>
                    <a:pt x="123" y="224"/>
                  </a:cubicBezTo>
                  <a:cubicBezTo>
                    <a:pt x="2" y="196"/>
                    <a:pt x="2" y="196"/>
                    <a:pt x="2" y="196"/>
                  </a:cubicBezTo>
                  <a:cubicBezTo>
                    <a:pt x="1" y="195"/>
                    <a:pt x="0" y="194"/>
                    <a:pt x="0" y="193"/>
                  </a:cubicBezTo>
                  <a:cubicBezTo>
                    <a:pt x="1" y="192"/>
                    <a:pt x="2" y="191"/>
                    <a:pt x="3" y="192"/>
                  </a:cubicBezTo>
                  <a:cubicBezTo>
                    <a:pt x="124" y="220"/>
                    <a:pt x="124" y="220"/>
                    <a:pt x="124" y="220"/>
                  </a:cubicBezTo>
                  <a:cubicBezTo>
                    <a:pt x="122" y="223"/>
                    <a:pt x="122" y="223"/>
                    <a:pt x="122" y="223"/>
                  </a:cubicBezTo>
                  <a:cubicBezTo>
                    <a:pt x="122" y="223"/>
                    <a:pt x="122" y="223"/>
                    <a:pt x="122" y="223"/>
                  </a:cubicBezTo>
                  <a:cubicBezTo>
                    <a:pt x="117" y="204"/>
                    <a:pt x="112" y="185"/>
                    <a:pt x="106" y="167"/>
                  </a:cubicBezTo>
                  <a:cubicBezTo>
                    <a:pt x="100" y="149"/>
                    <a:pt x="93" y="131"/>
                    <a:pt x="86" y="113"/>
                  </a:cubicBezTo>
                  <a:cubicBezTo>
                    <a:pt x="79" y="95"/>
                    <a:pt x="70" y="78"/>
                    <a:pt x="61" y="61"/>
                  </a:cubicBezTo>
                  <a:cubicBezTo>
                    <a:pt x="57" y="52"/>
                    <a:pt x="52" y="44"/>
                    <a:pt x="47" y="36"/>
                  </a:cubicBezTo>
                  <a:cubicBezTo>
                    <a:pt x="42" y="28"/>
                    <a:pt x="36" y="20"/>
                    <a:pt x="31" y="13"/>
                  </a:cubicBezTo>
                  <a:cubicBezTo>
                    <a:pt x="30" y="13"/>
                    <a:pt x="30" y="13"/>
                    <a:pt x="30" y="13"/>
                  </a:cubicBezTo>
                  <a:cubicBezTo>
                    <a:pt x="28" y="9"/>
                    <a:pt x="29" y="5"/>
                    <a:pt x="32" y="2"/>
                  </a:cubicBezTo>
                  <a:cubicBezTo>
                    <a:pt x="35" y="0"/>
                    <a:pt x="39" y="0"/>
                    <a:pt x="42" y="4"/>
                  </a:cubicBezTo>
                  <a:close/>
                </a:path>
              </a:pathLst>
            </a:custGeom>
            <a:solidFill>
              <a:srgbClr val="EDB200"/>
            </a:solidFill>
            <a:ln w="9525">
              <a:noFill/>
              <a:miter lim="800000"/>
            </a:ln>
          </p:spPr>
          <p:txBody>
            <a:bodyPr anchor="ctr"/>
            <a:lstStyle/>
            <a:p>
              <a:pPr algn="ctr"/>
              <a:endParaRPr lang="zh-CN" altLang="zh-CN">
                <a:latin typeface="Calibri" charset="0"/>
              </a:endParaRPr>
            </a:p>
          </p:txBody>
        </p:sp>
        <p:sp>
          <p:nvSpPr>
            <p:cNvPr id="47299" name="ïS1ïďê"/>
            <p:cNvSpPr>
              <a14:cpLocks xmlns:a14="http://schemas.microsoft.com/office/drawing/2010/main" noChangeArrowheads="1"/>
            </p:cNvSpPr>
            <p:nvPr/>
          </p:nvSpPr>
          <p:spPr bwMode="auto">
            <a:xfrm>
              <a:off x="5731958" y="3098015"/>
              <a:ext cx="22569" cy="19625"/>
            </a:xfrm>
            <a:custGeom>
              <a:avLst/>
              <a:gdLst>
                <a:gd name="T0" fmla="*/ 2147483647 w 14"/>
                <a:gd name="T1" fmla="*/ 0 h 12"/>
                <a:gd name="T2" fmla="*/ 0 w 14"/>
                <a:gd name="T3" fmla="*/ 2147483647 h 12"/>
                <a:gd name="T4" fmla="*/ 0 w 14"/>
                <a:gd name="T5" fmla="*/ 0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cubicBezTo>
                    <a:pt x="0" y="12"/>
                    <a:pt x="0" y="12"/>
                    <a:pt x="0" y="12"/>
                  </a:cubicBezTo>
                  <a:cubicBezTo>
                    <a:pt x="0" y="0"/>
                    <a:pt x="0" y="0"/>
                    <a:pt x="0" y="0"/>
                  </a:cubicBezTo>
                  <a:cubicBezTo>
                    <a:pt x="2" y="0"/>
                    <a:pt x="14" y="0"/>
                    <a:pt x="14" y="0"/>
                  </a:cubicBezTo>
                  <a:close/>
                </a:path>
              </a:pathLst>
            </a:custGeom>
            <a:solidFill>
              <a:srgbClr val="F58C62"/>
            </a:solidFill>
            <a:ln w="9525">
              <a:noFill/>
              <a:miter lim="800000"/>
            </a:ln>
          </p:spPr>
          <p:txBody>
            <a:bodyPr anchor="ctr"/>
            <a:lstStyle/>
            <a:p>
              <a:pPr algn="ctr"/>
              <a:endParaRPr lang="zh-CN" altLang="zh-CN">
                <a:latin typeface="Calibri" charset="0"/>
              </a:endParaRPr>
            </a:p>
          </p:txBody>
        </p:sp>
        <p:sp>
          <p:nvSpPr>
            <p:cNvPr id="47300" name="íšliďê"/>
            <p:cNvSpPr>
              <a14:cpLocks xmlns:a14="http://schemas.microsoft.com/office/drawing/2010/main" noChangeArrowheads="1"/>
            </p:cNvSpPr>
            <p:nvPr/>
          </p:nvSpPr>
          <p:spPr bwMode="auto">
            <a:xfrm>
              <a:off x="6038107" y="4256871"/>
              <a:ext cx="315962" cy="555387"/>
            </a:xfrm>
            <a:custGeom>
              <a:avLst/>
              <a:gdLst>
                <a:gd name="T0" fmla="*/ 0 w 198"/>
                <a:gd name="T1" fmla="*/ 2147483647 h 349"/>
                <a:gd name="T2" fmla="*/ 0 w 198"/>
                <a:gd name="T3" fmla="*/ 2147483647 h 349"/>
                <a:gd name="T4" fmla="*/ 0 w 198"/>
                <a:gd name="T5" fmla="*/ 2147483647 h 349"/>
                <a:gd name="T6" fmla="*/ 2147483647 w 198"/>
                <a:gd name="T7" fmla="*/ 2147483647 h 349"/>
                <a:gd name="T8" fmla="*/ 2147483647 w 198"/>
                <a:gd name="T9" fmla="*/ 2147483647 h 349"/>
                <a:gd name="T10" fmla="*/ 2147483647 w 198"/>
                <a:gd name="T11" fmla="*/ 2147483647 h 349"/>
                <a:gd name="T12" fmla="*/ 2147483647 w 198"/>
                <a:gd name="T13" fmla="*/ 2147483647 h 349"/>
                <a:gd name="T14" fmla="*/ 2147483647 w 198"/>
                <a:gd name="T15" fmla="*/ 2147483647 h 349"/>
                <a:gd name="T16" fmla="*/ 2147483647 w 198"/>
                <a:gd name="T17" fmla="*/ 2147483647 h 349"/>
                <a:gd name="T18" fmla="*/ 2147483647 w 198"/>
                <a:gd name="T19" fmla="*/ 2147483647 h 349"/>
                <a:gd name="T20" fmla="*/ 2147483647 w 198"/>
                <a:gd name="T21" fmla="*/ 2147483647 h 349"/>
                <a:gd name="T22" fmla="*/ 2147483647 w 198"/>
                <a:gd name="T23" fmla="*/ 2147483647 h 349"/>
                <a:gd name="T24" fmla="*/ 2147483647 w 198"/>
                <a:gd name="T25" fmla="*/ 2147483647 h 349"/>
                <a:gd name="T26" fmla="*/ 2147483647 w 198"/>
                <a:gd name="T27" fmla="*/ 2147483647 h 349"/>
                <a:gd name="T28" fmla="*/ 2147483647 w 198"/>
                <a:gd name="T29" fmla="*/ 2147483647 h 349"/>
                <a:gd name="T30" fmla="*/ 2147483647 w 198"/>
                <a:gd name="T31" fmla="*/ 2147483647 h 349"/>
                <a:gd name="T32" fmla="*/ 2147483647 w 198"/>
                <a:gd name="T33" fmla="*/ 2147483647 h 349"/>
                <a:gd name="T34" fmla="*/ 2147483647 w 198"/>
                <a:gd name="T35" fmla="*/ 2147483647 h 349"/>
                <a:gd name="T36" fmla="*/ 2147483647 w 198"/>
                <a:gd name="T37" fmla="*/ 2147483647 h 349"/>
                <a:gd name="T38" fmla="*/ 2147483647 w 198"/>
                <a:gd name="T39" fmla="*/ 2147483647 h 349"/>
                <a:gd name="T40" fmla="*/ 2147483647 w 198"/>
                <a:gd name="T41" fmla="*/ 2147483647 h 349"/>
                <a:gd name="T42" fmla="*/ 2147483647 w 198"/>
                <a:gd name="T43" fmla="*/ 2147483647 h 349"/>
                <a:gd name="T44" fmla="*/ 2147483647 w 198"/>
                <a:gd name="T45" fmla="*/ 2147483647 h 349"/>
                <a:gd name="T46" fmla="*/ 2147483647 w 198"/>
                <a:gd name="T47" fmla="*/ 2147483647 h 349"/>
                <a:gd name="T48" fmla="*/ 2147483647 w 198"/>
                <a:gd name="T49" fmla="*/ 2147483647 h 349"/>
                <a:gd name="T50" fmla="*/ 2147483647 w 198"/>
                <a:gd name="T51" fmla="*/ 2147483647 h 349"/>
                <a:gd name="T52" fmla="*/ 2147483647 w 198"/>
                <a:gd name="T53" fmla="*/ 2147483647 h 349"/>
                <a:gd name="T54" fmla="*/ 2147483647 w 198"/>
                <a:gd name="T55" fmla="*/ 2147483647 h 349"/>
                <a:gd name="T56" fmla="*/ 0 w 198"/>
                <a:gd name="T57" fmla="*/ 2147483647 h 3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8"/>
                <a:gd name="T88" fmla="*/ 0 h 349"/>
                <a:gd name="T89" fmla="*/ 198 w 198"/>
                <a:gd name="T90" fmla="*/ 349 h 3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8" h="349">
                  <a:moveTo>
                    <a:pt x="0" y="346"/>
                  </a:moveTo>
                  <a:cubicBezTo>
                    <a:pt x="0" y="345"/>
                    <a:pt x="0" y="344"/>
                    <a:pt x="0" y="343"/>
                  </a:cubicBezTo>
                  <a:cubicBezTo>
                    <a:pt x="0" y="341"/>
                    <a:pt x="0" y="341"/>
                    <a:pt x="0" y="341"/>
                  </a:cubicBezTo>
                  <a:cubicBezTo>
                    <a:pt x="0" y="340"/>
                    <a:pt x="1" y="339"/>
                    <a:pt x="1" y="338"/>
                  </a:cubicBezTo>
                  <a:cubicBezTo>
                    <a:pt x="2" y="333"/>
                    <a:pt x="2" y="333"/>
                    <a:pt x="2" y="333"/>
                  </a:cubicBezTo>
                  <a:cubicBezTo>
                    <a:pt x="5" y="323"/>
                    <a:pt x="5" y="323"/>
                    <a:pt x="5" y="323"/>
                  </a:cubicBezTo>
                  <a:cubicBezTo>
                    <a:pt x="10" y="302"/>
                    <a:pt x="10" y="302"/>
                    <a:pt x="10" y="302"/>
                  </a:cubicBezTo>
                  <a:cubicBezTo>
                    <a:pt x="21" y="260"/>
                    <a:pt x="21" y="260"/>
                    <a:pt x="21" y="260"/>
                  </a:cubicBezTo>
                  <a:cubicBezTo>
                    <a:pt x="43" y="177"/>
                    <a:pt x="43" y="177"/>
                    <a:pt x="43" y="177"/>
                  </a:cubicBezTo>
                  <a:cubicBezTo>
                    <a:pt x="89" y="12"/>
                    <a:pt x="89" y="12"/>
                    <a:pt x="89" y="12"/>
                  </a:cubicBezTo>
                  <a:cubicBezTo>
                    <a:pt x="89" y="11"/>
                    <a:pt x="89" y="11"/>
                    <a:pt x="89" y="11"/>
                  </a:cubicBezTo>
                  <a:cubicBezTo>
                    <a:pt x="92" y="4"/>
                    <a:pt x="99" y="0"/>
                    <a:pt x="106" y="3"/>
                  </a:cubicBezTo>
                  <a:cubicBezTo>
                    <a:pt x="111" y="4"/>
                    <a:pt x="114" y="8"/>
                    <a:pt x="115" y="12"/>
                  </a:cubicBezTo>
                  <a:cubicBezTo>
                    <a:pt x="197" y="338"/>
                    <a:pt x="197" y="338"/>
                    <a:pt x="197" y="338"/>
                  </a:cubicBezTo>
                  <a:cubicBezTo>
                    <a:pt x="198" y="341"/>
                    <a:pt x="196" y="343"/>
                    <a:pt x="194" y="343"/>
                  </a:cubicBezTo>
                  <a:cubicBezTo>
                    <a:pt x="192" y="344"/>
                    <a:pt x="190" y="343"/>
                    <a:pt x="189" y="341"/>
                  </a:cubicBezTo>
                  <a:cubicBezTo>
                    <a:pt x="89" y="19"/>
                    <a:pt x="89" y="19"/>
                    <a:pt x="89" y="19"/>
                  </a:cubicBezTo>
                  <a:cubicBezTo>
                    <a:pt x="115" y="20"/>
                    <a:pt x="115" y="20"/>
                    <a:pt x="115" y="20"/>
                  </a:cubicBezTo>
                  <a:cubicBezTo>
                    <a:pt x="60" y="182"/>
                    <a:pt x="60" y="182"/>
                    <a:pt x="60" y="182"/>
                  </a:cubicBezTo>
                  <a:cubicBezTo>
                    <a:pt x="33" y="264"/>
                    <a:pt x="33" y="264"/>
                    <a:pt x="33" y="264"/>
                  </a:cubicBezTo>
                  <a:cubicBezTo>
                    <a:pt x="20" y="305"/>
                    <a:pt x="20" y="305"/>
                    <a:pt x="20" y="305"/>
                  </a:cubicBezTo>
                  <a:cubicBezTo>
                    <a:pt x="13" y="325"/>
                    <a:pt x="13" y="325"/>
                    <a:pt x="13" y="325"/>
                  </a:cubicBezTo>
                  <a:cubicBezTo>
                    <a:pt x="10" y="335"/>
                    <a:pt x="10" y="335"/>
                    <a:pt x="10" y="335"/>
                  </a:cubicBezTo>
                  <a:cubicBezTo>
                    <a:pt x="9" y="340"/>
                    <a:pt x="9" y="340"/>
                    <a:pt x="9" y="340"/>
                  </a:cubicBezTo>
                  <a:cubicBezTo>
                    <a:pt x="9" y="341"/>
                    <a:pt x="8" y="342"/>
                    <a:pt x="8" y="343"/>
                  </a:cubicBezTo>
                  <a:cubicBezTo>
                    <a:pt x="8" y="344"/>
                    <a:pt x="8" y="344"/>
                    <a:pt x="8" y="344"/>
                  </a:cubicBezTo>
                  <a:cubicBezTo>
                    <a:pt x="8" y="343"/>
                    <a:pt x="8" y="343"/>
                    <a:pt x="8" y="343"/>
                  </a:cubicBezTo>
                  <a:cubicBezTo>
                    <a:pt x="8" y="345"/>
                    <a:pt x="7" y="348"/>
                    <a:pt x="5" y="348"/>
                  </a:cubicBezTo>
                  <a:cubicBezTo>
                    <a:pt x="3" y="349"/>
                    <a:pt x="1" y="348"/>
                    <a:pt x="0" y="346"/>
                  </a:cubicBez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01" name="ïSľïḍe"/>
            <p:cNvSpPr>
              <a14:cpLocks xmlns:a14="http://schemas.microsoft.com/office/drawing/2010/main" noChangeArrowheads="1"/>
            </p:cNvSpPr>
            <p:nvPr/>
          </p:nvSpPr>
          <p:spPr bwMode="auto">
            <a:xfrm>
              <a:off x="6043995" y="4554189"/>
              <a:ext cx="300262" cy="22569"/>
            </a:xfrm>
            <a:custGeom>
              <a:avLst/>
              <a:gdLst>
                <a:gd name="T0" fmla="*/ 0 w 188"/>
                <a:gd name="T1" fmla="*/ 2147483647 h 14"/>
                <a:gd name="T2" fmla="*/ 2147483647 w 188"/>
                <a:gd name="T3" fmla="*/ 2147483647 h 14"/>
                <a:gd name="T4" fmla="*/ 2147483647 w 188"/>
                <a:gd name="T5" fmla="*/ 0 h 14"/>
                <a:gd name="T6" fmla="*/ 2147483647 w 188"/>
                <a:gd name="T7" fmla="*/ 2147483647 h 14"/>
                <a:gd name="T8" fmla="*/ 2147483647 w 188"/>
                <a:gd name="T9" fmla="*/ 2147483647 h 14"/>
                <a:gd name="T10" fmla="*/ 2147483647 w 188"/>
                <a:gd name="T11" fmla="*/ 2147483647 h 14"/>
                <a:gd name="T12" fmla="*/ 2147483647 w 188"/>
                <a:gd name="T13" fmla="*/ 2147483647 h 14"/>
                <a:gd name="T14" fmla="*/ 2147483647 w 188"/>
                <a:gd name="T15" fmla="*/ 2147483647 h 14"/>
                <a:gd name="T16" fmla="*/ 2147483647 w 188"/>
                <a:gd name="T17" fmla="*/ 2147483647 h 14"/>
                <a:gd name="T18" fmla="*/ 2147483647 w 188"/>
                <a:gd name="T19" fmla="*/ 2147483647 h 14"/>
                <a:gd name="T20" fmla="*/ 0 w 188"/>
                <a:gd name="T21" fmla="*/ 214748364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4"/>
                <a:gd name="T35" fmla="*/ 188 w 18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4">
                  <a:moveTo>
                    <a:pt x="0" y="7"/>
                  </a:moveTo>
                  <a:cubicBezTo>
                    <a:pt x="15" y="4"/>
                    <a:pt x="31" y="2"/>
                    <a:pt x="47" y="1"/>
                  </a:cubicBezTo>
                  <a:cubicBezTo>
                    <a:pt x="62" y="0"/>
                    <a:pt x="78" y="0"/>
                    <a:pt x="94" y="0"/>
                  </a:cubicBezTo>
                  <a:cubicBezTo>
                    <a:pt x="109" y="0"/>
                    <a:pt x="125" y="1"/>
                    <a:pt x="141" y="2"/>
                  </a:cubicBezTo>
                  <a:cubicBezTo>
                    <a:pt x="156" y="3"/>
                    <a:pt x="172" y="4"/>
                    <a:pt x="188" y="7"/>
                  </a:cubicBezTo>
                  <a:cubicBezTo>
                    <a:pt x="188" y="7"/>
                    <a:pt x="188" y="7"/>
                    <a:pt x="188" y="7"/>
                  </a:cubicBezTo>
                  <a:cubicBezTo>
                    <a:pt x="188" y="7"/>
                    <a:pt x="188" y="7"/>
                    <a:pt x="188" y="7"/>
                  </a:cubicBezTo>
                  <a:cubicBezTo>
                    <a:pt x="172" y="10"/>
                    <a:pt x="156" y="11"/>
                    <a:pt x="141" y="12"/>
                  </a:cubicBezTo>
                  <a:cubicBezTo>
                    <a:pt x="125" y="13"/>
                    <a:pt x="109" y="14"/>
                    <a:pt x="94" y="14"/>
                  </a:cubicBezTo>
                  <a:cubicBezTo>
                    <a:pt x="78" y="14"/>
                    <a:pt x="62" y="14"/>
                    <a:pt x="47" y="13"/>
                  </a:cubicBezTo>
                  <a:cubicBezTo>
                    <a:pt x="31" y="12"/>
                    <a:pt x="15" y="10"/>
                    <a:pt x="0" y="7"/>
                  </a:cubicBez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02" name="íšļïḓê"/>
            <p:cNvSpPr>
              <a14:cpLocks xmlns:a14="http://schemas.microsoft.com/office/drawing/2010/main" noChangeArrowheads="1"/>
            </p:cNvSpPr>
            <p:nvPr/>
          </p:nvSpPr>
          <p:spPr bwMode="auto">
            <a:xfrm>
              <a:off x="6413926" y="4561058"/>
              <a:ext cx="88312" cy="189381"/>
            </a:xfrm>
            <a:custGeom>
              <a:avLst/>
              <a:gdLst>
                <a:gd name="T0" fmla="*/ 2147483647 w 90"/>
                <a:gd name="T1" fmla="*/ 0 h 193"/>
                <a:gd name="T2" fmla="*/ 0 w 90"/>
                <a:gd name="T3" fmla="*/ 2147483647 h 193"/>
                <a:gd name="T4" fmla="*/ 2147483647 w 90"/>
                <a:gd name="T5" fmla="*/ 2147483647 h 193"/>
                <a:gd name="T6" fmla="*/ 2147483647 w 90"/>
                <a:gd name="T7" fmla="*/ 2147483647 h 193"/>
                <a:gd name="T8" fmla="*/ 2147483647 w 90"/>
                <a:gd name="T9" fmla="*/ 0 h 193"/>
                <a:gd name="T10" fmla="*/ 0 60000 65536"/>
                <a:gd name="T11" fmla="*/ 0 60000 65536"/>
                <a:gd name="T12" fmla="*/ 0 60000 65536"/>
                <a:gd name="T13" fmla="*/ 0 60000 65536"/>
                <a:gd name="T14" fmla="*/ 0 60000 65536"/>
                <a:gd name="T15" fmla="*/ 0 w 90"/>
                <a:gd name="T16" fmla="*/ 0 h 193"/>
                <a:gd name="T17" fmla="*/ 90 w 90"/>
                <a:gd name="T18" fmla="*/ 193 h 193"/>
              </a:gdLst>
              <a:ahLst/>
              <a:cxnLst>
                <a:cxn ang="T10">
                  <a:pos x="T0" y="T1"/>
                </a:cxn>
                <a:cxn ang="T11">
                  <a:pos x="T2" y="T3"/>
                </a:cxn>
                <a:cxn ang="T12">
                  <a:pos x="T4" y="T5"/>
                </a:cxn>
                <a:cxn ang="T13">
                  <a:pos x="T6" y="T7"/>
                </a:cxn>
                <a:cxn ang="T14">
                  <a:pos x="T8" y="T9"/>
                </a:cxn>
              </a:cxnLst>
              <a:rect l="T15" t="T16" r="T17" b="T18"/>
              <a:pathLst>
                <a:path w="90" h="193">
                  <a:moveTo>
                    <a:pt x="13" y="0"/>
                  </a:moveTo>
                  <a:lnTo>
                    <a:pt x="0" y="170"/>
                  </a:lnTo>
                  <a:lnTo>
                    <a:pt x="57" y="193"/>
                  </a:lnTo>
                  <a:lnTo>
                    <a:pt x="90" y="18"/>
                  </a:lnTo>
                  <a:lnTo>
                    <a:pt x="13" y="0"/>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03" name="íṧlîḓé"/>
            <p:cNvSpPr>
              <a14:cpLocks xmlns:a14="http://schemas.microsoft.com/office/drawing/2010/main" noChangeArrowheads="1"/>
            </p:cNvSpPr>
            <p:nvPr/>
          </p:nvSpPr>
          <p:spPr bwMode="auto">
            <a:xfrm>
              <a:off x="6405095" y="4706283"/>
              <a:ext cx="191344" cy="97144"/>
            </a:xfrm>
            <a:custGeom>
              <a:avLst/>
              <a:gdLst>
                <a:gd name="T0" fmla="*/ 2147483647 w 120"/>
                <a:gd name="T1" fmla="*/ 0 h 61"/>
                <a:gd name="T2" fmla="*/ 0 w 120"/>
                <a:gd name="T3" fmla="*/ 2147483647 h 61"/>
                <a:gd name="T4" fmla="*/ 2147483647 w 120"/>
                <a:gd name="T5" fmla="*/ 2147483647 h 61"/>
                <a:gd name="T6" fmla="*/ 2147483647 w 120"/>
                <a:gd name="T7" fmla="*/ 2147483647 h 61"/>
                <a:gd name="T8" fmla="*/ 2147483647 w 120"/>
                <a:gd name="T9" fmla="*/ 2147483647 h 61"/>
                <a:gd name="T10" fmla="*/ 2147483647 w 120"/>
                <a:gd name="T11" fmla="*/ 0 h 61"/>
                <a:gd name="T12" fmla="*/ 0 60000 65536"/>
                <a:gd name="T13" fmla="*/ 0 60000 65536"/>
                <a:gd name="T14" fmla="*/ 0 60000 65536"/>
                <a:gd name="T15" fmla="*/ 0 60000 65536"/>
                <a:gd name="T16" fmla="*/ 0 60000 65536"/>
                <a:gd name="T17" fmla="*/ 0 60000 65536"/>
                <a:gd name="T18" fmla="*/ 0 w 120"/>
                <a:gd name="T19" fmla="*/ 0 h 61"/>
                <a:gd name="T20" fmla="*/ 120 w 12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20" h="61">
                  <a:moveTo>
                    <a:pt x="3" y="0"/>
                  </a:moveTo>
                  <a:cubicBezTo>
                    <a:pt x="0" y="61"/>
                    <a:pt x="0" y="61"/>
                    <a:pt x="0" y="61"/>
                  </a:cubicBezTo>
                  <a:cubicBezTo>
                    <a:pt x="0" y="61"/>
                    <a:pt x="120" y="57"/>
                    <a:pt x="117" y="49"/>
                  </a:cubicBezTo>
                  <a:cubicBezTo>
                    <a:pt x="115" y="41"/>
                    <a:pt x="57" y="26"/>
                    <a:pt x="51" y="25"/>
                  </a:cubicBezTo>
                  <a:cubicBezTo>
                    <a:pt x="53" y="7"/>
                    <a:pt x="53" y="7"/>
                    <a:pt x="53" y="7"/>
                  </a:cubicBezTo>
                  <a:lnTo>
                    <a:pt x="3" y="0"/>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04" name="ïŝ1îḓe"/>
            <p:cNvSpPr>
              <a14:cpLocks xmlns:a14="http://schemas.microsoft.com/office/drawing/2010/main" noChangeArrowheads="1"/>
            </p:cNvSpPr>
            <p:nvPr/>
          </p:nvSpPr>
          <p:spPr bwMode="auto">
            <a:xfrm>
              <a:off x="6031239" y="4053752"/>
              <a:ext cx="569125" cy="606412"/>
            </a:xfrm>
            <a:custGeom>
              <a:avLst/>
              <a:gdLst>
                <a:gd name="T0" fmla="*/ 2147483647 w 357"/>
                <a:gd name="T1" fmla="*/ 2147483647 h 380"/>
                <a:gd name="T2" fmla="*/ 2147483647 w 357"/>
                <a:gd name="T3" fmla="*/ 2147483647 h 380"/>
                <a:gd name="T4" fmla="*/ 2147483647 w 357"/>
                <a:gd name="T5" fmla="*/ 2147483647 h 380"/>
                <a:gd name="T6" fmla="*/ 2147483647 w 357"/>
                <a:gd name="T7" fmla="*/ 2147483647 h 380"/>
                <a:gd name="T8" fmla="*/ 2147483647 w 357"/>
                <a:gd name="T9" fmla="*/ 0 h 380"/>
                <a:gd name="T10" fmla="*/ 2147483647 w 357"/>
                <a:gd name="T11" fmla="*/ 2147483647 h 380"/>
                <a:gd name="T12" fmla="*/ 2147483647 w 357"/>
                <a:gd name="T13" fmla="*/ 2147483647 h 380"/>
                <a:gd name="T14" fmla="*/ 2147483647 w 357"/>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380"/>
                <a:gd name="T26" fmla="*/ 357 w 357"/>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380">
                  <a:moveTo>
                    <a:pt x="234" y="374"/>
                  </a:moveTo>
                  <a:cubicBezTo>
                    <a:pt x="240" y="374"/>
                    <a:pt x="300" y="380"/>
                    <a:pt x="300" y="380"/>
                  </a:cubicBezTo>
                  <a:cubicBezTo>
                    <a:pt x="300" y="380"/>
                    <a:pt x="340" y="141"/>
                    <a:pt x="343" y="119"/>
                  </a:cubicBezTo>
                  <a:cubicBezTo>
                    <a:pt x="347" y="98"/>
                    <a:pt x="357" y="28"/>
                    <a:pt x="275" y="25"/>
                  </a:cubicBezTo>
                  <a:cubicBezTo>
                    <a:pt x="194" y="21"/>
                    <a:pt x="19" y="0"/>
                    <a:pt x="19" y="0"/>
                  </a:cubicBezTo>
                  <a:cubicBezTo>
                    <a:pt x="19" y="0"/>
                    <a:pt x="0" y="103"/>
                    <a:pt x="111" y="123"/>
                  </a:cubicBezTo>
                  <a:cubicBezTo>
                    <a:pt x="222" y="143"/>
                    <a:pt x="242" y="139"/>
                    <a:pt x="242" y="139"/>
                  </a:cubicBezTo>
                  <a:lnTo>
                    <a:pt x="234" y="374"/>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05" name="iṡľiḋe"/>
            <p:cNvSpPr>
              <a14:cpLocks xmlns:a14="http://schemas.microsoft.com/office/drawing/2010/main" noChangeArrowheads="1"/>
            </p:cNvSpPr>
            <p:nvPr/>
          </p:nvSpPr>
          <p:spPr bwMode="auto">
            <a:xfrm>
              <a:off x="6176464" y="4132252"/>
              <a:ext cx="413106" cy="527912"/>
            </a:xfrm>
            <a:custGeom>
              <a:avLst/>
              <a:gdLst>
                <a:gd name="T0" fmla="*/ 2147483647 w 259"/>
                <a:gd name="T1" fmla="*/ 2147483647 h 331"/>
                <a:gd name="T2" fmla="*/ 0 w 259"/>
                <a:gd name="T3" fmla="*/ 2147483647 h 331"/>
                <a:gd name="T4" fmla="*/ 2147483647 w 259"/>
                <a:gd name="T5" fmla="*/ 2147483647 h 331"/>
                <a:gd name="T6" fmla="*/ 2147483647 w 259"/>
                <a:gd name="T7" fmla="*/ 2147483647 h 331"/>
                <a:gd name="T8" fmla="*/ 2147483647 w 259"/>
                <a:gd name="T9" fmla="*/ 2147483647 h 331"/>
                <a:gd name="T10" fmla="*/ 2147483647 w 259"/>
                <a:gd name="T11" fmla="*/ 2147483647 h 331"/>
                <a:gd name="T12" fmla="*/ 2147483647 w 259"/>
                <a:gd name="T13" fmla="*/ 2147483647 h 331"/>
                <a:gd name="T14" fmla="*/ 2147483647 w 259"/>
                <a:gd name="T15" fmla="*/ 2147483647 h 331"/>
                <a:gd name="T16" fmla="*/ 2147483647 w 259"/>
                <a:gd name="T17" fmla="*/ 2147483647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9"/>
                <a:gd name="T28" fmla="*/ 0 h 331"/>
                <a:gd name="T29" fmla="*/ 259 w 259"/>
                <a:gd name="T30" fmla="*/ 331 h 3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9" h="331">
                  <a:moveTo>
                    <a:pt x="225" y="1"/>
                  </a:moveTo>
                  <a:cubicBezTo>
                    <a:pt x="214" y="3"/>
                    <a:pt x="125" y="54"/>
                    <a:pt x="0" y="69"/>
                  </a:cubicBezTo>
                  <a:cubicBezTo>
                    <a:pt x="6" y="71"/>
                    <a:pt x="13" y="72"/>
                    <a:pt x="20" y="74"/>
                  </a:cubicBezTo>
                  <a:cubicBezTo>
                    <a:pt x="131" y="94"/>
                    <a:pt x="151" y="90"/>
                    <a:pt x="151" y="90"/>
                  </a:cubicBezTo>
                  <a:cubicBezTo>
                    <a:pt x="143" y="325"/>
                    <a:pt x="143" y="325"/>
                    <a:pt x="143" y="325"/>
                  </a:cubicBezTo>
                  <a:cubicBezTo>
                    <a:pt x="149" y="325"/>
                    <a:pt x="209" y="331"/>
                    <a:pt x="209" y="331"/>
                  </a:cubicBezTo>
                  <a:cubicBezTo>
                    <a:pt x="209" y="331"/>
                    <a:pt x="249" y="92"/>
                    <a:pt x="252" y="70"/>
                  </a:cubicBezTo>
                  <a:cubicBezTo>
                    <a:pt x="255" y="57"/>
                    <a:pt x="259" y="25"/>
                    <a:pt x="243" y="2"/>
                  </a:cubicBezTo>
                  <a:cubicBezTo>
                    <a:pt x="238" y="0"/>
                    <a:pt x="232" y="0"/>
                    <a:pt x="225" y="1"/>
                  </a:cubicBez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06" name="î$ľíďê"/>
            <p:cNvSpPr>
              <a14:cpLocks xmlns:a14="http://schemas.microsoft.com/office/drawing/2010/main" noChangeArrowheads="1"/>
            </p:cNvSpPr>
            <p:nvPr/>
          </p:nvSpPr>
          <p:spPr bwMode="auto">
            <a:xfrm>
              <a:off x="6015539" y="4219583"/>
              <a:ext cx="372875" cy="68687"/>
            </a:xfrm>
            <a:custGeom>
              <a:avLst/>
              <a:gdLst>
                <a:gd name="T0" fmla="*/ 2147483647 w 234"/>
                <a:gd name="T1" fmla="*/ 2147483647 h 43"/>
                <a:gd name="T2" fmla="*/ 2147483647 w 234"/>
                <a:gd name="T3" fmla="*/ 2147483647 h 43"/>
                <a:gd name="T4" fmla="*/ 0 w 234"/>
                <a:gd name="T5" fmla="*/ 2147483647 h 43"/>
                <a:gd name="T6" fmla="*/ 0 w 234"/>
                <a:gd name="T7" fmla="*/ 2147483647 h 43"/>
                <a:gd name="T8" fmla="*/ 2147483647 w 234"/>
                <a:gd name="T9" fmla="*/ 0 h 43"/>
                <a:gd name="T10" fmla="*/ 2147483647 w 234"/>
                <a:gd name="T11" fmla="*/ 0 h 43"/>
                <a:gd name="T12" fmla="*/ 2147483647 w 234"/>
                <a:gd name="T13" fmla="*/ 2147483647 h 43"/>
                <a:gd name="T14" fmla="*/ 2147483647 w 234"/>
                <a:gd name="T15" fmla="*/ 2147483647 h 43"/>
                <a:gd name="T16" fmla="*/ 2147483647 w 234"/>
                <a:gd name="T17" fmla="*/ 214748364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43"/>
                <a:gd name="T29" fmla="*/ 234 w 23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43">
                  <a:moveTo>
                    <a:pt x="214" y="43"/>
                  </a:moveTo>
                  <a:cubicBezTo>
                    <a:pt x="20" y="43"/>
                    <a:pt x="20" y="43"/>
                    <a:pt x="20" y="43"/>
                  </a:cubicBezTo>
                  <a:cubicBezTo>
                    <a:pt x="9" y="43"/>
                    <a:pt x="0" y="34"/>
                    <a:pt x="0" y="23"/>
                  </a:cubicBezTo>
                  <a:cubicBezTo>
                    <a:pt x="0" y="20"/>
                    <a:pt x="0" y="20"/>
                    <a:pt x="0" y="20"/>
                  </a:cubicBezTo>
                  <a:cubicBezTo>
                    <a:pt x="0" y="9"/>
                    <a:pt x="9" y="0"/>
                    <a:pt x="20" y="0"/>
                  </a:cubicBezTo>
                  <a:cubicBezTo>
                    <a:pt x="214" y="0"/>
                    <a:pt x="214" y="0"/>
                    <a:pt x="214" y="0"/>
                  </a:cubicBezTo>
                  <a:cubicBezTo>
                    <a:pt x="225" y="0"/>
                    <a:pt x="234" y="9"/>
                    <a:pt x="234" y="20"/>
                  </a:cubicBezTo>
                  <a:cubicBezTo>
                    <a:pt x="234" y="23"/>
                    <a:pt x="234" y="23"/>
                    <a:pt x="234" y="23"/>
                  </a:cubicBezTo>
                  <a:cubicBezTo>
                    <a:pt x="234" y="34"/>
                    <a:pt x="225" y="43"/>
                    <a:pt x="214" y="43"/>
                  </a:cubicBez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07" name="îṩļiḍé"/>
            <p:cNvSpPr>
              <a14:cpLocks xmlns:a14="http://schemas.microsoft.com/office/drawing/2010/main" noChangeArrowheads="1"/>
            </p:cNvSpPr>
            <p:nvPr/>
          </p:nvSpPr>
          <p:spPr bwMode="auto">
            <a:xfrm>
              <a:off x="6221601" y="3501309"/>
              <a:ext cx="365025" cy="214894"/>
            </a:xfrm>
            <a:custGeom>
              <a:avLst/>
              <a:gdLst>
                <a:gd name="T0" fmla="*/ 2147483647 w 229"/>
                <a:gd name="T1" fmla="*/ 2147483647 h 135"/>
                <a:gd name="T2" fmla="*/ 2147483647 w 229"/>
                <a:gd name="T3" fmla="*/ 0 h 135"/>
                <a:gd name="T4" fmla="*/ 2147483647 w 229"/>
                <a:gd name="T5" fmla="*/ 2147483647 h 135"/>
                <a:gd name="T6" fmla="*/ 2147483647 w 229"/>
                <a:gd name="T7" fmla="*/ 2147483647 h 135"/>
                <a:gd name="T8" fmla="*/ 2147483647 w 229"/>
                <a:gd name="T9" fmla="*/ 2147483647 h 135"/>
                <a:gd name="T10" fmla="*/ 0 60000 65536"/>
                <a:gd name="T11" fmla="*/ 0 60000 65536"/>
                <a:gd name="T12" fmla="*/ 0 60000 65536"/>
                <a:gd name="T13" fmla="*/ 0 60000 65536"/>
                <a:gd name="T14" fmla="*/ 0 60000 65536"/>
                <a:gd name="T15" fmla="*/ 0 w 229"/>
                <a:gd name="T16" fmla="*/ 0 h 135"/>
                <a:gd name="T17" fmla="*/ 229 w 229"/>
                <a:gd name="T18" fmla="*/ 135 h 135"/>
              </a:gdLst>
              <a:ahLst/>
              <a:cxnLst>
                <a:cxn ang="T10">
                  <a:pos x="T0" y="T1"/>
                </a:cxn>
                <a:cxn ang="T11">
                  <a:pos x="T2" y="T3"/>
                </a:cxn>
                <a:cxn ang="T12">
                  <a:pos x="T4" y="T5"/>
                </a:cxn>
                <a:cxn ang="T13">
                  <a:pos x="T6" y="T7"/>
                </a:cxn>
                <a:cxn ang="T14">
                  <a:pos x="T8" y="T9"/>
                </a:cxn>
              </a:cxnLst>
              <a:rect l="T15" t="T16" r="T17" b="T18"/>
              <a:pathLst>
                <a:path w="229" h="135">
                  <a:moveTo>
                    <a:pt x="186" y="65"/>
                  </a:moveTo>
                  <a:cubicBezTo>
                    <a:pt x="181" y="62"/>
                    <a:pt x="44" y="0"/>
                    <a:pt x="22" y="0"/>
                  </a:cubicBezTo>
                  <a:cubicBezTo>
                    <a:pt x="0" y="0"/>
                    <a:pt x="23" y="85"/>
                    <a:pt x="23" y="85"/>
                  </a:cubicBezTo>
                  <a:cubicBezTo>
                    <a:pt x="23" y="85"/>
                    <a:pt x="165" y="135"/>
                    <a:pt x="179" y="128"/>
                  </a:cubicBezTo>
                  <a:cubicBezTo>
                    <a:pt x="229" y="114"/>
                    <a:pt x="204" y="77"/>
                    <a:pt x="186" y="65"/>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08" name="ïSliḑe"/>
            <p:cNvSpPr>
              <a14:cpLocks xmlns:a14="http://schemas.microsoft.com/office/drawing/2010/main" noChangeArrowheads="1"/>
            </p:cNvSpPr>
            <p:nvPr/>
          </p:nvSpPr>
          <p:spPr bwMode="auto">
            <a:xfrm>
              <a:off x="6270664" y="3447340"/>
              <a:ext cx="219800" cy="184475"/>
            </a:xfrm>
            <a:custGeom>
              <a:avLst/>
              <a:gdLst>
                <a:gd name="T0" fmla="*/ 2147483647 w 138"/>
                <a:gd name="T1" fmla="*/ 2147483647 h 116"/>
                <a:gd name="T2" fmla="*/ 2147483647 w 138"/>
                <a:gd name="T3" fmla="*/ 2147483647 h 116"/>
                <a:gd name="T4" fmla="*/ 2147483647 w 138"/>
                <a:gd name="T5" fmla="*/ 0 h 116"/>
                <a:gd name="T6" fmla="*/ 0 w 138"/>
                <a:gd name="T7" fmla="*/ 2147483647 h 116"/>
                <a:gd name="T8" fmla="*/ 2147483647 w 138"/>
                <a:gd name="T9" fmla="*/ 2147483647 h 116"/>
                <a:gd name="T10" fmla="*/ 2147483647 w 138"/>
                <a:gd name="T11" fmla="*/ 2147483647 h 116"/>
                <a:gd name="T12" fmla="*/ 0 60000 65536"/>
                <a:gd name="T13" fmla="*/ 0 60000 65536"/>
                <a:gd name="T14" fmla="*/ 0 60000 65536"/>
                <a:gd name="T15" fmla="*/ 0 60000 65536"/>
                <a:gd name="T16" fmla="*/ 0 60000 65536"/>
                <a:gd name="T17" fmla="*/ 0 60000 65536"/>
                <a:gd name="T18" fmla="*/ 0 w 138"/>
                <a:gd name="T19" fmla="*/ 0 h 116"/>
                <a:gd name="T20" fmla="*/ 138 w 138"/>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38" h="116">
                  <a:moveTo>
                    <a:pt x="120" y="101"/>
                  </a:moveTo>
                  <a:cubicBezTo>
                    <a:pt x="126" y="96"/>
                    <a:pt x="132" y="91"/>
                    <a:pt x="138" y="86"/>
                  </a:cubicBezTo>
                  <a:cubicBezTo>
                    <a:pt x="14" y="0"/>
                    <a:pt x="14" y="0"/>
                    <a:pt x="14" y="0"/>
                  </a:cubicBezTo>
                  <a:cubicBezTo>
                    <a:pt x="0" y="23"/>
                    <a:pt x="0" y="23"/>
                    <a:pt x="0" y="23"/>
                  </a:cubicBezTo>
                  <a:cubicBezTo>
                    <a:pt x="100" y="116"/>
                    <a:pt x="100" y="116"/>
                    <a:pt x="100" y="116"/>
                  </a:cubicBezTo>
                  <a:cubicBezTo>
                    <a:pt x="107" y="110"/>
                    <a:pt x="113" y="106"/>
                    <a:pt x="120" y="101"/>
                  </a:cubicBezTo>
                  <a:close/>
                </a:path>
              </a:pathLst>
            </a:custGeom>
            <a:solidFill>
              <a:srgbClr val="66393B"/>
            </a:solidFill>
            <a:ln w="9525">
              <a:noFill/>
              <a:miter lim="800000"/>
            </a:ln>
          </p:spPr>
          <p:txBody>
            <a:bodyPr anchor="ctr"/>
            <a:lstStyle/>
            <a:p>
              <a:pPr algn="ctr"/>
              <a:endParaRPr lang="zh-CN" altLang="zh-CN">
                <a:latin typeface="Calibri" charset="0"/>
              </a:endParaRPr>
            </a:p>
          </p:txBody>
        </p:sp>
        <p:sp>
          <p:nvSpPr>
            <p:cNvPr id="47309" name="îŝ1îde"/>
            <p:cNvSpPr>
              <a14:cpLocks xmlns:a14="http://schemas.microsoft.com/office/drawing/2010/main" noChangeArrowheads="1"/>
            </p:cNvSpPr>
            <p:nvPr/>
          </p:nvSpPr>
          <p:spPr bwMode="auto">
            <a:xfrm>
              <a:off x="6296176" y="3468927"/>
              <a:ext cx="252181" cy="183494"/>
            </a:xfrm>
            <a:custGeom>
              <a:avLst/>
              <a:gdLst>
                <a:gd name="T0" fmla="*/ 2147483647 w 158"/>
                <a:gd name="T1" fmla="*/ 0 h 115"/>
                <a:gd name="T2" fmla="*/ 0 w 158"/>
                <a:gd name="T3" fmla="*/ 2147483647 h 115"/>
                <a:gd name="T4" fmla="*/ 2147483647 w 158"/>
                <a:gd name="T5" fmla="*/ 2147483647 h 115"/>
                <a:gd name="T6" fmla="*/ 2147483647 w 158"/>
                <a:gd name="T7" fmla="*/ 2147483647 h 115"/>
                <a:gd name="T8" fmla="*/ 2147483647 w 158"/>
                <a:gd name="T9" fmla="*/ 0 h 115"/>
                <a:gd name="T10" fmla="*/ 0 60000 65536"/>
                <a:gd name="T11" fmla="*/ 0 60000 65536"/>
                <a:gd name="T12" fmla="*/ 0 60000 65536"/>
                <a:gd name="T13" fmla="*/ 0 60000 65536"/>
                <a:gd name="T14" fmla="*/ 0 60000 65536"/>
                <a:gd name="T15" fmla="*/ 0 w 158"/>
                <a:gd name="T16" fmla="*/ 0 h 115"/>
                <a:gd name="T17" fmla="*/ 158 w 158"/>
                <a:gd name="T18" fmla="*/ 115 h 115"/>
              </a:gdLst>
              <a:ahLst/>
              <a:cxnLst>
                <a:cxn ang="T10">
                  <a:pos x="T0" y="T1"/>
                </a:cxn>
                <a:cxn ang="T11">
                  <a:pos x="T2" y="T3"/>
                </a:cxn>
                <a:cxn ang="T12">
                  <a:pos x="T4" y="T5"/>
                </a:cxn>
                <a:cxn ang="T13">
                  <a:pos x="T6" y="T7"/>
                </a:cxn>
                <a:cxn ang="T14">
                  <a:pos x="T8" y="T9"/>
                </a:cxn>
              </a:cxnLst>
              <a:rect l="T15" t="T16" r="T17" b="T18"/>
              <a:pathLst>
                <a:path w="158" h="115">
                  <a:moveTo>
                    <a:pt x="33" y="0"/>
                  </a:moveTo>
                  <a:cubicBezTo>
                    <a:pt x="25" y="7"/>
                    <a:pt x="8" y="17"/>
                    <a:pt x="0" y="23"/>
                  </a:cubicBezTo>
                  <a:cubicBezTo>
                    <a:pt x="92" y="109"/>
                    <a:pt x="92" y="109"/>
                    <a:pt x="92" y="109"/>
                  </a:cubicBezTo>
                  <a:cubicBezTo>
                    <a:pt x="120" y="115"/>
                    <a:pt x="158" y="109"/>
                    <a:pt x="151" y="97"/>
                  </a:cubicBezTo>
                  <a:cubicBezTo>
                    <a:pt x="145" y="84"/>
                    <a:pt x="33" y="0"/>
                    <a:pt x="33" y="0"/>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10" name="ïśľíḑe"/>
            <p:cNvSpPr>
              <a14:cpLocks xmlns:a14="http://schemas.microsoft.com/office/drawing/2010/main" noChangeArrowheads="1"/>
            </p:cNvSpPr>
            <p:nvPr/>
          </p:nvSpPr>
          <p:spPr bwMode="auto">
            <a:xfrm>
              <a:off x="6199032" y="3402202"/>
              <a:ext cx="104012" cy="78500"/>
            </a:xfrm>
            <a:custGeom>
              <a:avLst/>
              <a:gdLst>
                <a:gd name="T0" fmla="*/ 2147483647 w 65"/>
                <a:gd name="T1" fmla="*/ 2147483647 h 49"/>
                <a:gd name="T2" fmla="*/ 2147483647 w 65"/>
                <a:gd name="T3" fmla="*/ 2147483647 h 49"/>
                <a:gd name="T4" fmla="*/ 2147483647 w 65"/>
                <a:gd name="T5" fmla="*/ 2147483647 h 49"/>
                <a:gd name="T6" fmla="*/ 2147483647 w 65"/>
                <a:gd name="T7" fmla="*/ 2147483647 h 49"/>
                <a:gd name="T8" fmla="*/ 2147483647 w 65"/>
                <a:gd name="T9" fmla="*/ 2147483647 h 49"/>
                <a:gd name="T10" fmla="*/ 2147483647 w 65"/>
                <a:gd name="T11" fmla="*/ 2147483647 h 49"/>
                <a:gd name="T12" fmla="*/ 2147483647 w 65"/>
                <a:gd name="T13" fmla="*/ 2147483647 h 49"/>
                <a:gd name="T14" fmla="*/ 2147483647 w 65"/>
                <a:gd name="T15" fmla="*/ 2147483647 h 49"/>
                <a:gd name="T16" fmla="*/ 2147483647 w 65"/>
                <a:gd name="T17" fmla="*/ 2147483647 h 49"/>
                <a:gd name="T18" fmla="*/ 2147483647 w 65"/>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49"/>
                <a:gd name="T32" fmla="*/ 65 w 65"/>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49">
                  <a:moveTo>
                    <a:pt x="41" y="46"/>
                  </a:moveTo>
                  <a:cubicBezTo>
                    <a:pt x="7" y="34"/>
                    <a:pt x="7" y="34"/>
                    <a:pt x="7" y="34"/>
                  </a:cubicBezTo>
                  <a:cubicBezTo>
                    <a:pt x="2" y="33"/>
                    <a:pt x="0" y="28"/>
                    <a:pt x="2" y="24"/>
                  </a:cubicBezTo>
                  <a:cubicBezTo>
                    <a:pt x="11" y="5"/>
                    <a:pt x="11" y="5"/>
                    <a:pt x="11" y="5"/>
                  </a:cubicBezTo>
                  <a:cubicBezTo>
                    <a:pt x="13" y="1"/>
                    <a:pt x="17" y="0"/>
                    <a:pt x="21" y="1"/>
                  </a:cubicBezTo>
                  <a:cubicBezTo>
                    <a:pt x="59" y="16"/>
                    <a:pt x="59" y="16"/>
                    <a:pt x="59" y="16"/>
                  </a:cubicBezTo>
                  <a:cubicBezTo>
                    <a:pt x="63" y="17"/>
                    <a:pt x="65" y="22"/>
                    <a:pt x="63" y="26"/>
                  </a:cubicBezTo>
                  <a:cubicBezTo>
                    <a:pt x="54" y="44"/>
                    <a:pt x="54" y="44"/>
                    <a:pt x="54" y="44"/>
                  </a:cubicBezTo>
                  <a:cubicBezTo>
                    <a:pt x="52" y="47"/>
                    <a:pt x="49" y="49"/>
                    <a:pt x="45" y="48"/>
                  </a:cubicBezTo>
                  <a:cubicBezTo>
                    <a:pt x="41" y="46"/>
                    <a:pt x="41" y="46"/>
                    <a:pt x="41" y="46"/>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11" name="ïśḷíḋé"/>
            <p:cNvSpPr>
              <a14:cpLocks xmlns:a14="http://schemas.microsoft.com/office/drawing/2010/main" noChangeArrowheads="1"/>
            </p:cNvSpPr>
            <p:nvPr/>
          </p:nvSpPr>
          <p:spPr bwMode="auto">
            <a:xfrm>
              <a:off x="6208845" y="3407109"/>
              <a:ext cx="87332" cy="61819"/>
            </a:xfrm>
            <a:custGeom>
              <a:avLst/>
              <a:gdLst>
                <a:gd name="T0" fmla="*/ 2147483647 w 89"/>
                <a:gd name="T1" fmla="*/ 2147483647 h 63"/>
                <a:gd name="T2" fmla="*/ 0 w 89"/>
                <a:gd name="T3" fmla="*/ 2147483647 h 63"/>
                <a:gd name="T4" fmla="*/ 2147483647 w 89"/>
                <a:gd name="T5" fmla="*/ 0 h 63"/>
                <a:gd name="T6" fmla="*/ 2147483647 w 89"/>
                <a:gd name="T7" fmla="*/ 2147483647 h 63"/>
                <a:gd name="T8" fmla="*/ 2147483647 w 89"/>
                <a:gd name="T9" fmla="*/ 2147483647 h 63"/>
                <a:gd name="T10" fmla="*/ 0 60000 65536"/>
                <a:gd name="T11" fmla="*/ 0 60000 65536"/>
                <a:gd name="T12" fmla="*/ 0 60000 65536"/>
                <a:gd name="T13" fmla="*/ 0 60000 65536"/>
                <a:gd name="T14" fmla="*/ 0 60000 65536"/>
                <a:gd name="T15" fmla="*/ 0 w 89"/>
                <a:gd name="T16" fmla="*/ 0 h 63"/>
                <a:gd name="T17" fmla="*/ 89 w 89"/>
                <a:gd name="T18" fmla="*/ 63 h 63"/>
              </a:gdLst>
              <a:ahLst/>
              <a:cxnLst>
                <a:cxn ang="T10">
                  <a:pos x="T0" y="T1"/>
                </a:cxn>
                <a:cxn ang="T11">
                  <a:pos x="T2" y="T3"/>
                </a:cxn>
                <a:cxn ang="T12">
                  <a:pos x="T4" y="T5"/>
                </a:cxn>
                <a:cxn ang="T13">
                  <a:pos x="T6" y="T7"/>
                </a:cxn>
                <a:cxn ang="T14">
                  <a:pos x="T8" y="T9"/>
                </a:cxn>
              </a:cxnLst>
              <a:rect l="T15" t="T16" r="T17" b="T18"/>
              <a:pathLst>
                <a:path w="89" h="63">
                  <a:moveTo>
                    <a:pt x="73" y="63"/>
                  </a:moveTo>
                  <a:lnTo>
                    <a:pt x="0" y="42"/>
                  </a:lnTo>
                  <a:lnTo>
                    <a:pt x="16" y="0"/>
                  </a:lnTo>
                  <a:lnTo>
                    <a:pt x="89" y="28"/>
                  </a:lnTo>
                  <a:lnTo>
                    <a:pt x="73" y="63"/>
                  </a:ln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12" name="îşḷidè"/>
            <p:cNvSpPr>
              <a14:cpLocks xmlns:a14="http://schemas.microsoft.com/office/drawing/2010/main" noChangeArrowheads="1"/>
            </p:cNvSpPr>
            <p:nvPr/>
          </p:nvSpPr>
          <p:spPr bwMode="auto">
            <a:xfrm>
              <a:off x="6234357" y="3396315"/>
              <a:ext cx="18644" cy="47100"/>
            </a:xfrm>
            <a:custGeom>
              <a:avLst/>
              <a:gdLst>
                <a:gd name="T0" fmla="*/ 2147483647 w 12"/>
                <a:gd name="T1" fmla="*/ 2147483647 h 30"/>
                <a:gd name="T2" fmla="*/ 2147483647 w 12"/>
                <a:gd name="T3" fmla="*/ 2147483647 h 30"/>
                <a:gd name="T4" fmla="*/ 2147483647 w 12"/>
                <a:gd name="T5" fmla="*/ 2147483647 h 30"/>
                <a:gd name="T6" fmla="*/ 2147483647 w 12"/>
                <a:gd name="T7" fmla="*/ 2147483647 h 30"/>
                <a:gd name="T8" fmla="*/ 0 60000 65536"/>
                <a:gd name="T9" fmla="*/ 0 60000 65536"/>
                <a:gd name="T10" fmla="*/ 0 60000 65536"/>
                <a:gd name="T11" fmla="*/ 0 60000 65536"/>
                <a:gd name="T12" fmla="*/ 0 w 12"/>
                <a:gd name="T13" fmla="*/ 0 h 30"/>
                <a:gd name="T14" fmla="*/ 12 w 12"/>
                <a:gd name="T15" fmla="*/ 30 h 30"/>
              </a:gdLst>
              <a:ahLst/>
              <a:cxnLst>
                <a:cxn ang="T8">
                  <a:pos x="T0" y="T1"/>
                </a:cxn>
                <a:cxn ang="T9">
                  <a:pos x="T2" y="T3"/>
                </a:cxn>
                <a:cxn ang="T10">
                  <a:pos x="T4" y="T5"/>
                </a:cxn>
                <a:cxn ang="T11">
                  <a:pos x="T6" y="T7"/>
                </a:cxn>
              </a:cxnLst>
              <a:rect l="T12" t="T13" r="T14" b="T15"/>
              <a:pathLst>
                <a:path w="12" h="30">
                  <a:moveTo>
                    <a:pt x="5" y="6"/>
                  </a:moveTo>
                  <a:cubicBezTo>
                    <a:pt x="5" y="7"/>
                    <a:pt x="0" y="28"/>
                    <a:pt x="5" y="29"/>
                  </a:cubicBezTo>
                  <a:cubicBezTo>
                    <a:pt x="10" y="30"/>
                    <a:pt x="12" y="9"/>
                    <a:pt x="12" y="6"/>
                  </a:cubicBezTo>
                  <a:cubicBezTo>
                    <a:pt x="12" y="3"/>
                    <a:pt x="6" y="0"/>
                    <a:pt x="5" y="6"/>
                  </a:cubicBezTo>
                  <a:close/>
                </a:path>
              </a:pathLst>
            </a:custGeom>
            <a:solidFill>
              <a:srgbClr val="66393B"/>
            </a:solidFill>
            <a:ln w="9525">
              <a:noFill/>
              <a:miter lim="800000"/>
            </a:ln>
          </p:spPr>
          <p:txBody>
            <a:bodyPr anchor="ctr"/>
            <a:lstStyle/>
            <a:p>
              <a:pPr algn="ctr"/>
              <a:endParaRPr lang="zh-CN" altLang="zh-CN">
                <a:latin typeface="Calibri" charset="0"/>
              </a:endParaRPr>
            </a:p>
          </p:txBody>
        </p:sp>
        <p:sp>
          <p:nvSpPr>
            <p:cNvPr id="47313" name="išlîďé"/>
            <p:cNvSpPr>
              <a14:cpLocks xmlns:a14="http://schemas.microsoft.com/office/drawing/2010/main" noChangeArrowheads="1"/>
            </p:cNvSpPr>
            <p:nvPr/>
          </p:nvSpPr>
          <p:spPr bwMode="auto">
            <a:xfrm>
              <a:off x="6248095" y="3401221"/>
              <a:ext cx="17662" cy="39250"/>
            </a:xfrm>
            <a:custGeom>
              <a:avLst/>
              <a:gdLst>
                <a:gd name="T0" fmla="*/ 2147483647 w 11"/>
                <a:gd name="T1" fmla="*/ 2147483647 h 25"/>
                <a:gd name="T2" fmla="*/ 2147483647 w 11"/>
                <a:gd name="T3" fmla="*/ 2147483647 h 25"/>
                <a:gd name="T4" fmla="*/ 2147483647 w 11"/>
                <a:gd name="T5" fmla="*/ 2147483647 h 25"/>
                <a:gd name="T6" fmla="*/ 2147483647 w 11"/>
                <a:gd name="T7" fmla="*/ 2147483647 h 25"/>
                <a:gd name="T8" fmla="*/ 0 60000 65536"/>
                <a:gd name="T9" fmla="*/ 0 60000 65536"/>
                <a:gd name="T10" fmla="*/ 0 60000 65536"/>
                <a:gd name="T11" fmla="*/ 0 60000 65536"/>
                <a:gd name="T12" fmla="*/ 0 w 11"/>
                <a:gd name="T13" fmla="*/ 0 h 25"/>
                <a:gd name="T14" fmla="*/ 11 w 11"/>
                <a:gd name="T15" fmla="*/ 25 h 25"/>
              </a:gdLst>
              <a:ahLst/>
              <a:cxnLst>
                <a:cxn ang="T8">
                  <a:pos x="T0" y="T1"/>
                </a:cxn>
                <a:cxn ang="T9">
                  <a:pos x="T2" y="T3"/>
                </a:cxn>
                <a:cxn ang="T10">
                  <a:pos x="T4" y="T5"/>
                </a:cxn>
                <a:cxn ang="T11">
                  <a:pos x="T6" y="T7"/>
                </a:cxn>
              </a:cxnLst>
              <a:rect l="T12" t="T13" r="T14" b="T15"/>
              <a:pathLst>
                <a:path w="11" h="25">
                  <a:moveTo>
                    <a:pt x="4" y="5"/>
                  </a:moveTo>
                  <a:cubicBezTo>
                    <a:pt x="4" y="6"/>
                    <a:pt x="0" y="22"/>
                    <a:pt x="3" y="23"/>
                  </a:cubicBezTo>
                  <a:cubicBezTo>
                    <a:pt x="6" y="25"/>
                    <a:pt x="10" y="12"/>
                    <a:pt x="11" y="6"/>
                  </a:cubicBezTo>
                  <a:cubicBezTo>
                    <a:pt x="11" y="0"/>
                    <a:pt x="6" y="1"/>
                    <a:pt x="4" y="5"/>
                  </a:cubicBezTo>
                  <a:close/>
                </a:path>
              </a:pathLst>
            </a:custGeom>
            <a:solidFill>
              <a:srgbClr val="66393B"/>
            </a:solidFill>
            <a:ln w="9525">
              <a:noFill/>
              <a:miter lim="800000"/>
            </a:ln>
          </p:spPr>
          <p:txBody>
            <a:bodyPr anchor="ctr"/>
            <a:lstStyle/>
            <a:p>
              <a:pPr algn="ctr"/>
              <a:endParaRPr lang="zh-CN" altLang="zh-CN">
                <a:latin typeface="Calibri" charset="0"/>
              </a:endParaRPr>
            </a:p>
          </p:txBody>
        </p:sp>
        <p:sp>
          <p:nvSpPr>
            <p:cNvPr id="47314" name="ïşḷiḍè"/>
            <p:cNvSpPr>
              <a14:cpLocks xmlns:a14="http://schemas.microsoft.com/office/drawing/2010/main" noChangeArrowheads="1"/>
            </p:cNvSpPr>
            <p:nvPr/>
          </p:nvSpPr>
          <p:spPr bwMode="auto">
            <a:xfrm>
              <a:off x="6257907" y="3407109"/>
              <a:ext cx="17662" cy="30419"/>
            </a:xfrm>
            <a:custGeom>
              <a:avLst/>
              <a:gdLst>
                <a:gd name="T0" fmla="*/ 2147483647 w 11"/>
                <a:gd name="T1" fmla="*/ 2147483647 h 19"/>
                <a:gd name="T2" fmla="*/ 2147483647 w 11"/>
                <a:gd name="T3" fmla="*/ 2147483647 h 19"/>
                <a:gd name="T4" fmla="*/ 2147483647 w 11"/>
                <a:gd name="T5" fmla="*/ 2147483647 h 19"/>
                <a:gd name="T6" fmla="*/ 2147483647 w 11"/>
                <a:gd name="T7" fmla="*/ 2147483647 h 19"/>
                <a:gd name="T8" fmla="*/ 0 60000 65536"/>
                <a:gd name="T9" fmla="*/ 0 60000 65536"/>
                <a:gd name="T10" fmla="*/ 0 60000 65536"/>
                <a:gd name="T11" fmla="*/ 0 60000 65536"/>
                <a:gd name="T12" fmla="*/ 0 w 11"/>
                <a:gd name="T13" fmla="*/ 0 h 19"/>
                <a:gd name="T14" fmla="*/ 11 w 11"/>
                <a:gd name="T15" fmla="*/ 19 h 19"/>
              </a:gdLst>
              <a:ahLst/>
              <a:cxnLst>
                <a:cxn ang="T8">
                  <a:pos x="T0" y="T1"/>
                </a:cxn>
                <a:cxn ang="T9">
                  <a:pos x="T2" y="T3"/>
                </a:cxn>
                <a:cxn ang="T10">
                  <a:pos x="T4" y="T5"/>
                </a:cxn>
                <a:cxn ang="T11">
                  <a:pos x="T6" y="T7"/>
                </a:cxn>
              </a:cxnLst>
              <a:rect l="T12" t="T13" r="T14" b="T15"/>
              <a:pathLst>
                <a:path w="11" h="19">
                  <a:moveTo>
                    <a:pt x="5" y="5"/>
                  </a:moveTo>
                  <a:cubicBezTo>
                    <a:pt x="5" y="5"/>
                    <a:pt x="0" y="17"/>
                    <a:pt x="2" y="18"/>
                  </a:cubicBezTo>
                  <a:cubicBezTo>
                    <a:pt x="5" y="19"/>
                    <a:pt x="11" y="8"/>
                    <a:pt x="10" y="4"/>
                  </a:cubicBezTo>
                  <a:cubicBezTo>
                    <a:pt x="10" y="0"/>
                    <a:pt x="6" y="1"/>
                    <a:pt x="5" y="5"/>
                  </a:cubicBezTo>
                  <a:close/>
                </a:path>
              </a:pathLst>
            </a:custGeom>
            <a:solidFill>
              <a:srgbClr val="66393B"/>
            </a:solidFill>
            <a:ln w="9525">
              <a:noFill/>
              <a:miter lim="800000"/>
            </a:ln>
          </p:spPr>
          <p:txBody>
            <a:bodyPr anchor="ctr"/>
            <a:lstStyle/>
            <a:p>
              <a:pPr algn="ctr"/>
              <a:endParaRPr lang="zh-CN" altLang="zh-CN">
                <a:latin typeface="Calibri" charset="0"/>
              </a:endParaRPr>
            </a:p>
          </p:txBody>
        </p:sp>
        <p:sp>
          <p:nvSpPr>
            <p:cNvPr id="47315" name="iş1iḑé"/>
            <p:cNvSpPr>
              <a14:cpLocks xmlns:a14="http://schemas.microsoft.com/office/drawing/2010/main" noChangeArrowheads="1"/>
            </p:cNvSpPr>
            <p:nvPr/>
          </p:nvSpPr>
          <p:spPr bwMode="auto">
            <a:xfrm>
              <a:off x="6268701" y="3412015"/>
              <a:ext cx="14719" cy="27475"/>
            </a:xfrm>
            <a:custGeom>
              <a:avLst/>
              <a:gdLst>
                <a:gd name="T0" fmla="*/ 2147483647 w 9"/>
                <a:gd name="T1" fmla="*/ 2147483647 h 17"/>
                <a:gd name="T2" fmla="*/ 2147483647 w 9"/>
                <a:gd name="T3" fmla="*/ 2147483647 h 17"/>
                <a:gd name="T4" fmla="*/ 2147483647 w 9"/>
                <a:gd name="T5" fmla="*/ 2147483647 h 17"/>
                <a:gd name="T6" fmla="*/ 2147483647 w 9"/>
                <a:gd name="T7" fmla="*/ 2147483647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4" y="4"/>
                  </a:moveTo>
                  <a:cubicBezTo>
                    <a:pt x="4" y="4"/>
                    <a:pt x="0" y="15"/>
                    <a:pt x="2" y="16"/>
                  </a:cubicBezTo>
                  <a:cubicBezTo>
                    <a:pt x="4" y="17"/>
                    <a:pt x="9" y="7"/>
                    <a:pt x="8" y="4"/>
                  </a:cubicBezTo>
                  <a:cubicBezTo>
                    <a:pt x="8" y="0"/>
                    <a:pt x="5" y="1"/>
                    <a:pt x="4" y="4"/>
                  </a:cubicBezTo>
                  <a:close/>
                </a:path>
              </a:pathLst>
            </a:custGeom>
            <a:solidFill>
              <a:srgbClr val="66393B"/>
            </a:solidFill>
            <a:ln w="9525">
              <a:noFill/>
              <a:miter lim="800000"/>
            </a:ln>
          </p:spPr>
          <p:txBody>
            <a:bodyPr anchor="ctr"/>
            <a:lstStyle/>
            <a:p>
              <a:pPr algn="ctr"/>
              <a:endParaRPr lang="zh-CN" altLang="zh-CN">
                <a:latin typeface="Calibri" charset="0"/>
              </a:endParaRPr>
            </a:p>
          </p:txBody>
        </p:sp>
        <p:sp>
          <p:nvSpPr>
            <p:cNvPr id="47316" name="îśḷîḋe"/>
            <p:cNvSpPr>
              <a14:cpLocks xmlns:a14="http://schemas.microsoft.com/office/drawing/2010/main" noChangeArrowheads="1"/>
            </p:cNvSpPr>
            <p:nvPr/>
          </p:nvSpPr>
          <p:spPr bwMode="auto">
            <a:xfrm>
              <a:off x="6219639" y="3450284"/>
              <a:ext cx="74575" cy="46119"/>
            </a:xfrm>
            <a:custGeom>
              <a:avLst/>
              <a:gdLst>
                <a:gd name="T0" fmla="*/ 2147483647 w 47"/>
                <a:gd name="T1" fmla="*/ 2147483647 h 29"/>
                <a:gd name="T2" fmla="*/ 2147483647 w 47"/>
                <a:gd name="T3" fmla="*/ 2147483647 h 29"/>
                <a:gd name="T4" fmla="*/ 2147483647 w 47"/>
                <a:gd name="T5" fmla="*/ 2147483647 h 29"/>
                <a:gd name="T6" fmla="*/ 0 w 47"/>
                <a:gd name="T7" fmla="*/ 2147483647 h 29"/>
                <a:gd name="T8" fmla="*/ 2147483647 w 47"/>
                <a:gd name="T9" fmla="*/ 2147483647 h 29"/>
                <a:gd name="T10" fmla="*/ 2147483647 w 47"/>
                <a:gd name="T11" fmla="*/ 2147483647 h 29"/>
                <a:gd name="T12" fmla="*/ 2147483647 w 47"/>
                <a:gd name="T13" fmla="*/ 2147483647 h 29"/>
                <a:gd name="T14" fmla="*/ 2147483647 w 4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29"/>
                <a:gd name="T26" fmla="*/ 47 w 4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29">
                  <a:moveTo>
                    <a:pt x="37" y="23"/>
                  </a:moveTo>
                  <a:cubicBezTo>
                    <a:pt x="37" y="23"/>
                    <a:pt x="27" y="29"/>
                    <a:pt x="22" y="27"/>
                  </a:cubicBezTo>
                  <a:cubicBezTo>
                    <a:pt x="16" y="25"/>
                    <a:pt x="14" y="16"/>
                    <a:pt x="9" y="11"/>
                  </a:cubicBezTo>
                  <a:cubicBezTo>
                    <a:pt x="4" y="6"/>
                    <a:pt x="0" y="5"/>
                    <a:pt x="0" y="5"/>
                  </a:cubicBezTo>
                  <a:cubicBezTo>
                    <a:pt x="0" y="5"/>
                    <a:pt x="7" y="0"/>
                    <a:pt x="12" y="4"/>
                  </a:cubicBezTo>
                  <a:cubicBezTo>
                    <a:pt x="16" y="9"/>
                    <a:pt x="20" y="14"/>
                    <a:pt x="20" y="14"/>
                  </a:cubicBezTo>
                  <a:cubicBezTo>
                    <a:pt x="20" y="14"/>
                    <a:pt x="29" y="6"/>
                    <a:pt x="38" y="12"/>
                  </a:cubicBezTo>
                  <a:cubicBezTo>
                    <a:pt x="47" y="17"/>
                    <a:pt x="37" y="23"/>
                    <a:pt x="37" y="23"/>
                  </a:cubicBezTo>
                  <a:close/>
                </a:path>
              </a:pathLst>
            </a:custGeom>
            <a:solidFill>
              <a:srgbClr val="66393B"/>
            </a:solidFill>
            <a:ln w="9525">
              <a:noFill/>
              <a:miter lim="800000"/>
            </a:ln>
          </p:spPr>
          <p:txBody>
            <a:bodyPr anchor="ctr"/>
            <a:lstStyle/>
            <a:p>
              <a:pPr algn="ctr"/>
              <a:endParaRPr lang="zh-CN" altLang="zh-CN">
                <a:latin typeface="Calibri" charset="0"/>
              </a:endParaRPr>
            </a:p>
          </p:txBody>
        </p:sp>
        <p:sp>
          <p:nvSpPr>
            <p:cNvPr id="47317" name="ïśḷîḓé"/>
            <p:cNvSpPr>
              <a14:cpLocks xmlns:a14="http://schemas.microsoft.com/office/drawing/2010/main" noChangeArrowheads="1"/>
            </p:cNvSpPr>
            <p:nvPr/>
          </p:nvSpPr>
          <p:spPr bwMode="auto">
            <a:xfrm>
              <a:off x="6058714" y="3539577"/>
              <a:ext cx="12757" cy="35325"/>
            </a:xfrm>
            <a:custGeom>
              <a:avLst/>
              <a:gdLst>
                <a:gd name="T0" fmla="*/ 2147483647 w 8"/>
                <a:gd name="T1" fmla="*/ 2147483647 h 22"/>
                <a:gd name="T2" fmla="*/ 2147483647 w 8"/>
                <a:gd name="T3" fmla="*/ 0 h 22"/>
                <a:gd name="T4" fmla="*/ 2147483647 w 8"/>
                <a:gd name="T5" fmla="*/ 0 h 22"/>
                <a:gd name="T6" fmla="*/ 0 w 8"/>
                <a:gd name="T7" fmla="*/ 2147483647 h 22"/>
                <a:gd name="T8" fmla="*/ 2147483647 w 8"/>
                <a:gd name="T9" fmla="*/ 2147483647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8" y="22"/>
                  </a:moveTo>
                  <a:cubicBezTo>
                    <a:pt x="8" y="0"/>
                    <a:pt x="8" y="0"/>
                    <a:pt x="8" y="0"/>
                  </a:cubicBezTo>
                  <a:cubicBezTo>
                    <a:pt x="8" y="0"/>
                    <a:pt x="8" y="0"/>
                    <a:pt x="8" y="0"/>
                  </a:cubicBezTo>
                  <a:cubicBezTo>
                    <a:pt x="5" y="7"/>
                    <a:pt x="2" y="14"/>
                    <a:pt x="0" y="22"/>
                  </a:cubicBezTo>
                  <a:cubicBezTo>
                    <a:pt x="3" y="22"/>
                    <a:pt x="5" y="22"/>
                    <a:pt x="8" y="22"/>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18" name="íṩļïḑe"/>
            <p:cNvSpPr>
              <a14:cpLocks xmlns:a14="http://schemas.microsoft.com/office/drawing/2010/main" noChangeArrowheads="1"/>
            </p:cNvSpPr>
            <p:nvPr/>
          </p:nvSpPr>
          <p:spPr bwMode="auto">
            <a:xfrm>
              <a:off x="6150951" y="3486590"/>
              <a:ext cx="164850" cy="92237"/>
            </a:xfrm>
            <a:custGeom>
              <a:avLst/>
              <a:gdLst>
                <a:gd name="T0" fmla="*/ 2147483647 w 103"/>
                <a:gd name="T1" fmla="*/ 2147483647 h 58"/>
                <a:gd name="T2" fmla="*/ 2147483647 w 103"/>
                <a:gd name="T3" fmla="*/ 2147483647 h 58"/>
                <a:gd name="T4" fmla="*/ 2147483647 w 103"/>
                <a:gd name="T5" fmla="*/ 2147483647 h 58"/>
                <a:gd name="T6" fmla="*/ 2147483647 w 103"/>
                <a:gd name="T7" fmla="*/ 2147483647 h 58"/>
                <a:gd name="T8" fmla="*/ 0 w 103"/>
                <a:gd name="T9" fmla="*/ 2147483647 h 58"/>
                <a:gd name="T10" fmla="*/ 2147483647 w 103"/>
                <a:gd name="T11" fmla="*/ 2147483647 h 58"/>
                <a:gd name="T12" fmla="*/ 2147483647 w 103"/>
                <a:gd name="T13" fmla="*/ 2147483647 h 58"/>
                <a:gd name="T14" fmla="*/ 0 60000 65536"/>
                <a:gd name="T15" fmla="*/ 0 60000 65536"/>
                <a:gd name="T16" fmla="*/ 0 60000 65536"/>
                <a:gd name="T17" fmla="*/ 0 60000 65536"/>
                <a:gd name="T18" fmla="*/ 0 60000 65536"/>
                <a:gd name="T19" fmla="*/ 0 60000 65536"/>
                <a:gd name="T20" fmla="*/ 0 60000 65536"/>
                <a:gd name="T21" fmla="*/ 0 w 103"/>
                <a:gd name="T22" fmla="*/ 0 h 58"/>
                <a:gd name="T23" fmla="*/ 103 w 103"/>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58">
                  <a:moveTo>
                    <a:pt x="103" y="58"/>
                  </a:moveTo>
                  <a:cubicBezTo>
                    <a:pt x="103" y="58"/>
                    <a:pt x="103" y="58"/>
                    <a:pt x="103" y="58"/>
                  </a:cubicBezTo>
                  <a:cubicBezTo>
                    <a:pt x="101" y="50"/>
                    <a:pt x="99" y="43"/>
                    <a:pt x="97" y="37"/>
                  </a:cubicBezTo>
                  <a:cubicBezTo>
                    <a:pt x="85" y="18"/>
                    <a:pt x="71" y="4"/>
                    <a:pt x="44" y="1"/>
                  </a:cubicBezTo>
                  <a:cubicBezTo>
                    <a:pt x="29" y="0"/>
                    <a:pt x="14" y="1"/>
                    <a:pt x="0" y="5"/>
                  </a:cubicBezTo>
                  <a:cubicBezTo>
                    <a:pt x="4" y="56"/>
                    <a:pt x="4" y="56"/>
                    <a:pt x="4" y="56"/>
                  </a:cubicBezTo>
                  <a:cubicBezTo>
                    <a:pt x="37" y="56"/>
                    <a:pt x="70" y="57"/>
                    <a:pt x="103" y="58"/>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19" name="ïśľîḍé"/>
            <p:cNvSpPr>
              <a14:cpLocks xmlns:a14="http://schemas.microsoft.com/office/drawing/2010/main" noChangeArrowheads="1"/>
            </p:cNvSpPr>
            <p:nvPr/>
          </p:nvSpPr>
          <p:spPr bwMode="auto">
            <a:xfrm>
              <a:off x="6036145" y="3715221"/>
              <a:ext cx="33362" cy="49062"/>
            </a:xfrm>
            <a:custGeom>
              <a:avLst/>
              <a:gdLst>
                <a:gd name="T0" fmla="*/ 2147483647 w 21"/>
                <a:gd name="T1" fmla="*/ 0 h 31"/>
                <a:gd name="T2" fmla="*/ 2147483647 w 21"/>
                <a:gd name="T3" fmla="*/ 0 h 31"/>
                <a:gd name="T4" fmla="*/ 2147483647 w 21"/>
                <a:gd name="T5" fmla="*/ 0 h 31"/>
                <a:gd name="T6" fmla="*/ 2147483647 w 21"/>
                <a:gd name="T7" fmla="*/ 0 h 31"/>
                <a:gd name="T8" fmla="*/ 2147483647 w 21"/>
                <a:gd name="T9" fmla="*/ 2147483647 h 31"/>
                <a:gd name="T10" fmla="*/ 0 w 21"/>
                <a:gd name="T11" fmla="*/ 2147483647 h 31"/>
                <a:gd name="T12" fmla="*/ 0 w 21"/>
                <a:gd name="T13" fmla="*/ 2147483647 h 31"/>
                <a:gd name="T14" fmla="*/ 2147483647 w 21"/>
                <a:gd name="T15" fmla="*/ 2147483647 h 31"/>
                <a:gd name="T16" fmla="*/ 2147483647 w 21"/>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1"/>
                <a:gd name="T29" fmla="*/ 21 w 2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1">
                  <a:moveTo>
                    <a:pt x="21" y="0"/>
                  </a:moveTo>
                  <a:cubicBezTo>
                    <a:pt x="21" y="0"/>
                    <a:pt x="21" y="0"/>
                    <a:pt x="21" y="0"/>
                  </a:cubicBezTo>
                  <a:cubicBezTo>
                    <a:pt x="1" y="0"/>
                    <a:pt x="1" y="0"/>
                    <a:pt x="1" y="0"/>
                  </a:cubicBezTo>
                  <a:cubicBezTo>
                    <a:pt x="1" y="0"/>
                    <a:pt x="1" y="0"/>
                    <a:pt x="1" y="0"/>
                  </a:cubicBezTo>
                  <a:cubicBezTo>
                    <a:pt x="1" y="1"/>
                    <a:pt x="1" y="2"/>
                    <a:pt x="1" y="3"/>
                  </a:cubicBezTo>
                  <a:cubicBezTo>
                    <a:pt x="1" y="6"/>
                    <a:pt x="1" y="9"/>
                    <a:pt x="0" y="12"/>
                  </a:cubicBezTo>
                  <a:cubicBezTo>
                    <a:pt x="0" y="19"/>
                    <a:pt x="0" y="25"/>
                    <a:pt x="0" y="31"/>
                  </a:cubicBezTo>
                  <a:cubicBezTo>
                    <a:pt x="7" y="31"/>
                    <a:pt x="14" y="31"/>
                    <a:pt x="21" y="31"/>
                  </a:cubicBezTo>
                  <a:lnTo>
                    <a:pt x="21" y="0"/>
                  </a:ln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20" name="íṥḻiḍè"/>
            <p:cNvSpPr>
              <a14:cpLocks xmlns:a14="http://schemas.microsoft.com/office/drawing/2010/main" noChangeArrowheads="1"/>
            </p:cNvSpPr>
            <p:nvPr/>
          </p:nvSpPr>
          <p:spPr bwMode="auto">
            <a:xfrm>
              <a:off x="6040070" y="3642609"/>
              <a:ext cx="31400" cy="59856"/>
            </a:xfrm>
            <a:custGeom>
              <a:avLst/>
              <a:gdLst>
                <a:gd name="T0" fmla="*/ 2147483647 w 20"/>
                <a:gd name="T1" fmla="*/ 2147483647 h 37"/>
                <a:gd name="T2" fmla="*/ 2147483647 w 20"/>
                <a:gd name="T3" fmla="*/ 2147483647 h 37"/>
                <a:gd name="T4" fmla="*/ 2147483647 w 20"/>
                <a:gd name="T5" fmla="*/ 0 h 37"/>
                <a:gd name="T6" fmla="*/ 2147483647 w 20"/>
                <a:gd name="T7" fmla="*/ 0 h 37"/>
                <a:gd name="T8" fmla="*/ 2147483647 w 20"/>
                <a:gd name="T9" fmla="*/ 2147483647 h 37"/>
                <a:gd name="T10" fmla="*/ 0 w 20"/>
                <a:gd name="T11" fmla="*/ 2147483647 h 37"/>
                <a:gd name="T12" fmla="*/ 2147483647 w 20"/>
                <a:gd name="T13" fmla="*/ 2147483647 h 37"/>
                <a:gd name="T14" fmla="*/ 2147483647 w 20"/>
                <a:gd name="T15" fmla="*/ 2147483647 h 37"/>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7"/>
                <a:gd name="T26" fmla="*/ 20 w 2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7">
                  <a:moveTo>
                    <a:pt x="20" y="1"/>
                  </a:moveTo>
                  <a:cubicBezTo>
                    <a:pt x="20" y="1"/>
                    <a:pt x="20" y="1"/>
                    <a:pt x="20" y="1"/>
                  </a:cubicBezTo>
                  <a:cubicBezTo>
                    <a:pt x="14" y="0"/>
                    <a:pt x="9" y="0"/>
                    <a:pt x="3" y="0"/>
                  </a:cubicBezTo>
                  <a:cubicBezTo>
                    <a:pt x="3" y="0"/>
                    <a:pt x="3" y="0"/>
                    <a:pt x="3" y="0"/>
                  </a:cubicBezTo>
                  <a:cubicBezTo>
                    <a:pt x="3" y="2"/>
                    <a:pt x="3" y="5"/>
                    <a:pt x="2" y="8"/>
                  </a:cubicBezTo>
                  <a:cubicBezTo>
                    <a:pt x="1" y="17"/>
                    <a:pt x="0" y="27"/>
                    <a:pt x="0" y="37"/>
                  </a:cubicBezTo>
                  <a:cubicBezTo>
                    <a:pt x="19" y="37"/>
                    <a:pt x="19" y="37"/>
                    <a:pt x="19" y="37"/>
                  </a:cubicBezTo>
                  <a:lnTo>
                    <a:pt x="20" y="1"/>
                  </a:ln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21" name="íśliḓê"/>
            <p:cNvSpPr>
              <a14:cpLocks xmlns:a14="http://schemas.microsoft.com/office/drawing/2010/main" noChangeArrowheads="1"/>
            </p:cNvSpPr>
            <p:nvPr/>
          </p:nvSpPr>
          <p:spPr bwMode="auto">
            <a:xfrm>
              <a:off x="6047920" y="3587659"/>
              <a:ext cx="23550" cy="42194"/>
            </a:xfrm>
            <a:custGeom>
              <a:avLst/>
              <a:gdLst>
                <a:gd name="T0" fmla="*/ 2147483647 w 15"/>
                <a:gd name="T1" fmla="*/ 0 h 27"/>
                <a:gd name="T2" fmla="*/ 2147483647 w 15"/>
                <a:gd name="T3" fmla="*/ 0 h 27"/>
                <a:gd name="T4" fmla="*/ 2147483647 w 15"/>
                <a:gd name="T5" fmla="*/ 0 h 27"/>
                <a:gd name="T6" fmla="*/ 2147483647 w 15"/>
                <a:gd name="T7" fmla="*/ 2147483647 h 27"/>
                <a:gd name="T8" fmla="*/ 0 w 15"/>
                <a:gd name="T9" fmla="*/ 2147483647 h 27"/>
                <a:gd name="T10" fmla="*/ 2147483647 w 15"/>
                <a:gd name="T11" fmla="*/ 2147483647 h 27"/>
                <a:gd name="T12" fmla="*/ 2147483647 w 15"/>
                <a:gd name="T13" fmla="*/ 0 h 27"/>
                <a:gd name="T14" fmla="*/ 0 60000 65536"/>
                <a:gd name="T15" fmla="*/ 0 60000 65536"/>
                <a:gd name="T16" fmla="*/ 0 60000 65536"/>
                <a:gd name="T17" fmla="*/ 0 60000 65536"/>
                <a:gd name="T18" fmla="*/ 0 60000 65536"/>
                <a:gd name="T19" fmla="*/ 0 60000 65536"/>
                <a:gd name="T20" fmla="*/ 0 60000 65536"/>
                <a:gd name="T21" fmla="*/ 0 w 15"/>
                <a:gd name="T22" fmla="*/ 0 h 27"/>
                <a:gd name="T23" fmla="*/ 15 w 1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7">
                  <a:moveTo>
                    <a:pt x="15" y="0"/>
                  </a:moveTo>
                  <a:cubicBezTo>
                    <a:pt x="11" y="0"/>
                    <a:pt x="8" y="0"/>
                    <a:pt x="5" y="0"/>
                  </a:cubicBezTo>
                  <a:cubicBezTo>
                    <a:pt x="5" y="0"/>
                    <a:pt x="5" y="0"/>
                    <a:pt x="5" y="0"/>
                  </a:cubicBezTo>
                  <a:cubicBezTo>
                    <a:pt x="4" y="2"/>
                    <a:pt x="4" y="3"/>
                    <a:pt x="4" y="5"/>
                  </a:cubicBezTo>
                  <a:cubicBezTo>
                    <a:pt x="2" y="12"/>
                    <a:pt x="1" y="19"/>
                    <a:pt x="0" y="26"/>
                  </a:cubicBezTo>
                  <a:cubicBezTo>
                    <a:pt x="5" y="27"/>
                    <a:pt x="10" y="27"/>
                    <a:pt x="15" y="27"/>
                  </a:cubicBezTo>
                  <a:lnTo>
                    <a:pt x="15" y="0"/>
                  </a:ln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22" name="íṣļiḑé"/>
            <p:cNvSpPr>
              <a14:cpLocks xmlns:a14="http://schemas.microsoft.com/office/drawing/2010/main" noChangeArrowheads="1"/>
            </p:cNvSpPr>
            <p:nvPr/>
          </p:nvSpPr>
          <p:spPr bwMode="auto">
            <a:xfrm>
              <a:off x="6158801" y="3588640"/>
              <a:ext cx="169757" cy="53969"/>
            </a:xfrm>
            <a:custGeom>
              <a:avLst/>
              <a:gdLst>
                <a:gd name="T0" fmla="*/ 2147483647 w 106"/>
                <a:gd name="T1" fmla="*/ 2147483647 h 34"/>
                <a:gd name="T2" fmla="*/ 2147483647 w 106"/>
                <a:gd name="T3" fmla="*/ 2147483647 h 34"/>
                <a:gd name="T4" fmla="*/ 2147483647 w 106"/>
                <a:gd name="T5" fmla="*/ 2147483647 h 34"/>
                <a:gd name="T6" fmla="*/ 2147483647 w 106"/>
                <a:gd name="T7" fmla="*/ 2147483647 h 34"/>
                <a:gd name="T8" fmla="*/ 2147483647 w 106"/>
                <a:gd name="T9" fmla="*/ 2147483647 h 34"/>
                <a:gd name="T10" fmla="*/ 0 w 106"/>
                <a:gd name="T11" fmla="*/ 0 h 34"/>
                <a:gd name="T12" fmla="*/ 2147483647 w 106"/>
                <a:gd name="T13" fmla="*/ 2147483647 h 34"/>
                <a:gd name="T14" fmla="*/ 0 60000 65536"/>
                <a:gd name="T15" fmla="*/ 0 60000 65536"/>
                <a:gd name="T16" fmla="*/ 0 60000 65536"/>
                <a:gd name="T17" fmla="*/ 0 60000 65536"/>
                <a:gd name="T18" fmla="*/ 0 60000 65536"/>
                <a:gd name="T19" fmla="*/ 0 60000 65536"/>
                <a:gd name="T20" fmla="*/ 0 60000 65536"/>
                <a:gd name="T21" fmla="*/ 0 w 106"/>
                <a:gd name="T22" fmla="*/ 0 h 34"/>
                <a:gd name="T23" fmla="*/ 106 w 10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34">
                  <a:moveTo>
                    <a:pt x="2" y="30"/>
                  </a:moveTo>
                  <a:cubicBezTo>
                    <a:pt x="37" y="32"/>
                    <a:pt x="71" y="33"/>
                    <a:pt x="106" y="34"/>
                  </a:cubicBezTo>
                  <a:cubicBezTo>
                    <a:pt x="106" y="34"/>
                    <a:pt x="106" y="34"/>
                    <a:pt x="106" y="34"/>
                  </a:cubicBezTo>
                  <a:cubicBezTo>
                    <a:pt x="105" y="25"/>
                    <a:pt x="103" y="16"/>
                    <a:pt x="101" y="8"/>
                  </a:cubicBezTo>
                  <a:cubicBezTo>
                    <a:pt x="101" y="6"/>
                    <a:pt x="100" y="4"/>
                    <a:pt x="100" y="2"/>
                  </a:cubicBezTo>
                  <a:cubicBezTo>
                    <a:pt x="67" y="1"/>
                    <a:pt x="33" y="1"/>
                    <a:pt x="0" y="0"/>
                  </a:cubicBezTo>
                  <a:lnTo>
                    <a:pt x="2" y="30"/>
                  </a:ln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23" name="ï$liďe"/>
            <p:cNvSpPr>
              <a14:cpLocks xmlns:a14="http://schemas.microsoft.com/office/drawing/2010/main" noChangeArrowheads="1"/>
            </p:cNvSpPr>
            <p:nvPr/>
          </p:nvSpPr>
          <p:spPr bwMode="auto">
            <a:xfrm>
              <a:off x="6173520" y="3775077"/>
              <a:ext cx="171719" cy="65744"/>
            </a:xfrm>
            <a:custGeom>
              <a:avLst/>
              <a:gdLst>
                <a:gd name="T0" fmla="*/ 0 w 108"/>
                <a:gd name="T1" fmla="*/ 2147483647 h 41"/>
                <a:gd name="T2" fmla="*/ 2147483647 w 108"/>
                <a:gd name="T3" fmla="*/ 2147483647 h 41"/>
                <a:gd name="T4" fmla="*/ 2147483647 w 108"/>
                <a:gd name="T5" fmla="*/ 2147483647 h 41"/>
                <a:gd name="T6" fmla="*/ 2147483647 w 108"/>
                <a:gd name="T7" fmla="*/ 2147483647 h 41"/>
                <a:gd name="T8" fmla="*/ 2147483647 w 108"/>
                <a:gd name="T9" fmla="*/ 2147483647 h 41"/>
                <a:gd name="T10" fmla="*/ 2147483647 w 108"/>
                <a:gd name="T11" fmla="*/ 2147483647 h 41"/>
                <a:gd name="T12" fmla="*/ 2147483647 w 108"/>
                <a:gd name="T13" fmla="*/ 0 h 41"/>
                <a:gd name="T14" fmla="*/ 2147483647 w 108"/>
                <a:gd name="T15" fmla="*/ 0 h 41"/>
                <a:gd name="T16" fmla="*/ 0 w 108"/>
                <a:gd name="T17" fmla="*/ 214748364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41"/>
                <a:gd name="T29" fmla="*/ 108 w 10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41">
                  <a:moveTo>
                    <a:pt x="0" y="1"/>
                  </a:moveTo>
                  <a:cubicBezTo>
                    <a:pt x="3" y="41"/>
                    <a:pt x="3" y="41"/>
                    <a:pt x="3" y="41"/>
                  </a:cubicBezTo>
                  <a:cubicBezTo>
                    <a:pt x="38" y="41"/>
                    <a:pt x="73" y="40"/>
                    <a:pt x="108" y="40"/>
                  </a:cubicBezTo>
                  <a:cubicBezTo>
                    <a:pt x="108" y="40"/>
                    <a:pt x="108" y="40"/>
                    <a:pt x="108" y="40"/>
                  </a:cubicBezTo>
                  <a:cubicBezTo>
                    <a:pt x="108" y="32"/>
                    <a:pt x="107" y="24"/>
                    <a:pt x="107" y="16"/>
                  </a:cubicBezTo>
                  <a:cubicBezTo>
                    <a:pt x="106" y="13"/>
                    <a:pt x="106" y="10"/>
                    <a:pt x="106" y="7"/>
                  </a:cubicBezTo>
                  <a:cubicBezTo>
                    <a:pt x="106" y="5"/>
                    <a:pt x="106" y="2"/>
                    <a:pt x="106" y="0"/>
                  </a:cubicBezTo>
                  <a:cubicBezTo>
                    <a:pt x="106" y="0"/>
                    <a:pt x="106" y="0"/>
                    <a:pt x="106" y="0"/>
                  </a:cubicBezTo>
                  <a:cubicBezTo>
                    <a:pt x="70" y="1"/>
                    <a:pt x="35" y="1"/>
                    <a:pt x="0" y="1"/>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24" name="ï$ľïḍè"/>
            <p:cNvSpPr>
              <a14:cpLocks xmlns:a14="http://schemas.microsoft.com/office/drawing/2010/main" noChangeArrowheads="1"/>
            </p:cNvSpPr>
            <p:nvPr/>
          </p:nvSpPr>
          <p:spPr bwMode="auto">
            <a:xfrm>
              <a:off x="6180389" y="3851614"/>
              <a:ext cx="168775" cy="38269"/>
            </a:xfrm>
            <a:custGeom>
              <a:avLst/>
              <a:gdLst>
                <a:gd name="T0" fmla="*/ 0 w 106"/>
                <a:gd name="T1" fmla="*/ 2147483647 h 24"/>
                <a:gd name="T2" fmla="*/ 2147483647 w 106"/>
                <a:gd name="T3" fmla="*/ 2147483647 h 24"/>
                <a:gd name="T4" fmla="*/ 2147483647 w 106"/>
                <a:gd name="T5" fmla="*/ 2147483647 h 24"/>
                <a:gd name="T6" fmla="*/ 2147483647 w 106"/>
                <a:gd name="T7" fmla="*/ 2147483647 h 24"/>
                <a:gd name="T8" fmla="*/ 2147483647 w 106"/>
                <a:gd name="T9" fmla="*/ 2147483647 h 24"/>
                <a:gd name="T10" fmla="*/ 2147483647 w 106"/>
                <a:gd name="T11" fmla="*/ 2147483647 h 24"/>
                <a:gd name="T12" fmla="*/ 2147483647 w 106"/>
                <a:gd name="T13" fmla="*/ 2147483647 h 24"/>
                <a:gd name="T14" fmla="*/ 2147483647 w 106"/>
                <a:gd name="T15" fmla="*/ 0 h 24"/>
                <a:gd name="T16" fmla="*/ 0 w 106"/>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24"/>
                <a:gd name="T29" fmla="*/ 106 w 10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24">
                  <a:moveTo>
                    <a:pt x="0" y="1"/>
                  </a:moveTo>
                  <a:cubicBezTo>
                    <a:pt x="2" y="24"/>
                    <a:pt x="2" y="24"/>
                    <a:pt x="2" y="24"/>
                  </a:cubicBezTo>
                  <a:cubicBezTo>
                    <a:pt x="2" y="24"/>
                    <a:pt x="2" y="24"/>
                    <a:pt x="2" y="24"/>
                  </a:cubicBezTo>
                  <a:cubicBezTo>
                    <a:pt x="37" y="24"/>
                    <a:pt x="71" y="24"/>
                    <a:pt x="106" y="23"/>
                  </a:cubicBezTo>
                  <a:cubicBezTo>
                    <a:pt x="106" y="23"/>
                    <a:pt x="106" y="23"/>
                    <a:pt x="106" y="23"/>
                  </a:cubicBezTo>
                  <a:cubicBezTo>
                    <a:pt x="106" y="22"/>
                    <a:pt x="106" y="21"/>
                    <a:pt x="106" y="20"/>
                  </a:cubicBezTo>
                  <a:cubicBezTo>
                    <a:pt x="105" y="17"/>
                    <a:pt x="105" y="14"/>
                    <a:pt x="105" y="11"/>
                  </a:cubicBezTo>
                  <a:cubicBezTo>
                    <a:pt x="105" y="8"/>
                    <a:pt x="105" y="4"/>
                    <a:pt x="105" y="0"/>
                  </a:cubicBezTo>
                  <a:cubicBezTo>
                    <a:pt x="70" y="1"/>
                    <a:pt x="35" y="1"/>
                    <a:pt x="0" y="1"/>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25" name="iṧḷiḋé"/>
            <p:cNvSpPr>
              <a14:cpLocks xmlns:a14="http://schemas.microsoft.com/office/drawing/2010/main" noChangeArrowheads="1"/>
            </p:cNvSpPr>
            <p:nvPr/>
          </p:nvSpPr>
          <p:spPr bwMode="auto">
            <a:xfrm>
              <a:off x="6168614" y="3713259"/>
              <a:ext cx="172700" cy="51025"/>
            </a:xfrm>
            <a:custGeom>
              <a:avLst/>
              <a:gdLst>
                <a:gd name="T0" fmla="*/ 0 w 108"/>
                <a:gd name="T1" fmla="*/ 2147483647 h 32"/>
                <a:gd name="T2" fmla="*/ 0 w 108"/>
                <a:gd name="T3" fmla="*/ 2147483647 h 32"/>
                <a:gd name="T4" fmla="*/ 2147483647 w 108"/>
                <a:gd name="T5" fmla="*/ 2147483647 h 32"/>
                <a:gd name="T6" fmla="*/ 2147483647 w 108"/>
                <a:gd name="T7" fmla="*/ 2147483647 h 32"/>
                <a:gd name="T8" fmla="*/ 2147483647 w 108"/>
                <a:gd name="T9" fmla="*/ 2147483647 h 32"/>
                <a:gd name="T10" fmla="*/ 2147483647 w 108"/>
                <a:gd name="T11" fmla="*/ 2147483647 h 32"/>
                <a:gd name="T12" fmla="*/ 2147483647 w 108"/>
                <a:gd name="T13" fmla="*/ 2147483647 h 32"/>
                <a:gd name="T14" fmla="*/ 2147483647 w 108"/>
                <a:gd name="T15" fmla="*/ 0 h 32"/>
                <a:gd name="T16" fmla="*/ 2147483647 w 108"/>
                <a:gd name="T17" fmla="*/ 2147483647 h 32"/>
                <a:gd name="T18" fmla="*/ 0 w 108"/>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32"/>
                <a:gd name="T32" fmla="*/ 108 w 10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32">
                  <a:moveTo>
                    <a:pt x="0" y="1"/>
                  </a:moveTo>
                  <a:cubicBezTo>
                    <a:pt x="0" y="1"/>
                    <a:pt x="0" y="1"/>
                    <a:pt x="0" y="1"/>
                  </a:cubicBezTo>
                  <a:cubicBezTo>
                    <a:pt x="3" y="32"/>
                    <a:pt x="3" y="32"/>
                    <a:pt x="3" y="32"/>
                  </a:cubicBezTo>
                  <a:cubicBezTo>
                    <a:pt x="3" y="32"/>
                    <a:pt x="3" y="32"/>
                    <a:pt x="3" y="32"/>
                  </a:cubicBezTo>
                  <a:cubicBezTo>
                    <a:pt x="38" y="32"/>
                    <a:pt x="73" y="31"/>
                    <a:pt x="108" y="31"/>
                  </a:cubicBezTo>
                  <a:cubicBezTo>
                    <a:pt x="107" y="25"/>
                    <a:pt x="107" y="19"/>
                    <a:pt x="106" y="13"/>
                  </a:cubicBezTo>
                  <a:cubicBezTo>
                    <a:pt x="106" y="10"/>
                    <a:pt x="106" y="7"/>
                    <a:pt x="106" y="4"/>
                  </a:cubicBezTo>
                  <a:cubicBezTo>
                    <a:pt x="106" y="3"/>
                    <a:pt x="105" y="2"/>
                    <a:pt x="105" y="0"/>
                  </a:cubicBezTo>
                  <a:cubicBezTo>
                    <a:pt x="79" y="0"/>
                    <a:pt x="52" y="1"/>
                    <a:pt x="26" y="1"/>
                  </a:cubicBezTo>
                  <a:lnTo>
                    <a:pt x="0" y="1"/>
                  </a:ln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26" name="iŝḷíḋè"/>
            <p:cNvSpPr>
              <a14:cpLocks xmlns:a14="http://schemas.microsoft.com/office/drawing/2010/main" noChangeArrowheads="1"/>
            </p:cNvSpPr>
            <p:nvPr/>
          </p:nvSpPr>
          <p:spPr bwMode="auto">
            <a:xfrm>
              <a:off x="6163707" y="3649477"/>
              <a:ext cx="170737" cy="52987"/>
            </a:xfrm>
            <a:custGeom>
              <a:avLst/>
              <a:gdLst>
                <a:gd name="T0" fmla="*/ 0 w 107"/>
                <a:gd name="T1" fmla="*/ 0 h 33"/>
                <a:gd name="T2" fmla="*/ 2147483647 w 107"/>
                <a:gd name="T3" fmla="*/ 2147483647 h 33"/>
                <a:gd name="T4" fmla="*/ 2147483647 w 107"/>
                <a:gd name="T5" fmla="*/ 2147483647 h 33"/>
                <a:gd name="T6" fmla="*/ 2147483647 w 107"/>
                <a:gd name="T7" fmla="*/ 2147483647 h 33"/>
                <a:gd name="T8" fmla="*/ 2147483647 w 107"/>
                <a:gd name="T9" fmla="*/ 2147483647 h 33"/>
                <a:gd name="T10" fmla="*/ 2147483647 w 107"/>
                <a:gd name="T11" fmla="*/ 2147483647 h 33"/>
                <a:gd name="T12" fmla="*/ 2147483647 w 107"/>
                <a:gd name="T13" fmla="*/ 2147483647 h 33"/>
                <a:gd name="T14" fmla="*/ 2147483647 w 107"/>
                <a:gd name="T15" fmla="*/ 2147483647 h 33"/>
                <a:gd name="T16" fmla="*/ 0 w 10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33"/>
                <a:gd name="T29" fmla="*/ 107 w 10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33">
                  <a:moveTo>
                    <a:pt x="0" y="0"/>
                  </a:moveTo>
                  <a:cubicBezTo>
                    <a:pt x="2" y="33"/>
                    <a:pt x="2" y="33"/>
                    <a:pt x="2" y="33"/>
                  </a:cubicBezTo>
                  <a:cubicBezTo>
                    <a:pt x="29" y="33"/>
                    <a:pt x="29" y="33"/>
                    <a:pt x="29" y="33"/>
                  </a:cubicBezTo>
                  <a:cubicBezTo>
                    <a:pt x="55" y="33"/>
                    <a:pt x="81" y="32"/>
                    <a:pt x="107" y="32"/>
                  </a:cubicBezTo>
                  <a:cubicBezTo>
                    <a:pt x="107" y="32"/>
                    <a:pt x="107" y="32"/>
                    <a:pt x="107" y="32"/>
                  </a:cubicBezTo>
                  <a:cubicBezTo>
                    <a:pt x="107" y="26"/>
                    <a:pt x="106" y="20"/>
                    <a:pt x="105" y="14"/>
                  </a:cubicBezTo>
                  <a:cubicBezTo>
                    <a:pt x="105" y="11"/>
                    <a:pt x="105" y="8"/>
                    <a:pt x="104" y="5"/>
                  </a:cubicBezTo>
                  <a:cubicBezTo>
                    <a:pt x="104" y="5"/>
                    <a:pt x="104" y="5"/>
                    <a:pt x="104" y="5"/>
                  </a:cubicBezTo>
                  <a:cubicBezTo>
                    <a:pt x="69" y="3"/>
                    <a:pt x="35" y="2"/>
                    <a:pt x="0" y="0"/>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27" name="ísḷïḍe"/>
            <p:cNvSpPr>
              <a14:cpLocks xmlns:a14="http://schemas.microsoft.com/office/drawing/2010/main" noChangeArrowheads="1"/>
            </p:cNvSpPr>
            <p:nvPr/>
          </p:nvSpPr>
          <p:spPr bwMode="auto">
            <a:xfrm>
              <a:off x="6033202" y="3853577"/>
              <a:ext cx="36307" cy="39250"/>
            </a:xfrm>
            <a:custGeom>
              <a:avLst/>
              <a:gdLst>
                <a:gd name="T0" fmla="*/ 2147483647 w 23"/>
                <a:gd name="T1" fmla="*/ 2147483647 h 25"/>
                <a:gd name="T2" fmla="*/ 2147483647 w 23"/>
                <a:gd name="T3" fmla="*/ 0 h 25"/>
                <a:gd name="T4" fmla="*/ 2147483647 w 23"/>
                <a:gd name="T5" fmla="*/ 0 h 25"/>
                <a:gd name="T6" fmla="*/ 0 w 23"/>
                <a:gd name="T7" fmla="*/ 2147483647 h 25"/>
                <a:gd name="T8" fmla="*/ 0 w 23"/>
                <a:gd name="T9" fmla="*/ 2147483647 h 25"/>
                <a:gd name="T10" fmla="*/ 0 w 23"/>
                <a:gd name="T11" fmla="*/ 2147483647 h 25"/>
                <a:gd name="T12" fmla="*/ 0 w 23"/>
                <a:gd name="T13" fmla="*/ 2147483647 h 25"/>
                <a:gd name="T14" fmla="*/ 0 w 23"/>
                <a:gd name="T15" fmla="*/ 2147483647 h 25"/>
                <a:gd name="T16" fmla="*/ 2147483647 w 2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5"/>
                <a:gd name="T29" fmla="*/ 23 w 2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5">
                  <a:moveTo>
                    <a:pt x="23" y="24"/>
                  </a:moveTo>
                  <a:cubicBezTo>
                    <a:pt x="23" y="0"/>
                    <a:pt x="23" y="0"/>
                    <a:pt x="23" y="0"/>
                  </a:cubicBezTo>
                  <a:cubicBezTo>
                    <a:pt x="23" y="0"/>
                    <a:pt x="23" y="0"/>
                    <a:pt x="23" y="0"/>
                  </a:cubicBezTo>
                  <a:cubicBezTo>
                    <a:pt x="15" y="0"/>
                    <a:pt x="8" y="0"/>
                    <a:pt x="0" y="1"/>
                  </a:cubicBezTo>
                  <a:cubicBezTo>
                    <a:pt x="0" y="1"/>
                    <a:pt x="0" y="1"/>
                    <a:pt x="0" y="1"/>
                  </a:cubicBezTo>
                  <a:cubicBezTo>
                    <a:pt x="0" y="4"/>
                    <a:pt x="0" y="8"/>
                    <a:pt x="0" y="12"/>
                  </a:cubicBezTo>
                  <a:cubicBezTo>
                    <a:pt x="0" y="15"/>
                    <a:pt x="0" y="18"/>
                    <a:pt x="0" y="21"/>
                  </a:cubicBezTo>
                  <a:cubicBezTo>
                    <a:pt x="0" y="22"/>
                    <a:pt x="0" y="23"/>
                    <a:pt x="0" y="25"/>
                  </a:cubicBezTo>
                  <a:cubicBezTo>
                    <a:pt x="8" y="25"/>
                    <a:pt x="15" y="24"/>
                    <a:pt x="23" y="24"/>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28" name="îŝļïďe"/>
            <p:cNvSpPr>
              <a14:cpLocks xmlns:a14="http://schemas.microsoft.com/office/drawing/2010/main" noChangeArrowheads="1"/>
            </p:cNvSpPr>
            <p:nvPr/>
          </p:nvSpPr>
          <p:spPr bwMode="auto">
            <a:xfrm>
              <a:off x="6184314" y="3902639"/>
              <a:ext cx="169757" cy="76537"/>
            </a:xfrm>
            <a:custGeom>
              <a:avLst/>
              <a:gdLst>
                <a:gd name="T0" fmla="*/ 2147483647 w 106"/>
                <a:gd name="T1" fmla="*/ 2147483647 h 48"/>
                <a:gd name="T2" fmla="*/ 2147483647 w 106"/>
                <a:gd name="T3" fmla="*/ 2147483647 h 48"/>
                <a:gd name="T4" fmla="*/ 2147483647 w 106"/>
                <a:gd name="T5" fmla="*/ 0 h 48"/>
                <a:gd name="T6" fmla="*/ 0 w 106"/>
                <a:gd name="T7" fmla="*/ 0 h 48"/>
                <a:gd name="T8" fmla="*/ 0 w 106"/>
                <a:gd name="T9" fmla="*/ 2147483647 h 48"/>
                <a:gd name="T10" fmla="*/ 2147483647 w 106"/>
                <a:gd name="T11" fmla="*/ 2147483647 h 48"/>
                <a:gd name="T12" fmla="*/ 2147483647 w 106"/>
                <a:gd name="T13" fmla="*/ 2147483647 h 48"/>
                <a:gd name="T14" fmla="*/ 2147483647 w 106"/>
                <a:gd name="T15" fmla="*/ 2147483647 h 48"/>
                <a:gd name="T16" fmla="*/ 2147483647 w 106"/>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48"/>
                <a:gd name="T29" fmla="*/ 106 w 10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48">
                  <a:moveTo>
                    <a:pt x="104" y="22"/>
                  </a:moveTo>
                  <a:cubicBezTo>
                    <a:pt x="104" y="19"/>
                    <a:pt x="104" y="16"/>
                    <a:pt x="104" y="13"/>
                  </a:cubicBezTo>
                  <a:cubicBezTo>
                    <a:pt x="104" y="9"/>
                    <a:pt x="103" y="4"/>
                    <a:pt x="103" y="0"/>
                  </a:cubicBezTo>
                  <a:cubicBezTo>
                    <a:pt x="69" y="0"/>
                    <a:pt x="34" y="0"/>
                    <a:pt x="0" y="0"/>
                  </a:cubicBezTo>
                  <a:cubicBezTo>
                    <a:pt x="0" y="1"/>
                    <a:pt x="0" y="1"/>
                    <a:pt x="0" y="1"/>
                  </a:cubicBezTo>
                  <a:cubicBezTo>
                    <a:pt x="45" y="31"/>
                    <a:pt x="45" y="31"/>
                    <a:pt x="45" y="31"/>
                  </a:cubicBezTo>
                  <a:cubicBezTo>
                    <a:pt x="40" y="48"/>
                    <a:pt x="40" y="48"/>
                    <a:pt x="40" y="48"/>
                  </a:cubicBezTo>
                  <a:cubicBezTo>
                    <a:pt x="106" y="48"/>
                    <a:pt x="106" y="48"/>
                    <a:pt x="106" y="48"/>
                  </a:cubicBezTo>
                  <a:cubicBezTo>
                    <a:pt x="105" y="40"/>
                    <a:pt x="105" y="31"/>
                    <a:pt x="104" y="22"/>
                  </a:cubicBez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29" name="ísļïḍè"/>
            <p:cNvSpPr>
              <a14:cpLocks xmlns:a14="http://schemas.microsoft.com/office/drawing/2010/main" noChangeArrowheads="1"/>
            </p:cNvSpPr>
            <p:nvPr/>
          </p:nvSpPr>
          <p:spPr bwMode="auto">
            <a:xfrm>
              <a:off x="6031239" y="3905583"/>
              <a:ext cx="38269" cy="73594"/>
            </a:xfrm>
            <a:custGeom>
              <a:avLst/>
              <a:gdLst>
                <a:gd name="T0" fmla="*/ 2147483647 w 24"/>
                <a:gd name="T1" fmla="*/ 0 h 46"/>
                <a:gd name="T2" fmla="*/ 2147483647 w 24"/>
                <a:gd name="T3" fmla="*/ 0 h 46"/>
                <a:gd name="T4" fmla="*/ 2147483647 w 24"/>
                <a:gd name="T5" fmla="*/ 0 h 46"/>
                <a:gd name="T6" fmla="*/ 0 w 24"/>
                <a:gd name="T7" fmla="*/ 2147483647 h 46"/>
                <a:gd name="T8" fmla="*/ 0 w 24"/>
                <a:gd name="T9" fmla="*/ 2147483647 h 46"/>
                <a:gd name="T10" fmla="*/ 0 w 24"/>
                <a:gd name="T11" fmla="*/ 2147483647 h 46"/>
                <a:gd name="T12" fmla="*/ 2147483647 w 24"/>
                <a:gd name="T13" fmla="*/ 2147483647 h 46"/>
                <a:gd name="T14" fmla="*/ 2147483647 w 24"/>
                <a:gd name="T15" fmla="*/ 2147483647 h 46"/>
                <a:gd name="T16" fmla="*/ 2147483647 w 2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6"/>
                <a:gd name="T29" fmla="*/ 24 w 2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6">
                  <a:moveTo>
                    <a:pt x="24" y="0"/>
                  </a:moveTo>
                  <a:cubicBezTo>
                    <a:pt x="16" y="0"/>
                    <a:pt x="8" y="0"/>
                    <a:pt x="1" y="0"/>
                  </a:cubicBezTo>
                  <a:cubicBezTo>
                    <a:pt x="1" y="0"/>
                    <a:pt x="1" y="0"/>
                    <a:pt x="1" y="0"/>
                  </a:cubicBezTo>
                  <a:cubicBezTo>
                    <a:pt x="1" y="5"/>
                    <a:pt x="1" y="9"/>
                    <a:pt x="0" y="14"/>
                  </a:cubicBezTo>
                  <a:cubicBezTo>
                    <a:pt x="0" y="17"/>
                    <a:pt x="0" y="20"/>
                    <a:pt x="0" y="23"/>
                  </a:cubicBezTo>
                  <a:cubicBezTo>
                    <a:pt x="0" y="31"/>
                    <a:pt x="0" y="39"/>
                    <a:pt x="0" y="46"/>
                  </a:cubicBezTo>
                  <a:cubicBezTo>
                    <a:pt x="24" y="46"/>
                    <a:pt x="24" y="46"/>
                    <a:pt x="24" y="46"/>
                  </a:cubicBezTo>
                  <a:cubicBezTo>
                    <a:pt x="24" y="46"/>
                    <a:pt x="24" y="46"/>
                    <a:pt x="24" y="46"/>
                  </a:cubicBezTo>
                  <a:lnTo>
                    <a:pt x="24" y="0"/>
                  </a:ln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30" name="ïṥḻïdê"/>
            <p:cNvSpPr>
              <a14:cpLocks xmlns:a14="http://schemas.microsoft.com/office/drawing/2010/main" noChangeArrowheads="1"/>
            </p:cNvSpPr>
            <p:nvPr/>
          </p:nvSpPr>
          <p:spPr bwMode="auto">
            <a:xfrm>
              <a:off x="6033202" y="3777040"/>
              <a:ext cx="36307" cy="63781"/>
            </a:xfrm>
            <a:custGeom>
              <a:avLst/>
              <a:gdLst>
                <a:gd name="T0" fmla="*/ 2147483647 w 23"/>
                <a:gd name="T1" fmla="*/ 0 h 40"/>
                <a:gd name="T2" fmla="*/ 2147483647 w 23"/>
                <a:gd name="T3" fmla="*/ 0 h 40"/>
                <a:gd name="T4" fmla="*/ 2147483647 w 23"/>
                <a:gd name="T5" fmla="*/ 0 h 40"/>
                <a:gd name="T6" fmla="*/ 2147483647 w 23"/>
                <a:gd name="T7" fmla="*/ 0 h 40"/>
                <a:gd name="T8" fmla="*/ 2147483647 w 23"/>
                <a:gd name="T9" fmla="*/ 2147483647 h 40"/>
                <a:gd name="T10" fmla="*/ 2147483647 w 23"/>
                <a:gd name="T11" fmla="*/ 2147483647 h 40"/>
                <a:gd name="T12" fmla="*/ 0 w 23"/>
                <a:gd name="T13" fmla="*/ 2147483647 h 40"/>
                <a:gd name="T14" fmla="*/ 2147483647 w 23"/>
                <a:gd name="T15" fmla="*/ 2147483647 h 40"/>
                <a:gd name="T16" fmla="*/ 2147483647 w 23"/>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40"/>
                <a:gd name="T29" fmla="*/ 23 w 23"/>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40">
                  <a:moveTo>
                    <a:pt x="23" y="0"/>
                  </a:moveTo>
                  <a:cubicBezTo>
                    <a:pt x="23" y="0"/>
                    <a:pt x="23" y="0"/>
                    <a:pt x="23" y="0"/>
                  </a:cubicBezTo>
                  <a:cubicBezTo>
                    <a:pt x="16" y="0"/>
                    <a:pt x="9" y="0"/>
                    <a:pt x="1" y="0"/>
                  </a:cubicBezTo>
                  <a:cubicBezTo>
                    <a:pt x="1" y="0"/>
                    <a:pt x="1" y="0"/>
                    <a:pt x="1" y="0"/>
                  </a:cubicBezTo>
                  <a:cubicBezTo>
                    <a:pt x="1" y="3"/>
                    <a:pt x="1" y="5"/>
                    <a:pt x="1" y="7"/>
                  </a:cubicBezTo>
                  <a:cubicBezTo>
                    <a:pt x="1" y="10"/>
                    <a:pt x="1" y="13"/>
                    <a:pt x="1" y="16"/>
                  </a:cubicBezTo>
                  <a:cubicBezTo>
                    <a:pt x="1" y="24"/>
                    <a:pt x="1" y="32"/>
                    <a:pt x="0" y="40"/>
                  </a:cubicBezTo>
                  <a:cubicBezTo>
                    <a:pt x="8" y="40"/>
                    <a:pt x="16" y="40"/>
                    <a:pt x="23" y="40"/>
                  </a:cubicBezTo>
                  <a:lnTo>
                    <a:pt x="23" y="0"/>
                  </a:lnTo>
                  <a:close/>
                </a:path>
              </a:pathLst>
            </a:custGeom>
            <a:solidFill>
              <a:srgbClr val="FEFEFE"/>
            </a:solidFill>
            <a:ln w="9525">
              <a:noFill/>
              <a:miter lim="800000"/>
            </a:ln>
          </p:spPr>
          <p:txBody>
            <a:bodyPr anchor="ctr"/>
            <a:lstStyle/>
            <a:p>
              <a:pPr algn="ctr"/>
              <a:endParaRPr lang="zh-CN" altLang="zh-CN">
                <a:latin typeface="Calibri" charset="0"/>
              </a:endParaRPr>
            </a:p>
          </p:txBody>
        </p:sp>
        <p:sp>
          <p:nvSpPr>
            <p:cNvPr id="47331" name="ïśľïďê"/>
            <p:cNvSpPr>
              <a14:cpLocks xmlns:a14="http://schemas.microsoft.com/office/drawing/2010/main" noChangeArrowheads="1"/>
            </p:cNvSpPr>
            <p:nvPr/>
          </p:nvSpPr>
          <p:spPr bwMode="auto">
            <a:xfrm>
              <a:off x="6031239" y="3892827"/>
              <a:ext cx="1962" cy="12757"/>
            </a:xfrm>
            <a:custGeom>
              <a:avLst/>
              <a:gdLst>
                <a:gd name="T0" fmla="*/ 2147483647 w 1"/>
                <a:gd name="T1" fmla="*/ 0 h 8"/>
                <a:gd name="T2" fmla="*/ 0 w 1"/>
                <a:gd name="T3" fmla="*/ 0 h 8"/>
                <a:gd name="T4" fmla="*/ 0 w 1"/>
                <a:gd name="T5" fmla="*/ 2147483647 h 8"/>
                <a:gd name="T6" fmla="*/ 2147483647 w 1"/>
                <a:gd name="T7" fmla="*/ 2147483647 h 8"/>
                <a:gd name="T8" fmla="*/ 2147483647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0"/>
                  </a:moveTo>
                  <a:cubicBezTo>
                    <a:pt x="0" y="0"/>
                    <a:pt x="0" y="0"/>
                    <a:pt x="0" y="0"/>
                  </a:cubicBezTo>
                  <a:cubicBezTo>
                    <a:pt x="0" y="2"/>
                    <a:pt x="0" y="5"/>
                    <a:pt x="0" y="8"/>
                  </a:cubicBezTo>
                  <a:cubicBezTo>
                    <a:pt x="1" y="8"/>
                    <a:pt x="1" y="8"/>
                    <a:pt x="1" y="8"/>
                  </a:cubicBezTo>
                  <a:cubicBezTo>
                    <a:pt x="1" y="5"/>
                    <a:pt x="1" y="3"/>
                    <a:pt x="1" y="0"/>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32" name="îṡ1ïḓê"/>
            <p:cNvSpPr>
              <a14:cpLocks xmlns:a14="http://schemas.microsoft.com/office/drawing/2010/main" noChangeArrowheads="1"/>
            </p:cNvSpPr>
            <p:nvPr/>
          </p:nvSpPr>
          <p:spPr bwMode="auto">
            <a:xfrm>
              <a:off x="6349164" y="3888902"/>
              <a:ext cx="982" cy="13737"/>
            </a:xfrm>
            <a:custGeom>
              <a:avLst/>
              <a:gdLst>
                <a:gd name="T0" fmla="*/ 0 w 1"/>
                <a:gd name="T1" fmla="*/ 2147483647 h 9"/>
                <a:gd name="T2" fmla="*/ 2147483647 w 1"/>
                <a:gd name="T3" fmla="*/ 2147483647 h 9"/>
                <a:gd name="T4" fmla="*/ 2147483647 w 1"/>
                <a:gd name="T5" fmla="*/ 0 h 9"/>
                <a:gd name="T6" fmla="*/ 0 w 1"/>
                <a:gd name="T7" fmla="*/ 0 h 9"/>
                <a:gd name="T8" fmla="*/ 0 w 1"/>
                <a:gd name="T9" fmla="*/ 2147483647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0" y="9"/>
                  </a:moveTo>
                  <a:cubicBezTo>
                    <a:pt x="1" y="9"/>
                    <a:pt x="1" y="9"/>
                    <a:pt x="1" y="9"/>
                  </a:cubicBezTo>
                  <a:cubicBezTo>
                    <a:pt x="1" y="6"/>
                    <a:pt x="1" y="3"/>
                    <a:pt x="1" y="0"/>
                  </a:cubicBezTo>
                  <a:cubicBezTo>
                    <a:pt x="1" y="0"/>
                    <a:pt x="0" y="0"/>
                    <a:pt x="0" y="0"/>
                  </a:cubicBezTo>
                  <a:cubicBezTo>
                    <a:pt x="0" y="3"/>
                    <a:pt x="0" y="6"/>
                    <a:pt x="0" y="9"/>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33" name="íşḷíḋé"/>
            <p:cNvSpPr>
              <a14:cpLocks xmlns:a14="http://schemas.microsoft.com/office/drawing/2010/main" noChangeArrowheads="1"/>
            </p:cNvSpPr>
            <p:nvPr/>
          </p:nvSpPr>
          <p:spPr bwMode="auto">
            <a:xfrm>
              <a:off x="6183332" y="3888902"/>
              <a:ext cx="165832" cy="13737"/>
            </a:xfrm>
            <a:custGeom>
              <a:avLst/>
              <a:gdLst>
                <a:gd name="T0" fmla="*/ 2147483647 w 104"/>
                <a:gd name="T1" fmla="*/ 2147483647 h 9"/>
                <a:gd name="T2" fmla="*/ 2147483647 w 104"/>
                <a:gd name="T3" fmla="*/ 2147483647 h 9"/>
                <a:gd name="T4" fmla="*/ 2147483647 w 104"/>
                <a:gd name="T5" fmla="*/ 2147483647 h 9"/>
                <a:gd name="T6" fmla="*/ 2147483647 w 104"/>
                <a:gd name="T7" fmla="*/ 2147483647 h 9"/>
                <a:gd name="T8" fmla="*/ 2147483647 w 104"/>
                <a:gd name="T9" fmla="*/ 0 h 9"/>
                <a:gd name="T10" fmla="*/ 0 w 104"/>
                <a:gd name="T11" fmla="*/ 2147483647 h 9"/>
                <a:gd name="T12" fmla="*/ 2147483647 w 104"/>
                <a:gd name="T13" fmla="*/ 2147483647 h 9"/>
                <a:gd name="T14" fmla="*/ 0 60000 65536"/>
                <a:gd name="T15" fmla="*/ 0 60000 65536"/>
                <a:gd name="T16" fmla="*/ 0 60000 65536"/>
                <a:gd name="T17" fmla="*/ 0 60000 65536"/>
                <a:gd name="T18" fmla="*/ 0 60000 65536"/>
                <a:gd name="T19" fmla="*/ 0 60000 65536"/>
                <a:gd name="T20" fmla="*/ 0 60000 65536"/>
                <a:gd name="T21" fmla="*/ 0 w 104"/>
                <a:gd name="T22" fmla="*/ 0 h 9"/>
                <a:gd name="T23" fmla="*/ 104 w 10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9">
                  <a:moveTo>
                    <a:pt x="1" y="9"/>
                  </a:moveTo>
                  <a:cubicBezTo>
                    <a:pt x="1" y="9"/>
                    <a:pt x="1" y="9"/>
                    <a:pt x="1" y="9"/>
                  </a:cubicBezTo>
                  <a:cubicBezTo>
                    <a:pt x="35" y="9"/>
                    <a:pt x="70" y="9"/>
                    <a:pt x="104" y="9"/>
                  </a:cubicBezTo>
                  <a:cubicBezTo>
                    <a:pt x="104" y="9"/>
                    <a:pt x="104" y="9"/>
                    <a:pt x="104" y="9"/>
                  </a:cubicBezTo>
                  <a:cubicBezTo>
                    <a:pt x="104" y="6"/>
                    <a:pt x="104" y="3"/>
                    <a:pt x="104" y="0"/>
                  </a:cubicBezTo>
                  <a:cubicBezTo>
                    <a:pt x="69" y="1"/>
                    <a:pt x="35" y="1"/>
                    <a:pt x="0" y="1"/>
                  </a:cubicBezTo>
                  <a:lnTo>
                    <a:pt x="1" y="9"/>
                  </a:ln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34" name="îśḻîḓe"/>
            <p:cNvSpPr>
              <a14:cpLocks xmlns:a14="http://schemas.microsoft.com/office/drawing/2010/main" noChangeArrowheads="1"/>
            </p:cNvSpPr>
            <p:nvPr/>
          </p:nvSpPr>
          <p:spPr bwMode="auto">
            <a:xfrm>
              <a:off x="6033202" y="3891846"/>
              <a:ext cx="36307" cy="13737"/>
            </a:xfrm>
            <a:custGeom>
              <a:avLst/>
              <a:gdLst>
                <a:gd name="T0" fmla="*/ 2147483647 w 23"/>
                <a:gd name="T1" fmla="*/ 2147483647 h 9"/>
                <a:gd name="T2" fmla="*/ 2147483647 w 23"/>
                <a:gd name="T3" fmla="*/ 0 h 9"/>
                <a:gd name="T4" fmla="*/ 0 w 23"/>
                <a:gd name="T5" fmla="*/ 2147483647 h 9"/>
                <a:gd name="T6" fmla="*/ 0 w 23"/>
                <a:gd name="T7" fmla="*/ 2147483647 h 9"/>
                <a:gd name="T8" fmla="*/ 0 w 23"/>
                <a:gd name="T9" fmla="*/ 2147483647 h 9"/>
                <a:gd name="T10" fmla="*/ 2147483647 w 23"/>
                <a:gd name="T11" fmla="*/ 2147483647 h 9"/>
                <a:gd name="T12" fmla="*/ 0 60000 65536"/>
                <a:gd name="T13" fmla="*/ 0 60000 65536"/>
                <a:gd name="T14" fmla="*/ 0 60000 65536"/>
                <a:gd name="T15" fmla="*/ 0 60000 65536"/>
                <a:gd name="T16" fmla="*/ 0 60000 65536"/>
                <a:gd name="T17" fmla="*/ 0 60000 65536"/>
                <a:gd name="T18" fmla="*/ 0 w 23"/>
                <a:gd name="T19" fmla="*/ 0 h 9"/>
                <a:gd name="T20" fmla="*/ 23 w 23"/>
                <a:gd name="T21" fmla="*/ 9 h 9"/>
              </a:gdLst>
              <a:ahLst/>
              <a:cxnLst>
                <a:cxn ang="T12">
                  <a:pos x="T0" y="T1"/>
                </a:cxn>
                <a:cxn ang="T13">
                  <a:pos x="T2" y="T3"/>
                </a:cxn>
                <a:cxn ang="T14">
                  <a:pos x="T4" y="T5"/>
                </a:cxn>
                <a:cxn ang="T15">
                  <a:pos x="T6" y="T7"/>
                </a:cxn>
                <a:cxn ang="T16">
                  <a:pos x="T8" y="T9"/>
                </a:cxn>
                <a:cxn ang="T17">
                  <a:pos x="T10" y="T11"/>
                </a:cxn>
              </a:cxnLst>
              <a:rect l="T18" t="T19" r="T20" b="T21"/>
              <a:pathLst>
                <a:path w="23" h="9">
                  <a:moveTo>
                    <a:pt x="23" y="9"/>
                  </a:moveTo>
                  <a:cubicBezTo>
                    <a:pt x="23" y="0"/>
                    <a:pt x="23" y="0"/>
                    <a:pt x="23" y="0"/>
                  </a:cubicBezTo>
                  <a:cubicBezTo>
                    <a:pt x="15" y="0"/>
                    <a:pt x="8" y="1"/>
                    <a:pt x="0" y="1"/>
                  </a:cubicBezTo>
                  <a:cubicBezTo>
                    <a:pt x="0" y="1"/>
                    <a:pt x="0" y="1"/>
                    <a:pt x="0" y="1"/>
                  </a:cubicBezTo>
                  <a:cubicBezTo>
                    <a:pt x="0" y="4"/>
                    <a:pt x="0" y="6"/>
                    <a:pt x="0" y="9"/>
                  </a:cubicBezTo>
                  <a:cubicBezTo>
                    <a:pt x="7" y="9"/>
                    <a:pt x="15" y="9"/>
                    <a:pt x="23" y="9"/>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35" name="iṡlîḑé"/>
            <p:cNvSpPr>
              <a14:cpLocks xmlns:a14="http://schemas.microsoft.com/office/drawing/2010/main" noChangeArrowheads="1"/>
            </p:cNvSpPr>
            <p:nvPr/>
          </p:nvSpPr>
          <p:spPr bwMode="auto">
            <a:xfrm>
              <a:off x="6033202" y="3840821"/>
              <a:ext cx="0" cy="13737"/>
            </a:xfrm>
            <a:custGeom>
              <a:avLst/>
              <a:gdLst>
                <a:gd name="T0" fmla="*/ 0 h 9"/>
                <a:gd name="T1" fmla="*/ 0 h 9"/>
                <a:gd name="T2" fmla="*/ 2147483647 h 9"/>
                <a:gd name="T3" fmla="*/ 2147483647 h 9"/>
                <a:gd name="T4" fmla="*/ 0 h 9"/>
                <a:gd name="T5" fmla="*/ 0 60000 65536"/>
                <a:gd name="T6" fmla="*/ 0 60000 65536"/>
                <a:gd name="T7" fmla="*/ 0 60000 65536"/>
                <a:gd name="T8" fmla="*/ 0 60000 65536"/>
                <a:gd name="T9" fmla="*/ 0 60000 65536"/>
                <a:gd name="T10" fmla="*/ 0 h 9"/>
                <a:gd name="T11" fmla="*/ 9 h 9"/>
              </a:gdLst>
              <a:ahLst/>
              <a:cxnLst>
                <a:cxn ang="T5">
                  <a:pos x="0" y="T0"/>
                </a:cxn>
                <a:cxn ang="T6">
                  <a:pos x="0" y="T1"/>
                </a:cxn>
                <a:cxn ang="T7">
                  <a:pos x="0" y="T2"/>
                </a:cxn>
                <a:cxn ang="T8">
                  <a:pos x="0" y="T3"/>
                </a:cxn>
                <a:cxn ang="T9">
                  <a:pos x="0" y="T4"/>
                </a:cxn>
              </a:cxnLst>
              <a:rect l="0" t="T10" r="0" b="T11"/>
              <a:pathLst>
                <a:path h="9">
                  <a:moveTo>
                    <a:pt x="0" y="0"/>
                  </a:moveTo>
                  <a:cubicBezTo>
                    <a:pt x="0" y="0"/>
                    <a:pt x="0" y="0"/>
                    <a:pt x="0" y="0"/>
                  </a:cubicBezTo>
                  <a:cubicBezTo>
                    <a:pt x="0" y="3"/>
                    <a:pt x="0" y="6"/>
                    <a:pt x="0" y="9"/>
                  </a:cubicBezTo>
                  <a:cubicBezTo>
                    <a:pt x="0" y="9"/>
                    <a:pt x="0" y="9"/>
                    <a:pt x="0" y="9"/>
                  </a:cubicBezTo>
                  <a:cubicBezTo>
                    <a:pt x="0" y="6"/>
                    <a:pt x="0" y="3"/>
                    <a:pt x="0" y="0"/>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36" name="íṡ1ïďe"/>
            <p:cNvSpPr>
              <a14:cpLocks xmlns:a14="http://schemas.microsoft.com/office/drawing/2010/main" noChangeArrowheads="1"/>
            </p:cNvSpPr>
            <p:nvPr/>
          </p:nvSpPr>
          <p:spPr bwMode="auto">
            <a:xfrm>
              <a:off x="6345239" y="3838859"/>
              <a:ext cx="3925" cy="12757"/>
            </a:xfrm>
            <a:custGeom>
              <a:avLst/>
              <a:gdLst>
                <a:gd name="T0" fmla="*/ 2147483647 w 2"/>
                <a:gd name="T1" fmla="*/ 2147483647 h 8"/>
                <a:gd name="T2" fmla="*/ 2147483647 w 2"/>
                <a:gd name="T3" fmla="*/ 2147483647 h 8"/>
                <a:gd name="T4" fmla="*/ 2147483647 w 2"/>
                <a:gd name="T5" fmla="*/ 0 h 8"/>
                <a:gd name="T6" fmla="*/ 0 w 2"/>
                <a:gd name="T7" fmla="*/ 0 h 8"/>
                <a:gd name="T8" fmla="*/ 2147483647 w 2"/>
                <a:gd name="T9" fmla="*/ 2147483647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8"/>
                  </a:moveTo>
                  <a:cubicBezTo>
                    <a:pt x="2" y="8"/>
                    <a:pt x="2" y="8"/>
                    <a:pt x="2" y="8"/>
                  </a:cubicBezTo>
                  <a:cubicBezTo>
                    <a:pt x="1" y="6"/>
                    <a:pt x="1" y="3"/>
                    <a:pt x="1" y="0"/>
                  </a:cubicBezTo>
                  <a:cubicBezTo>
                    <a:pt x="1" y="0"/>
                    <a:pt x="0" y="0"/>
                    <a:pt x="0" y="0"/>
                  </a:cubicBezTo>
                  <a:cubicBezTo>
                    <a:pt x="0" y="3"/>
                    <a:pt x="0" y="6"/>
                    <a:pt x="1" y="8"/>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37" name="îṧḷîḋè"/>
            <p:cNvSpPr>
              <a14:cpLocks xmlns:a14="http://schemas.microsoft.com/office/drawing/2010/main" noChangeArrowheads="1"/>
            </p:cNvSpPr>
            <p:nvPr/>
          </p:nvSpPr>
          <p:spPr bwMode="auto">
            <a:xfrm>
              <a:off x="6178426" y="3838859"/>
              <a:ext cx="168775" cy="14719"/>
            </a:xfrm>
            <a:custGeom>
              <a:avLst/>
              <a:gdLst>
                <a:gd name="T0" fmla="*/ 0 w 106"/>
                <a:gd name="T1" fmla="*/ 2147483647 h 9"/>
                <a:gd name="T2" fmla="*/ 2147483647 w 106"/>
                <a:gd name="T3" fmla="*/ 2147483647 h 9"/>
                <a:gd name="T4" fmla="*/ 2147483647 w 106"/>
                <a:gd name="T5" fmla="*/ 2147483647 h 9"/>
                <a:gd name="T6" fmla="*/ 2147483647 w 106"/>
                <a:gd name="T7" fmla="*/ 0 h 9"/>
                <a:gd name="T8" fmla="*/ 0 w 106"/>
                <a:gd name="T9" fmla="*/ 2147483647 h 9"/>
                <a:gd name="T10" fmla="*/ 0 60000 65536"/>
                <a:gd name="T11" fmla="*/ 0 60000 65536"/>
                <a:gd name="T12" fmla="*/ 0 60000 65536"/>
                <a:gd name="T13" fmla="*/ 0 60000 65536"/>
                <a:gd name="T14" fmla="*/ 0 60000 65536"/>
                <a:gd name="T15" fmla="*/ 0 w 106"/>
                <a:gd name="T16" fmla="*/ 0 h 9"/>
                <a:gd name="T17" fmla="*/ 106 w 106"/>
                <a:gd name="T18" fmla="*/ 9 h 9"/>
              </a:gdLst>
              <a:ahLst/>
              <a:cxnLst>
                <a:cxn ang="T10">
                  <a:pos x="T0" y="T1"/>
                </a:cxn>
                <a:cxn ang="T11">
                  <a:pos x="T2" y="T3"/>
                </a:cxn>
                <a:cxn ang="T12">
                  <a:pos x="T4" y="T5"/>
                </a:cxn>
                <a:cxn ang="T13">
                  <a:pos x="T6" y="T7"/>
                </a:cxn>
                <a:cxn ang="T14">
                  <a:pos x="T8" y="T9"/>
                </a:cxn>
              </a:cxnLst>
              <a:rect l="T15" t="T16" r="T17" b="T18"/>
              <a:pathLst>
                <a:path w="106" h="9">
                  <a:moveTo>
                    <a:pt x="0" y="1"/>
                  </a:moveTo>
                  <a:cubicBezTo>
                    <a:pt x="1" y="9"/>
                    <a:pt x="1" y="9"/>
                    <a:pt x="1" y="9"/>
                  </a:cubicBezTo>
                  <a:cubicBezTo>
                    <a:pt x="36" y="9"/>
                    <a:pt x="71" y="9"/>
                    <a:pt x="106" y="8"/>
                  </a:cubicBezTo>
                  <a:cubicBezTo>
                    <a:pt x="105" y="6"/>
                    <a:pt x="105" y="3"/>
                    <a:pt x="105" y="0"/>
                  </a:cubicBezTo>
                  <a:cubicBezTo>
                    <a:pt x="70" y="0"/>
                    <a:pt x="35" y="1"/>
                    <a:pt x="0" y="1"/>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38" name="iṩľïḑè"/>
            <p:cNvSpPr>
              <a14:cpLocks xmlns:a14="http://schemas.microsoft.com/office/drawing/2010/main" noChangeArrowheads="1"/>
            </p:cNvSpPr>
            <p:nvPr/>
          </p:nvSpPr>
          <p:spPr bwMode="auto">
            <a:xfrm>
              <a:off x="6033202" y="3840821"/>
              <a:ext cx="36307" cy="13737"/>
            </a:xfrm>
            <a:custGeom>
              <a:avLst/>
              <a:gdLst>
                <a:gd name="T0" fmla="*/ 2147483647 w 23"/>
                <a:gd name="T1" fmla="*/ 0 h 9"/>
                <a:gd name="T2" fmla="*/ 2147483647 w 23"/>
                <a:gd name="T3" fmla="*/ 0 h 9"/>
                <a:gd name="T4" fmla="*/ 0 w 23"/>
                <a:gd name="T5" fmla="*/ 0 h 9"/>
                <a:gd name="T6" fmla="*/ 0 w 23"/>
                <a:gd name="T7" fmla="*/ 0 h 9"/>
                <a:gd name="T8" fmla="*/ 0 w 23"/>
                <a:gd name="T9" fmla="*/ 2147483647 h 9"/>
                <a:gd name="T10" fmla="*/ 2147483647 w 23"/>
                <a:gd name="T11" fmla="*/ 2147483647 h 9"/>
                <a:gd name="T12" fmla="*/ 2147483647 w 23"/>
                <a:gd name="T13" fmla="*/ 0 h 9"/>
                <a:gd name="T14" fmla="*/ 0 60000 65536"/>
                <a:gd name="T15" fmla="*/ 0 60000 65536"/>
                <a:gd name="T16" fmla="*/ 0 60000 65536"/>
                <a:gd name="T17" fmla="*/ 0 60000 65536"/>
                <a:gd name="T18" fmla="*/ 0 60000 65536"/>
                <a:gd name="T19" fmla="*/ 0 60000 65536"/>
                <a:gd name="T20" fmla="*/ 0 60000 65536"/>
                <a:gd name="T21" fmla="*/ 0 w 23"/>
                <a:gd name="T22" fmla="*/ 0 h 9"/>
                <a:gd name="T23" fmla="*/ 23 w 2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9">
                  <a:moveTo>
                    <a:pt x="23" y="0"/>
                  </a:moveTo>
                  <a:cubicBezTo>
                    <a:pt x="23" y="0"/>
                    <a:pt x="23" y="0"/>
                    <a:pt x="23" y="0"/>
                  </a:cubicBezTo>
                  <a:cubicBezTo>
                    <a:pt x="16" y="0"/>
                    <a:pt x="8" y="0"/>
                    <a:pt x="0" y="0"/>
                  </a:cubicBezTo>
                  <a:cubicBezTo>
                    <a:pt x="0" y="0"/>
                    <a:pt x="0" y="0"/>
                    <a:pt x="0" y="0"/>
                  </a:cubicBezTo>
                  <a:cubicBezTo>
                    <a:pt x="0" y="3"/>
                    <a:pt x="0" y="6"/>
                    <a:pt x="0" y="9"/>
                  </a:cubicBezTo>
                  <a:cubicBezTo>
                    <a:pt x="8" y="8"/>
                    <a:pt x="15" y="8"/>
                    <a:pt x="23" y="8"/>
                  </a:cubicBezTo>
                  <a:lnTo>
                    <a:pt x="23" y="0"/>
                  </a:ln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39" name="íṣlíḋê"/>
            <p:cNvSpPr>
              <a14:cpLocks xmlns:a14="http://schemas.microsoft.com/office/drawing/2010/main" noChangeArrowheads="1"/>
            </p:cNvSpPr>
            <p:nvPr/>
          </p:nvSpPr>
          <p:spPr bwMode="auto">
            <a:xfrm>
              <a:off x="6341314" y="3762321"/>
              <a:ext cx="2944" cy="12757"/>
            </a:xfrm>
            <a:custGeom>
              <a:avLst/>
              <a:gdLst>
                <a:gd name="T0" fmla="*/ 2147483647 w 2"/>
                <a:gd name="T1" fmla="*/ 2147483647 h 8"/>
                <a:gd name="T2" fmla="*/ 2147483647 w 2"/>
                <a:gd name="T3" fmla="*/ 2147483647 h 8"/>
                <a:gd name="T4" fmla="*/ 2147483647 w 2"/>
                <a:gd name="T5" fmla="*/ 0 h 8"/>
                <a:gd name="T6" fmla="*/ 0 w 2"/>
                <a:gd name="T7" fmla="*/ 0 h 8"/>
                <a:gd name="T8" fmla="*/ 2147483647 w 2"/>
                <a:gd name="T9" fmla="*/ 2147483647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8"/>
                  </a:moveTo>
                  <a:cubicBezTo>
                    <a:pt x="2" y="8"/>
                    <a:pt x="2" y="8"/>
                    <a:pt x="2" y="8"/>
                  </a:cubicBezTo>
                  <a:cubicBezTo>
                    <a:pt x="1" y="5"/>
                    <a:pt x="1" y="3"/>
                    <a:pt x="1" y="0"/>
                  </a:cubicBezTo>
                  <a:cubicBezTo>
                    <a:pt x="0" y="0"/>
                    <a:pt x="0" y="0"/>
                    <a:pt x="0" y="0"/>
                  </a:cubicBezTo>
                  <a:cubicBezTo>
                    <a:pt x="0" y="3"/>
                    <a:pt x="0" y="5"/>
                    <a:pt x="1" y="8"/>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40" name="ïṡļiḓé"/>
            <p:cNvSpPr>
              <a14:cpLocks xmlns:a14="http://schemas.microsoft.com/office/drawing/2010/main" noChangeArrowheads="1"/>
            </p:cNvSpPr>
            <p:nvPr/>
          </p:nvSpPr>
          <p:spPr bwMode="auto">
            <a:xfrm>
              <a:off x="6035164" y="3764284"/>
              <a:ext cx="982" cy="12757"/>
            </a:xfrm>
            <a:custGeom>
              <a:avLst/>
              <a:gdLst>
                <a:gd name="T0" fmla="*/ 2147483647 w 1"/>
                <a:gd name="T1" fmla="*/ 0 h 8"/>
                <a:gd name="T2" fmla="*/ 0 w 1"/>
                <a:gd name="T3" fmla="*/ 0 h 8"/>
                <a:gd name="T4" fmla="*/ 0 w 1"/>
                <a:gd name="T5" fmla="*/ 2147483647 h 8"/>
                <a:gd name="T6" fmla="*/ 0 w 1"/>
                <a:gd name="T7" fmla="*/ 2147483647 h 8"/>
                <a:gd name="T8" fmla="*/ 2147483647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0"/>
                  </a:moveTo>
                  <a:cubicBezTo>
                    <a:pt x="0" y="0"/>
                    <a:pt x="0" y="0"/>
                    <a:pt x="0" y="0"/>
                  </a:cubicBezTo>
                  <a:cubicBezTo>
                    <a:pt x="0" y="3"/>
                    <a:pt x="0" y="6"/>
                    <a:pt x="0" y="8"/>
                  </a:cubicBezTo>
                  <a:cubicBezTo>
                    <a:pt x="0" y="8"/>
                    <a:pt x="0" y="8"/>
                    <a:pt x="0" y="8"/>
                  </a:cubicBezTo>
                  <a:cubicBezTo>
                    <a:pt x="0" y="6"/>
                    <a:pt x="1" y="3"/>
                    <a:pt x="1" y="0"/>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41" name="î$ḻíḑè"/>
            <p:cNvSpPr>
              <a14:cpLocks xmlns:a14="http://schemas.microsoft.com/office/drawing/2010/main" noChangeArrowheads="1"/>
            </p:cNvSpPr>
            <p:nvPr/>
          </p:nvSpPr>
          <p:spPr bwMode="auto">
            <a:xfrm>
              <a:off x="6173520" y="3762321"/>
              <a:ext cx="168775" cy="14719"/>
            </a:xfrm>
            <a:custGeom>
              <a:avLst/>
              <a:gdLst>
                <a:gd name="T0" fmla="*/ 0 w 106"/>
                <a:gd name="T1" fmla="*/ 2147483647 h 9"/>
                <a:gd name="T2" fmla="*/ 2147483647 w 106"/>
                <a:gd name="T3" fmla="*/ 2147483647 h 9"/>
                <a:gd name="T4" fmla="*/ 2147483647 w 106"/>
                <a:gd name="T5" fmla="*/ 0 h 9"/>
                <a:gd name="T6" fmla="*/ 0 w 106"/>
                <a:gd name="T7" fmla="*/ 2147483647 h 9"/>
                <a:gd name="T8" fmla="*/ 0 w 106"/>
                <a:gd name="T9" fmla="*/ 2147483647 h 9"/>
                <a:gd name="T10" fmla="*/ 0 60000 65536"/>
                <a:gd name="T11" fmla="*/ 0 60000 65536"/>
                <a:gd name="T12" fmla="*/ 0 60000 65536"/>
                <a:gd name="T13" fmla="*/ 0 60000 65536"/>
                <a:gd name="T14" fmla="*/ 0 60000 65536"/>
                <a:gd name="T15" fmla="*/ 0 w 106"/>
                <a:gd name="T16" fmla="*/ 0 h 9"/>
                <a:gd name="T17" fmla="*/ 106 w 106"/>
                <a:gd name="T18" fmla="*/ 9 h 9"/>
              </a:gdLst>
              <a:ahLst/>
              <a:cxnLst>
                <a:cxn ang="T10">
                  <a:pos x="T0" y="T1"/>
                </a:cxn>
                <a:cxn ang="T11">
                  <a:pos x="T2" y="T3"/>
                </a:cxn>
                <a:cxn ang="T12">
                  <a:pos x="T4" y="T5"/>
                </a:cxn>
                <a:cxn ang="T13">
                  <a:pos x="T6" y="T7"/>
                </a:cxn>
                <a:cxn ang="T14">
                  <a:pos x="T8" y="T9"/>
                </a:cxn>
              </a:cxnLst>
              <a:rect l="T15" t="T16" r="T17" b="T18"/>
              <a:pathLst>
                <a:path w="106" h="9">
                  <a:moveTo>
                    <a:pt x="0" y="9"/>
                  </a:moveTo>
                  <a:cubicBezTo>
                    <a:pt x="35" y="9"/>
                    <a:pt x="70" y="9"/>
                    <a:pt x="106" y="8"/>
                  </a:cubicBezTo>
                  <a:cubicBezTo>
                    <a:pt x="105" y="5"/>
                    <a:pt x="105" y="3"/>
                    <a:pt x="105" y="0"/>
                  </a:cubicBezTo>
                  <a:cubicBezTo>
                    <a:pt x="70" y="0"/>
                    <a:pt x="35" y="1"/>
                    <a:pt x="0" y="1"/>
                  </a:cubicBezTo>
                  <a:lnTo>
                    <a:pt x="0" y="9"/>
                  </a:ln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42" name="ïṡ1ïḓè"/>
            <p:cNvSpPr>
              <a14:cpLocks xmlns:a14="http://schemas.microsoft.com/office/drawing/2010/main" noChangeArrowheads="1"/>
            </p:cNvSpPr>
            <p:nvPr/>
          </p:nvSpPr>
          <p:spPr bwMode="auto">
            <a:xfrm>
              <a:off x="6035164" y="3764284"/>
              <a:ext cx="34344" cy="12757"/>
            </a:xfrm>
            <a:custGeom>
              <a:avLst/>
              <a:gdLst>
                <a:gd name="T0" fmla="*/ 2147483647 w 22"/>
                <a:gd name="T1" fmla="*/ 0 h 8"/>
                <a:gd name="T2" fmla="*/ 2147483647 w 22"/>
                <a:gd name="T3" fmla="*/ 0 h 8"/>
                <a:gd name="T4" fmla="*/ 2147483647 w 22"/>
                <a:gd name="T5" fmla="*/ 0 h 8"/>
                <a:gd name="T6" fmla="*/ 2147483647 w 22"/>
                <a:gd name="T7" fmla="*/ 0 h 8"/>
                <a:gd name="T8" fmla="*/ 0 w 22"/>
                <a:gd name="T9" fmla="*/ 2147483647 h 8"/>
                <a:gd name="T10" fmla="*/ 2147483647 w 22"/>
                <a:gd name="T11" fmla="*/ 2147483647 h 8"/>
                <a:gd name="T12" fmla="*/ 2147483647 w 22"/>
                <a:gd name="T13" fmla="*/ 0 h 8"/>
                <a:gd name="T14" fmla="*/ 0 60000 65536"/>
                <a:gd name="T15" fmla="*/ 0 60000 65536"/>
                <a:gd name="T16" fmla="*/ 0 60000 65536"/>
                <a:gd name="T17" fmla="*/ 0 60000 65536"/>
                <a:gd name="T18" fmla="*/ 0 60000 65536"/>
                <a:gd name="T19" fmla="*/ 0 60000 65536"/>
                <a:gd name="T20" fmla="*/ 0 60000 65536"/>
                <a:gd name="T21" fmla="*/ 0 w 22"/>
                <a:gd name="T22" fmla="*/ 0 h 8"/>
                <a:gd name="T23" fmla="*/ 22 w 2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8">
                  <a:moveTo>
                    <a:pt x="22" y="0"/>
                  </a:moveTo>
                  <a:cubicBezTo>
                    <a:pt x="22" y="0"/>
                    <a:pt x="22" y="0"/>
                    <a:pt x="22" y="0"/>
                  </a:cubicBezTo>
                  <a:cubicBezTo>
                    <a:pt x="15" y="0"/>
                    <a:pt x="8" y="0"/>
                    <a:pt x="1" y="0"/>
                  </a:cubicBezTo>
                  <a:cubicBezTo>
                    <a:pt x="1" y="0"/>
                    <a:pt x="1" y="0"/>
                    <a:pt x="1" y="0"/>
                  </a:cubicBezTo>
                  <a:cubicBezTo>
                    <a:pt x="1" y="3"/>
                    <a:pt x="0" y="6"/>
                    <a:pt x="0" y="8"/>
                  </a:cubicBezTo>
                  <a:cubicBezTo>
                    <a:pt x="8" y="8"/>
                    <a:pt x="15" y="8"/>
                    <a:pt x="22" y="8"/>
                  </a:cubicBezTo>
                  <a:lnTo>
                    <a:pt x="22" y="0"/>
                  </a:ln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43" name="ïS1îḍè"/>
            <p:cNvSpPr>
              <a14:cpLocks xmlns:a14="http://schemas.microsoft.com/office/drawing/2010/main" noChangeArrowheads="1"/>
            </p:cNvSpPr>
            <p:nvPr/>
          </p:nvSpPr>
          <p:spPr bwMode="auto">
            <a:xfrm>
              <a:off x="6334445" y="3700502"/>
              <a:ext cx="2944" cy="12757"/>
            </a:xfrm>
            <a:custGeom>
              <a:avLst/>
              <a:gdLst>
                <a:gd name="T0" fmla="*/ 2147483647 w 2"/>
                <a:gd name="T1" fmla="*/ 2147483647 h 8"/>
                <a:gd name="T2" fmla="*/ 2147483647 w 2"/>
                <a:gd name="T3" fmla="*/ 2147483647 h 8"/>
                <a:gd name="T4" fmla="*/ 2147483647 w 2"/>
                <a:gd name="T5" fmla="*/ 0 h 8"/>
                <a:gd name="T6" fmla="*/ 0 w 2"/>
                <a:gd name="T7" fmla="*/ 0 h 8"/>
                <a:gd name="T8" fmla="*/ 2147483647 w 2"/>
                <a:gd name="T9" fmla="*/ 2147483647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8"/>
                  </a:moveTo>
                  <a:cubicBezTo>
                    <a:pt x="2" y="8"/>
                    <a:pt x="2" y="8"/>
                    <a:pt x="2" y="8"/>
                  </a:cubicBezTo>
                  <a:cubicBezTo>
                    <a:pt x="2" y="6"/>
                    <a:pt x="2" y="3"/>
                    <a:pt x="2" y="0"/>
                  </a:cubicBezTo>
                  <a:cubicBezTo>
                    <a:pt x="1" y="0"/>
                    <a:pt x="1" y="0"/>
                    <a:pt x="0" y="0"/>
                  </a:cubicBezTo>
                  <a:cubicBezTo>
                    <a:pt x="1" y="3"/>
                    <a:pt x="1" y="6"/>
                    <a:pt x="1" y="8"/>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44" name="ïśḷïdê"/>
            <p:cNvSpPr>
              <a14:cpLocks xmlns:a14="http://schemas.microsoft.com/office/drawing/2010/main" noChangeArrowheads="1"/>
            </p:cNvSpPr>
            <p:nvPr/>
          </p:nvSpPr>
          <p:spPr bwMode="auto">
            <a:xfrm>
              <a:off x="6036145" y="3702465"/>
              <a:ext cx="3925" cy="12757"/>
            </a:xfrm>
            <a:custGeom>
              <a:avLst/>
              <a:gdLst>
                <a:gd name="T0" fmla="*/ 2147483647 w 2"/>
                <a:gd name="T1" fmla="*/ 0 h 8"/>
                <a:gd name="T2" fmla="*/ 2147483647 w 2"/>
                <a:gd name="T3" fmla="*/ 0 h 8"/>
                <a:gd name="T4" fmla="*/ 0 w 2"/>
                <a:gd name="T5" fmla="*/ 2147483647 h 8"/>
                <a:gd name="T6" fmla="*/ 2147483647 w 2"/>
                <a:gd name="T7" fmla="*/ 2147483647 h 8"/>
                <a:gd name="T8" fmla="*/ 2147483647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0"/>
                  </a:moveTo>
                  <a:cubicBezTo>
                    <a:pt x="1" y="0"/>
                    <a:pt x="1" y="0"/>
                    <a:pt x="1" y="0"/>
                  </a:cubicBezTo>
                  <a:cubicBezTo>
                    <a:pt x="1" y="2"/>
                    <a:pt x="1" y="5"/>
                    <a:pt x="0" y="8"/>
                  </a:cubicBezTo>
                  <a:cubicBezTo>
                    <a:pt x="1" y="8"/>
                    <a:pt x="1" y="8"/>
                    <a:pt x="1" y="8"/>
                  </a:cubicBezTo>
                  <a:cubicBezTo>
                    <a:pt x="1" y="5"/>
                    <a:pt x="1" y="2"/>
                    <a:pt x="2" y="0"/>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45" name="íSlíďè"/>
            <p:cNvSpPr>
              <a14:cpLocks xmlns:a14="http://schemas.microsoft.com/office/drawing/2010/main" noChangeArrowheads="1"/>
            </p:cNvSpPr>
            <p:nvPr/>
          </p:nvSpPr>
          <p:spPr bwMode="auto">
            <a:xfrm>
              <a:off x="6167632" y="3700502"/>
              <a:ext cx="168775" cy="14719"/>
            </a:xfrm>
            <a:custGeom>
              <a:avLst/>
              <a:gdLst>
                <a:gd name="T0" fmla="*/ 0 w 106"/>
                <a:gd name="T1" fmla="*/ 2147483647 h 9"/>
                <a:gd name="T2" fmla="*/ 0 w 106"/>
                <a:gd name="T3" fmla="*/ 2147483647 h 9"/>
                <a:gd name="T4" fmla="*/ 2147483647 w 106"/>
                <a:gd name="T5" fmla="*/ 2147483647 h 9"/>
                <a:gd name="T6" fmla="*/ 2147483647 w 106"/>
                <a:gd name="T7" fmla="*/ 2147483647 h 9"/>
                <a:gd name="T8" fmla="*/ 2147483647 w 106"/>
                <a:gd name="T9" fmla="*/ 2147483647 h 9"/>
                <a:gd name="T10" fmla="*/ 2147483647 w 106"/>
                <a:gd name="T11" fmla="*/ 2147483647 h 9"/>
                <a:gd name="T12" fmla="*/ 2147483647 w 106"/>
                <a:gd name="T13" fmla="*/ 0 h 9"/>
                <a:gd name="T14" fmla="*/ 2147483647 w 106"/>
                <a:gd name="T15" fmla="*/ 2147483647 h 9"/>
                <a:gd name="T16" fmla="*/ 0 w 106"/>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9"/>
                <a:gd name="T29" fmla="*/ 106 w 10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9">
                  <a:moveTo>
                    <a:pt x="0" y="1"/>
                  </a:moveTo>
                  <a:cubicBezTo>
                    <a:pt x="0" y="1"/>
                    <a:pt x="0" y="1"/>
                    <a:pt x="0" y="1"/>
                  </a:cubicBezTo>
                  <a:cubicBezTo>
                    <a:pt x="1" y="9"/>
                    <a:pt x="1" y="9"/>
                    <a:pt x="1" y="9"/>
                  </a:cubicBezTo>
                  <a:cubicBezTo>
                    <a:pt x="27" y="9"/>
                    <a:pt x="27" y="9"/>
                    <a:pt x="27" y="9"/>
                  </a:cubicBezTo>
                  <a:cubicBezTo>
                    <a:pt x="53" y="9"/>
                    <a:pt x="80" y="8"/>
                    <a:pt x="106" y="8"/>
                  </a:cubicBezTo>
                  <a:cubicBezTo>
                    <a:pt x="106" y="8"/>
                    <a:pt x="106" y="8"/>
                    <a:pt x="106" y="8"/>
                  </a:cubicBezTo>
                  <a:cubicBezTo>
                    <a:pt x="106" y="6"/>
                    <a:pt x="106" y="3"/>
                    <a:pt x="105" y="0"/>
                  </a:cubicBezTo>
                  <a:cubicBezTo>
                    <a:pt x="79" y="0"/>
                    <a:pt x="53" y="1"/>
                    <a:pt x="27" y="1"/>
                  </a:cubicBezTo>
                  <a:lnTo>
                    <a:pt x="0" y="1"/>
                  </a:ln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46" name="îṡ1iďê"/>
            <p:cNvSpPr>
              <a14:cpLocks xmlns:a14="http://schemas.microsoft.com/office/drawing/2010/main" noChangeArrowheads="1"/>
            </p:cNvSpPr>
            <p:nvPr/>
          </p:nvSpPr>
          <p:spPr bwMode="auto">
            <a:xfrm>
              <a:off x="6038107" y="3702465"/>
              <a:ext cx="31400" cy="12757"/>
            </a:xfrm>
            <a:custGeom>
              <a:avLst/>
              <a:gdLst>
                <a:gd name="T0" fmla="*/ 2147483647 w 20"/>
                <a:gd name="T1" fmla="*/ 0 h 8"/>
                <a:gd name="T2" fmla="*/ 2147483647 w 20"/>
                <a:gd name="T3" fmla="*/ 0 h 8"/>
                <a:gd name="T4" fmla="*/ 2147483647 w 20"/>
                <a:gd name="T5" fmla="*/ 0 h 8"/>
                <a:gd name="T6" fmla="*/ 2147483647 w 20"/>
                <a:gd name="T7" fmla="*/ 0 h 8"/>
                <a:gd name="T8" fmla="*/ 0 w 20"/>
                <a:gd name="T9" fmla="*/ 2147483647 h 8"/>
                <a:gd name="T10" fmla="*/ 2147483647 w 20"/>
                <a:gd name="T11" fmla="*/ 2147483647 h 8"/>
                <a:gd name="T12" fmla="*/ 2147483647 w 20"/>
                <a:gd name="T13" fmla="*/ 0 h 8"/>
                <a:gd name="T14" fmla="*/ 0 60000 65536"/>
                <a:gd name="T15" fmla="*/ 0 60000 65536"/>
                <a:gd name="T16" fmla="*/ 0 60000 65536"/>
                <a:gd name="T17" fmla="*/ 0 60000 65536"/>
                <a:gd name="T18" fmla="*/ 0 60000 65536"/>
                <a:gd name="T19" fmla="*/ 0 60000 65536"/>
                <a:gd name="T20" fmla="*/ 0 60000 65536"/>
                <a:gd name="T21" fmla="*/ 0 w 20"/>
                <a:gd name="T22" fmla="*/ 0 h 8"/>
                <a:gd name="T23" fmla="*/ 20 w 2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8">
                  <a:moveTo>
                    <a:pt x="20" y="0"/>
                  </a:moveTo>
                  <a:cubicBezTo>
                    <a:pt x="20" y="0"/>
                    <a:pt x="20" y="0"/>
                    <a:pt x="20" y="0"/>
                  </a:cubicBezTo>
                  <a:cubicBezTo>
                    <a:pt x="1" y="0"/>
                    <a:pt x="1" y="0"/>
                    <a:pt x="1" y="0"/>
                  </a:cubicBezTo>
                  <a:cubicBezTo>
                    <a:pt x="1" y="0"/>
                    <a:pt x="1" y="0"/>
                    <a:pt x="1" y="0"/>
                  </a:cubicBezTo>
                  <a:cubicBezTo>
                    <a:pt x="0" y="2"/>
                    <a:pt x="0" y="5"/>
                    <a:pt x="0" y="8"/>
                  </a:cubicBezTo>
                  <a:cubicBezTo>
                    <a:pt x="20" y="8"/>
                    <a:pt x="20" y="8"/>
                    <a:pt x="20" y="8"/>
                  </a:cubicBezTo>
                  <a:lnTo>
                    <a:pt x="20" y="0"/>
                  </a:ln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47" name="îṧḻïďe"/>
            <p:cNvSpPr>
              <a14:cpLocks xmlns:a14="http://schemas.microsoft.com/office/drawing/2010/main" noChangeArrowheads="1"/>
            </p:cNvSpPr>
            <p:nvPr/>
          </p:nvSpPr>
          <p:spPr bwMode="auto">
            <a:xfrm>
              <a:off x="6043014" y="3628871"/>
              <a:ext cx="4907" cy="13737"/>
            </a:xfrm>
            <a:custGeom>
              <a:avLst/>
              <a:gdLst>
                <a:gd name="T0" fmla="*/ 2147483647 w 3"/>
                <a:gd name="T1" fmla="*/ 0 h 9"/>
                <a:gd name="T2" fmla="*/ 2147483647 w 3"/>
                <a:gd name="T3" fmla="*/ 0 h 9"/>
                <a:gd name="T4" fmla="*/ 2147483647 w 3"/>
                <a:gd name="T5" fmla="*/ 0 h 9"/>
                <a:gd name="T6" fmla="*/ 0 w 3"/>
                <a:gd name="T7" fmla="*/ 2147483647 h 9"/>
                <a:gd name="T8" fmla="*/ 2147483647 w 3"/>
                <a:gd name="T9" fmla="*/ 2147483647 h 9"/>
                <a:gd name="T10" fmla="*/ 2147483647 w 3"/>
                <a:gd name="T11" fmla="*/ 2147483647 h 9"/>
                <a:gd name="T12" fmla="*/ 2147483647 w 3"/>
                <a:gd name="T13" fmla="*/ 0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3" y="0"/>
                  </a:moveTo>
                  <a:cubicBezTo>
                    <a:pt x="3" y="0"/>
                    <a:pt x="3" y="0"/>
                    <a:pt x="3" y="0"/>
                  </a:cubicBezTo>
                  <a:cubicBezTo>
                    <a:pt x="2" y="0"/>
                    <a:pt x="2" y="0"/>
                    <a:pt x="1" y="0"/>
                  </a:cubicBezTo>
                  <a:cubicBezTo>
                    <a:pt x="1" y="3"/>
                    <a:pt x="1" y="6"/>
                    <a:pt x="0" y="8"/>
                  </a:cubicBezTo>
                  <a:cubicBezTo>
                    <a:pt x="1" y="8"/>
                    <a:pt x="1" y="8"/>
                    <a:pt x="1" y="9"/>
                  </a:cubicBezTo>
                  <a:cubicBezTo>
                    <a:pt x="1" y="8"/>
                    <a:pt x="1" y="8"/>
                    <a:pt x="1" y="8"/>
                  </a:cubicBezTo>
                  <a:cubicBezTo>
                    <a:pt x="2" y="5"/>
                    <a:pt x="2" y="3"/>
                    <a:pt x="3" y="0"/>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48" name="íŝḻïḍe"/>
            <p:cNvSpPr>
              <a14:cpLocks xmlns:a14="http://schemas.microsoft.com/office/drawing/2010/main" noChangeArrowheads="1"/>
            </p:cNvSpPr>
            <p:nvPr/>
          </p:nvSpPr>
          <p:spPr bwMode="auto">
            <a:xfrm>
              <a:off x="6328557" y="3642609"/>
              <a:ext cx="2944" cy="14719"/>
            </a:xfrm>
            <a:custGeom>
              <a:avLst/>
              <a:gdLst>
                <a:gd name="T0" fmla="*/ 2147483647 w 2"/>
                <a:gd name="T1" fmla="*/ 2147483647 h 9"/>
                <a:gd name="T2" fmla="*/ 2147483647 w 2"/>
                <a:gd name="T3" fmla="*/ 2147483647 h 9"/>
                <a:gd name="T4" fmla="*/ 2147483647 w 2"/>
                <a:gd name="T5" fmla="*/ 0 h 9"/>
                <a:gd name="T6" fmla="*/ 0 w 2"/>
                <a:gd name="T7" fmla="*/ 0 h 9"/>
                <a:gd name="T8" fmla="*/ 2147483647 w 2"/>
                <a:gd name="T9" fmla="*/ 2147483647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9"/>
                  </a:moveTo>
                  <a:cubicBezTo>
                    <a:pt x="2" y="9"/>
                    <a:pt x="2" y="9"/>
                    <a:pt x="2" y="9"/>
                  </a:cubicBezTo>
                  <a:cubicBezTo>
                    <a:pt x="2" y="6"/>
                    <a:pt x="2" y="3"/>
                    <a:pt x="1" y="0"/>
                  </a:cubicBezTo>
                  <a:cubicBezTo>
                    <a:pt x="1" y="0"/>
                    <a:pt x="0" y="0"/>
                    <a:pt x="0" y="0"/>
                  </a:cubicBezTo>
                  <a:cubicBezTo>
                    <a:pt x="0" y="3"/>
                    <a:pt x="1" y="6"/>
                    <a:pt x="1" y="9"/>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49" name="îṡḻiḍè"/>
            <p:cNvSpPr>
              <a14:cpLocks xmlns:a14="http://schemas.microsoft.com/office/drawing/2010/main" noChangeArrowheads="1"/>
            </p:cNvSpPr>
            <p:nvPr/>
          </p:nvSpPr>
          <p:spPr bwMode="auto">
            <a:xfrm>
              <a:off x="6043995" y="3628871"/>
              <a:ext cx="27475" cy="15700"/>
            </a:xfrm>
            <a:custGeom>
              <a:avLst/>
              <a:gdLst>
                <a:gd name="T0" fmla="*/ 2147483647 w 17"/>
                <a:gd name="T1" fmla="*/ 2147483647 h 10"/>
                <a:gd name="T2" fmla="*/ 2147483647 w 17"/>
                <a:gd name="T3" fmla="*/ 2147483647 h 10"/>
                <a:gd name="T4" fmla="*/ 2147483647 w 17"/>
                <a:gd name="T5" fmla="*/ 0 h 10"/>
                <a:gd name="T6" fmla="*/ 2147483647 w 17"/>
                <a:gd name="T7" fmla="*/ 0 h 10"/>
                <a:gd name="T8" fmla="*/ 0 w 17"/>
                <a:gd name="T9" fmla="*/ 2147483647 h 10"/>
                <a:gd name="T10" fmla="*/ 0 w 17"/>
                <a:gd name="T11" fmla="*/ 2147483647 h 10"/>
                <a:gd name="T12" fmla="*/ 2147483647 w 17"/>
                <a:gd name="T13" fmla="*/ 2147483647 h 10"/>
                <a:gd name="T14" fmla="*/ 2147483647 w 17"/>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0"/>
                <a:gd name="T26" fmla="*/ 17 w 1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0">
                  <a:moveTo>
                    <a:pt x="17" y="1"/>
                  </a:moveTo>
                  <a:cubicBezTo>
                    <a:pt x="17" y="1"/>
                    <a:pt x="17" y="1"/>
                    <a:pt x="17" y="1"/>
                  </a:cubicBezTo>
                  <a:cubicBezTo>
                    <a:pt x="12" y="1"/>
                    <a:pt x="7" y="1"/>
                    <a:pt x="2" y="0"/>
                  </a:cubicBezTo>
                  <a:cubicBezTo>
                    <a:pt x="2" y="0"/>
                    <a:pt x="2" y="0"/>
                    <a:pt x="2" y="0"/>
                  </a:cubicBezTo>
                  <a:cubicBezTo>
                    <a:pt x="1" y="3"/>
                    <a:pt x="1" y="5"/>
                    <a:pt x="0" y="8"/>
                  </a:cubicBezTo>
                  <a:cubicBezTo>
                    <a:pt x="0" y="9"/>
                    <a:pt x="0" y="9"/>
                    <a:pt x="0" y="9"/>
                  </a:cubicBezTo>
                  <a:cubicBezTo>
                    <a:pt x="6" y="9"/>
                    <a:pt x="11" y="9"/>
                    <a:pt x="17" y="10"/>
                  </a:cubicBezTo>
                  <a:lnTo>
                    <a:pt x="17" y="1"/>
                  </a:ln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50" name="ïš1ïďè"/>
            <p:cNvSpPr>
              <a14:cpLocks xmlns:a14="http://schemas.microsoft.com/office/drawing/2010/main" noChangeArrowheads="1"/>
            </p:cNvSpPr>
            <p:nvPr/>
          </p:nvSpPr>
          <p:spPr bwMode="auto">
            <a:xfrm>
              <a:off x="6162726" y="3636721"/>
              <a:ext cx="166812" cy="20607"/>
            </a:xfrm>
            <a:custGeom>
              <a:avLst/>
              <a:gdLst>
                <a:gd name="T0" fmla="*/ 0 w 105"/>
                <a:gd name="T1" fmla="*/ 0 h 13"/>
                <a:gd name="T2" fmla="*/ 2147483647 w 105"/>
                <a:gd name="T3" fmla="*/ 2147483647 h 13"/>
                <a:gd name="T4" fmla="*/ 2147483647 w 105"/>
                <a:gd name="T5" fmla="*/ 2147483647 h 13"/>
                <a:gd name="T6" fmla="*/ 2147483647 w 105"/>
                <a:gd name="T7" fmla="*/ 2147483647 h 13"/>
                <a:gd name="T8" fmla="*/ 2147483647 w 105"/>
                <a:gd name="T9" fmla="*/ 2147483647 h 13"/>
                <a:gd name="T10" fmla="*/ 0 w 105"/>
                <a:gd name="T11" fmla="*/ 0 h 13"/>
                <a:gd name="T12" fmla="*/ 0 60000 65536"/>
                <a:gd name="T13" fmla="*/ 0 60000 65536"/>
                <a:gd name="T14" fmla="*/ 0 60000 65536"/>
                <a:gd name="T15" fmla="*/ 0 60000 65536"/>
                <a:gd name="T16" fmla="*/ 0 60000 65536"/>
                <a:gd name="T17" fmla="*/ 0 60000 65536"/>
                <a:gd name="T18" fmla="*/ 0 w 105"/>
                <a:gd name="T19" fmla="*/ 0 h 13"/>
                <a:gd name="T20" fmla="*/ 105 w 10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5" h="13">
                  <a:moveTo>
                    <a:pt x="0" y="0"/>
                  </a:moveTo>
                  <a:cubicBezTo>
                    <a:pt x="1" y="8"/>
                    <a:pt x="1" y="8"/>
                    <a:pt x="1" y="8"/>
                  </a:cubicBezTo>
                  <a:cubicBezTo>
                    <a:pt x="36" y="10"/>
                    <a:pt x="70" y="11"/>
                    <a:pt x="105" y="13"/>
                  </a:cubicBezTo>
                  <a:cubicBezTo>
                    <a:pt x="105" y="13"/>
                    <a:pt x="105" y="13"/>
                    <a:pt x="105" y="13"/>
                  </a:cubicBezTo>
                  <a:cubicBezTo>
                    <a:pt x="105" y="10"/>
                    <a:pt x="104" y="7"/>
                    <a:pt x="104" y="4"/>
                  </a:cubicBezTo>
                  <a:cubicBezTo>
                    <a:pt x="69" y="3"/>
                    <a:pt x="35" y="2"/>
                    <a:pt x="0" y="0"/>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51" name="iṥľîḋè"/>
            <p:cNvSpPr>
              <a14:cpLocks xmlns:a14="http://schemas.microsoft.com/office/drawing/2010/main" noChangeArrowheads="1"/>
            </p:cNvSpPr>
            <p:nvPr/>
          </p:nvSpPr>
          <p:spPr bwMode="auto">
            <a:xfrm>
              <a:off x="6315801" y="3578827"/>
              <a:ext cx="3925" cy="12757"/>
            </a:xfrm>
            <a:custGeom>
              <a:avLst/>
              <a:gdLst>
                <a:gd name="T0" fmla="*/ 2147483647 w 3"/>
                <a:gd name="T1" fmla="*/ 2147483647 h 8"/>
                <a:gd name="T2" fmla="*/ 2147483647 w 3"/>
                <a:gd name="T3" fmla="*/ 2147483647 h 8"/>
                <a:gd name="T4" fmla="*/ 2147483647 w 3"/>
                <a:gd name="T5" fmla="*/ 2147483647 h 8"/>
                <a:gd name="T6" fmla="*/ 2147483647 w 3"/>
                <a:gd name="T7" fmla="*/ 0 h 8"/>
                <a:gd name="T8" fmla="*/ 0 w 3"/>
                <a:gd name="T9" fmla="*/ 0 h 8"/>
                <a:gd name="T10" fmla="*/ 2147483647 w 3"/>
                <a:gd name="T11" fmla="*/ 2147483647 h 8"/>
                <a:gd name="T12" fmla="*/ 2147483647 w 3"/>
                <a:gd name="T13" fmla="*/ 2147483647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2" y="8"/>
                  </a:moveTo>
                  <a:cubicBezTo>
                    <a:pt x="2" y="8"/>
                    <a:pt x="2" y="8"/>
                    <a:pt x="2" y="8"/>
                  </a:cubicBezTo>
                  <a:cubicBezTo>
                    <a:pt x="2" y="8"/>
                    <a:pt x="3" y="8"/>
                    <a:pt x="3" y="8"/>
                  </a:cubicBezTo>
                  <a:cubicBezTo>
                    <a:pt x="3" y="5"/>
                    <a:pt x="2" y="3"/>
                    <a:pt x="1" y="0"/>
                  </a:cubicBezTo>
                  <a:cubicBezTo>
                    <a:pt x="1" y="0"/>
                    <a:pt x="0" y="0"/>
                    <a:pt x="0" y="0"/>
                  </a:cubicBezTo>
                  <a:cubicBezTo>
                    <a:pt x="0" y="2"/>
                    <a:pt x="1" y="3"/>
                    <a:pt x="1" y="5"/>
                  </a:cubicBezTo>
                  <a:cubicBezTo>
                    <a:pt x="2" y="6"/>
                    <a:pt x="2" y="7"/>
                    <a:pt x="2" y="8"/>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52" name="íṣ1iďé"/>
            <p:cNvSpPr>
              <a14:cpLocks xmlns:a14="http://schemas.microsoft.com/office/drawing/2010/main" noChangeArrowheads="1"/>
            </p:cNvSpPr>
            <p:nvPr/>
          </p:nvSpPr>
          <p:spPr bwMode="auto">
            <a:xfrm>
              <a:off x="6053807" y="3572940"/>
              <a:ext cx="4907" cy="14719"/>
            </a:xfrm>
            <a:custGeom>
              <a:avLst/>
              <a:gdLst>
                <a:gd name="T0" fmla="*/ 2147483647 w 3"/>
                <a:gd name="T1" fmla="*/ 2147483647 h 9"/>
                <a:gd name="T2" fmla="*/ 2147483647 w 3"/>
                <a:gd name="T3" fmla="*/ 2147483647 h 9"/>
                <a:gd name="T4" fmla="*/ 2147483647 w 3"/>
                <a:gd name="T5" fmla="*/ 0 h 9"/>
                <a:gd name="T6" fmla="*/ 0 w 3"/>
                <a:gd name="T7" fmla="*/ 2147483647 h 9"/>
                <a:gd name="T8" fmla="*/ 2147483647 w 3"/>
                <a:gd name="T9" fmla="*/ 2147483647 h 9"/>
                <a:gd name="T10" fmla="*/ 2147483647 w 3"/>
                <a:gd name="T11" fmla="*/ 2147483647 h 9"/>
                <a:gd name="T12" fmla="*/ 2147483647 w 3"/>
                <a:gd name="T13" fmla="*/ 2147483647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3" y="1"/>
                  </a:moveTo>
                  <a:cubicBezTo>
                    <a:pt x="3" y="1"/>
                    <a:pt x="3" y="1"/>
                    <a:pt x="3" y="1"/>
                  </a:cubicBezTo>
                  <a:cubicBezTo>
                    <a:pt x="3" y="0"/>
                    <a:pt x="2" y="0"/>
                    <a:pt x="2" y="0"/>
                  </a:cubicBezTo>
                  <a:cubicBezTo>
                    <a:pt x="1" y="3"/>
                    <a:pt x="0" y="6"/>
                    <a:pt x="0" y="9"/>
                  </a:cubicBezTo>
                  <a:cubicBezTo>
                    <a:pt x="0" y="9"/>
                    <a:pt x="0" y="9"/>
                    <a:pt x="1" y="9"/>
                  </a:cubicBezTo>
                  <a:cubicBezTo>
                    <a:pt x="1" y="8"/>
                    <a:pt x="1" y="6"/>
                    <a:pt x="2" y="5"/>
                  </a:cubicBezTo>
                  <a:cubicBezTo>
                    <a:pt x="2" y="4"/>
                    <a:pt x="3" y="2"/>
                    <a:pt x="3" y="1"/>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53" name="íṧlîḍè"/>
            <p:cNvSpPr>
              <a14:cpLocks xmlns:a14="http://schemas.microsoft.com/office/drawing/2010/main" noChangeArrowheads="1"/>
            </p:cNvSpPr>
            <p:nvPr/>
          </p:nvSpPr>
          <p:spPr bwMode="auto">
            <a:xfrm>
              <a:off x="6055770" y="3574902"/>
              <a:ext cx="15700" cy="12757"/>
            </a:xfrm>
            <a:custGeom>
              <a:avLst/>
              <a:gdLst>
                <a:gd name="T0" fmla="*/ 2147483647 w 10"/>
                <a:gd name="T1" fmla="*/ 2147483647 h 8"/>
                <a:gd name="T2" fmla="*/ 2147483647 w 10"/>
                <a:gd name="T3" fmla="*/ 0 h 8"/>
                <a:gd name="T4" fmla="*/ 2147483647 w 10"/>
                <a:gd name="T5" fmla="*/ 0 h 8"/>
                <a:gd name="T6" fmla="*/ 2147483647 w 10"/>
                <a:gd name="T7" fmla="*/ 0 h 8"/>
                <a:gd name="T8" fmla="*/ 2147483647 w 10"/>
                <a:gd name="T9" fmla="*/ 2147483647 h 8"/>
                <a:gd name="T10" fmla="*/ 0 w 10"/>
                <a:gd name="T11" fmla="*/ 2147483647 h 8"/>
                <a:gd name="T12" fmla="*/ 2147483647 w 10"/>
                <a:gd name="T13" fmla="*/ 2147483647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10" y="8"/>
                  </a:moveTo>
                  <a:cubicBezTo>
                    <a:pt x="10" y="0"/>
                    <a:pt x="10" y="0"/>
                    <a:pt x="10" y="0"/>
                  </a:cubicBezTo>
                  <a:cubicBezTo>
                    <a:pt x="7" y="0"/>
                    <a:pt x="5" y="0"/>
                    <a:pt x="2" y="0"/>
                  </a:cubicBezTo>
                  <a:cubicBezTo>
                    <a:pt x="2" y="0"/>
                    <a:pt x="2" y="0"/>
                    <a:pt x="2" y="0"/>
                  </a:cubicBezTo>
                  <a:cubicBezTo>
                    <a:pt x="2" y="1"/>
                    <a:pt x="1" y="3"/>
                    <a:pt x="1" y="4"/>
                  </a:cubicBezTo>
                  <a:cubicBezTo>
                    <a:pt x="0" y="5"/>
                    <a:pt x="0" y="7"/>
                    <a:pt x="0" y="8"/>
                  </a:cubicBezTo>
                  <a:cubicBezTo>
                    <a:pt x="3" y="8"/>
                    <a:pt x="6" y="8"/>
                    <a:pt x="10" y="8"/>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54" name="iṣļiḑé"/>
            <p:cNvSpPr>
              <a14:cpLocks xmlns:a14="http://schemas.microsoft.com/office/drawing/2010/main" noChangeArrowheads="1"/>
            </p:cNvSpPr>
            <p:nvPr/>
          </p:nvSpPr>
          <p:spPr bwMode="auto">
            <a:xfrm>
              <a:off x="6157820" y="3575884"/>
              <a:ext cx="160925" cy="15700"/>
            </a:xfrm>
            <a:custGeom>
              <a:avLst/>
              <a:gdLst>
                <a:gd name="T0" fmla="*/ 0 w 101"/>
                <a:gd name="T1" fmla="*/ 0 h 10"/>
                <a:gd name="T2" fmla="*/ 2147483647 w 101"/>
                <a:gd name="T3" fmla="*/ 2147483647 h 10"/>
                <a:gd name="T4" fmla="*/ 2147483647 w 101"/>
                <a:gd name="T5" fmla="*/ 2147483647 h 10"/>
                <a:gd name="T6" fmla="*/ 2147483647 w 101"/>
                <a:gd name="T7" fmla="*/ 2147483647 h 10"/>
                <a:gd name="T8" fmla="*/ 2147483647 w 101"/>
                <a:gd name="T9" fmla="*/ 2147483647 h 10"/>
                <a:gd name="T10" fmla="*/ 2147483647 w 101"/>
                <a:gd name="T11" fmla="*/ 2147483647 h 10"/>
                <a:gd name="T12" fmla="*/ 0 w 101"/>
                <a:gd name="T13" fmla="*/ 0 h 10"/>
                <a:gd name="T14" fmla="*/ 0 60000 65536"/>
                <a:gd name="T15" fmla="*/ 0 60000 65536"/>
                <a:gd name="T16" fmla="*/ 0 60000 65536"/>
                <a:gd name="T17" fmla="*/ 0 60000 65536"/>
                <a:gd name="T18" fmla="*/ 0 60000 65536"/>
                <a:gd name="T19" fmla="*/ 0 60000 65536"/>
                <a:gd name="T20" fmla="*/ 0 60000 65536"/>
                <a:gd name="T21" fmla="*/ 0 w 101"/>
                <a:gd name="T22" fmla="*/ 0 h 10"/>
                <a:gd name="T23" fmla="*/ 101 w 10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0">
                  <a:moveTo>
                    <a:pt x="0" y="0"/>
                  </a:moveTo>
                  <a:cubicBezTo>
                    <a:pt x="1" y="8"/>
                    <a:pt x="1" y="8"/>
                    <a:pt x="1" y="8"/>
                  </a:cubicBezTo>
                  <a:cubicBezTo>
                    <a:pt x="1" y="8"/>
                    <a:pt x="1" y="8"/>
                    <a:pt x="1" y="8"/>
                  </a:cubicBezTo>
                  <a:cubicBezTo>
                    <a:pt x="34" y="9"/>
                    <a:pt x="68" y="9"/>
                    <a:pt x="101" y="10"/>
                  </a:cubicBezTo>
                  <a:cubicBezTo>
                    <a:pt x="101" y="9"/>
                    <a:pt x="101" y="8"/>
                    <a:pt x="100" y="7"/>
                  </a:cubicBezTo>
                  <a:cubicBezTo>
                    <a:pt x="100" y="5"/>
                    <a:pt x="99" y="4"/>
                    <a:pt x="99" y="2"/>
                  </a:cubicBezTo>
                  <a:cubicBezTo>
                    <a:pt x="66" y="1"/>
                    <a:pt x="33" y="0"/>
                    <a:pt x="0" y="0"/>
                  </a:cubicBezTo>
                  <a:close/>
                </a:path>
              </a:pathLst>
            </a:custGeom>
            <a:solidFill>
              <a:srgbClr val="FE6B75"/>
            </a:solidFill>
            <a:ln w="9525">
              <a:noFill/>
              <a:miter lim="800000"/>
            </a:ln>
          </p:spPr>
          <p:txBody>
            <a:bodyPr anchor="ctr"/>
            <a:lstStyle/>
            <a:p>
              <a:pPr algn="ctr"/>
              <a:endParaRPr lang="zh-CN" altLang="zh-CN">
                <a:latin typeface="Calibri" charset="0"/>
              </a:endParaRPr>
            </a:p>
          </p:txBody>
        </p:sp>
        <p:sp>
          <p:nvSpPr>
            <p:cNvPr id="47355" name="íśḻîḍe"/>
            <p:cNvSpPr>
              <a14:cpLocks xmlns:a14="http://schemas.microsoft.com/office/drawing/2010/main" noChangeArrowheads="1"/>
            </p:cNvSpPr>
            <p:nvPr/>
          </p:nvSpPr>
          <p:spPr bwMode="auto">
            <a:xfrm>
              <a:off x="6069507" y="3979177"/>
              <a:ext cx="178587" cy="40232"/>
            </a:xfrm>
            <a:custGeom>
              <a:avLst/>
              <a:gdLst>
                <a:gd name="T0" fmla="*/ 2147483647 w 182"/>
                <a:gd name="T1" fmla="*/ 2147483647 h 41"/>
                <a:gd name="T2" fmla="*/ 2147483647 w 182"/>
                <a:gd name="T3" fmla="*/ 0 h 41"/>
                <a:gd name="T4" fmla="*/ 0 w 182"/>
                <a:gd name="T5" fmla="*/ 0 h 41"/>
                <a:gd name="T6" fmla="*/ 2147483647 w 182"/>
                <a:gd name="T7" fmla="*/ 2147483647 h 41"/>
                <a:gd name="T8" fmla="*/ 0 60000 65536"/>
                <a:gd name="T9" fmla="*/ 0 60000 65536"/>
                <a:gd name="T10" fmla="*/ 0 60000 65536"/>
                <a:gd name="T11" fmla="*/ 0 60000 65536"/>
                <a:gd name="T12" fmla="*/ 0 w 182"/>
                <a:gd name="T13" fmla="*/ 0 h 41"/>
                <a:gd name="T14" fmla="*/ 182 w 182"/>
                <a:gd name="T15" fmla="*/ 41 h 41"/>
              </a:gdLst>
              <a:ahLst/>
              <a:cxnLst>
                <a:cxn ang="T8">
                  <a:pos x="T0" y="T1"/>
                </a:cxn>
                <a:cxn ang="T9">
                  <a:pos x="T2" y="T3"/>
                </a:cxn>
                <a:cxn ang="T10">
                  <a:pos x="T4" y="T5"/>
                </a:cxn>
                <a:cxn ang="T11">
                  <a:pos x="T6" y="T7"/>
                </a:cxn>
              </a:cxnLst>
              <a:rect l="T12" t="T13" r="T14" b="T15"/>
              <a:pathLst>
                <a:path w="182" h="41">
                  <a:moveTo>
                    <a:pt x="171" y="41"/>
                  </a:moveTo>
                  <a:lnTo>
                    <a:pt x="182" y="0"/>
                  </a:lnTo>
                  <a:lnTo>
                    <a:pt x="0" y="0"/>
                  </a:lnTo>
                  <a:lnTo>
                    <a:pt x="171" y="41"/>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56" name="ïṣḻíḓè"/>
            <p:cNvSpPr>
              <a14:cpLocks xmlns:a14="http://schemas.microsoft.com/office/drawing/2010/main" noChangeArrowheads="1"/>
            </p:cNvSpPr>
            <p:nvPr/>
          </p:nvSpPr>
          <p:spPr bwMode="auto">
            <a:xfrm>
              <a:off x="6069507" y="3644571"/>
              <a:ext cx="98125" cy="57894"/>
            </a:xfrm>
            <a:custGeom>
              <a:avLst/>
              <a:gdLst>
                <a:gd name="T0" fmla="*/ 2147483647 w 61"/>
                <a:gd name="T1" fmla="*/ 2147483647 h 36"/>
                <a:gd name="T2" fmla="*/ 2147483647 w 61"/>
                <a:gd name="T3" fmla="*/ 2147483647 h 36"/>
                <a:gd name="T4" fmla="*/ 2147483647 w 61"/>
                <a:gd name="T5" fmla="*/ 0 h 36"/>
                <a:gd name="T6" fmla="*/ 2147483647 w 61"/>
                <a:gd name="T7" fmla="*/ 0 h 36"/>
                <a:gd name="T8" fmla="*/ 0 w 61"/>
                <a:gd name="T9" fmla="*/ 2147483647 h 36"/>
                <a:gd name="T10" fmla="*/ 2147483647 w 61"/>
                <a:gd name="T11" fmla="*/ 2147483647 h 36"/>
                <a:gd name="T12" fmla="*/ 2147483647 w 61"/>
                <a:gd name="T13" fmla="*/ 2147483647 h 36"/>
                <a:gd name="T14" fmla="*/ 0 60000 65536"/>
                <a:gd name="T15" fmla="*/ 0 60000 65536"/>
                <a:gd name="T16" fmla="*/ 0 60000 65536"/>
                <a:gd name="T17" fmla="*/ 0 60000 65536"/>
                <a:gd name="T18" fmla="*/ 0 60000 65536"/>
                <a:gd name="T19" fmla="*/ 0 60000 65536"/>
                <a:gd name="T20" fmla="*/ 0 60000 65536"/>
                <a:gd name="T21" fmla="*/ 0 w 61"/>
                <a:gd name="T22" fmla="*/ 0 h 36"/>
                <a:gd name="T23" fmla="*/ 61 w 6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6">
                  <a:moveTo>
                    <a:pt x="59" y="3"/>
                  </a:moveTo>
                  <a:cubicBezTo>
                    <a:pt x="59" y="3"/>
                    <a:pt x="59" y="3"/>
                    <a:pt x="59" y="3"/>
                  </a:cubicBezTo>
                  <a:cubicBezTo>
                    <a:pt x="39" y="2"/>
                    <a:pt x="20" y="1"/>
                    <a:pt x="1" y="0"/>
                  </a:cubicBezTo>
                  <a:cubicBezTo>
                    <a:pt x="1" y="0"/>
                    <a:pt x="1" y="0"/>
                    <a:pt x="1" y="0"/>
                  </a:cubicBezTo>
                  <a:cubicBezTo>
                    <a:pt x="0" y="36"/>
                    <a:pt x="0" y="36"/>
                    <a:pt x="0" y="36"/>
                  </a:cubicBezTo>
                  <a:cubicBezTo>
                    <a:pt x="61" y="36"/>
                    <a:pt x="61" y="36"/>
                    <a:pt x="61" y="36"/>
                  </a:cubicBezTo>
                  <a:lnTo>
                    <a:pt x="59" y="3"/>
                  </a:ln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357" name="ïṧľîḍê"/>
            <p:cNvSpPr>
              <a14:cpLocks xmlns:a14="http://schemas.microsoft.com/office/drawing/2010/main" noChangeArrowheads="1"/>
            </p:cNvSpPr>
            <p:nvPr/>
          </p:nvSpPr>
          <p:spPr bwMode="auto">
            <a:xfrm>
              <a:off x="6069507" y="3715221"/>
              <a:ext cx="104012" cy="49062"/>
            </a:xfrm>
            <a:custGeom>
              <a:avLst/>
              <a:gdLst>
                <a:gd name="T0" fmla="*/ 2147483647 w 65"/>
                <a:gd name="T1" fmla="*/ 2147483647 h 31"/>
                <a:gd name="T2" fmla="*/ 2147483647 w 65"/>
                <a:gd name="T3" fmla="*/ 0 h 31"/>
                <a:gd name="T4" fmla="*/ 2147483647 w 65"/>
                <a:gd name="T5" fmla="*/ 0 h 31"/>
                <a:gd name="T6" fmla="*/ 0 w 65"/>
                <a:gd name="T7" fmla="*/ 0 h 31"/>
                <a:gd name="T8" fmla="*/ 0 w 65"/>
                <a:gd name="T9" fmla="*/ 0 h 31"/>
                <a:gd name="T10" fmla="*/ 0 w 65"/>
                <a:gd name="T11" fmla="*/ 2147483647 h 31"/>
                <a:gd name="T12" fmla="*/ 2147483647 w 65"/>
                <a:gd name="T13" fmla="*/ 2147483647 h 31"/>
                <a:gd name="T14" fmla="*/ 0 60000 65536"/>
                <a:gd name="T15" fmla="*/ 0 60000 65536"/>
                <a:gd name="T16" fmla="*/ 0 60000 65536"/>
                <a:gd name="T17" fmla="*/ 0 60000 65536"/>
                <a:gd name="T18" fmla="*/ 0 60000 65536"/>
                <a:gd name="T19" fmla="*/ 0 60000 65536"/>
                <a:gd name="T20" fmla="*/ 0 60000 65536"/>
                <a:gd name="T21" fmla="*/ 0 w 65"/>
                <a:gd name="T22" fmla="*/ 0 h 31"/>
                <a:gd name="T23" fmla="*/ 65 w 6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31">
                  <a:moveTo>
                    <a:pt x="65" y="31"/>
                  </a:moveTo>
                  <a:cubicBezTo>
                    <a:pt x="62" y="0"/>
                    <a:pt x="62" y="0"/>
                    <a:pt x="62" y="0"/>
                  </a:cubicBezTo>
                  <a:cubicBezTo>
                    <a:pt x="62" y="0"/>
                    <a:pt x="62" y="0"/>
                    <a:pt x="62" y="0"/>
                  </a:cubicBezTo>
                  <a:cubicBezTo>
                    <a:pt x="0" y="0"/>
                    <a:pt x="0" y="0"/>
                    <a:pt x="0" y="0"/>
                  </a:cubicBezTo>
                  <a:cubicBezTo>
                    <a:pt x="0" y="0"/>
                    <a:pt x="0" y="0"/>
                    <a:pt x="0" y="0"/>
                  </a:cubicBezTo>
                  <a:cubicBezTo>
                    <a:pt x="0" y="31"/>
                    <a:pt x="0" y="31"/>
                    <a:pt x="0" y="31"/>
                  </a:cubicBezTo>
                  <a:cubicBezTo>
                    <a:pt x="22" y="31"/>
                    <a:pt x="43" y="31"/>
                    <a:pt x="65" y="31"/>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358" name="iṥľíḓé"/>
            <p:cNvSpPr>
              <a14:cpLocks xmlns:a14="http://schemas.microsoft.com/office/drawing/2010/main" noChangeArrowheads="1"/>
            </p:cNvSpPr>
            <p:nvPr/>
          </p:nvSpPr>
          <p:spPr bwMode="auto">
            <a:xfrm>
              <a:off x="6071470" y="3587659"/>
              <a:ext cx="91257" cy="49062"/>
            </a:xfrm>
            <a:custGeom>
              <a:avLst/>
              <a:gdLst>
                <a:gd name="T0" fmla="*/ 2147483647 w 57"/>
                <a:gd name="T1" fmla="*/ 2147483647 h 31"/>
                <a:gd name="T2" fmla="*/ 0 w 57"/>
                <a:gd name="T3" fmla="*/ 0 h 31"/>
                <a:gd name="T4" fmla="*/ 0 w 57"/>
                <a:gd name="T5" fmla="*/ 2147483647 h 31"/>
                <a:gd name="T6" fmla="*/ 2147483647 w 57"/>
                <a:gd name="T7" fmla="*/ 2147483647 h 31"/>
                <a:gd name="T8" fmla="*/ 2147483647 w 57"/>
                <a:gd name="T9" fmla="*/ 2147483647 h 31"/>
                <a:gd name="T10" fmla="*/ 0 60000 65536"/>
                <a:gd name="T11" fmla="*/ 0 60000 65536"/>
                <a:gd name="T12" fmla="*/ 0 60000 65536"/>
                <a:gd name="T13" fmla="*/ 0 60000 65536"/>
                <a:gd name="T14" fmla="*/ 0 60000 65536"/>
                <a:gd name="T15" fmla="*/ 0 w 57"/>
                <a:gd name="T16" fmla="*/ 0 h 31"/>
                <a:gd name="T17" fmla="*/ 57 w 57"/>
                <a:gd name="T18" fmla="*/ 31 h 31"/>
              </a:gdLst>
              <a:ahLst/>
              <a:cxnLst>
                <a:cxn ang="T10">
                  <a:pos x="T0" y="T1"/>
                </a:cxn>
                <a:cxn ang="T11">
                  <a:pos x="T2" y="T3"/>
                </a:cxn>
                <a:cxn ang="T12">
                  <a:pos x="T4" y="T5"/>
                </a:cxn>
                <a:cxn ang="T13">
                  <a:pos x="T6" y="T7"/>
                </a:cxn>
                <a:cxn ang="T14">
                  <a:pos x="T8" y="T9"/>
                </a:cxn>
              </a:cxnLst>
              <a:rect l="T15" t="T16" r="T17" b="T18"/>
              <a:pathLst>
                <a:path w="57" h="31">
                  <a:moveTo>
                    <a:pt x="55" y="1"/>
                  </a:moveTo>
                  <a:cubicBezTo>
                    <a:pt x="36" y="1"/>
                    <a:pt x="18" y="0"/>
                    <a:pt x="0" y="0"/>
                  </a:cubicBezTo>
                  <a:cubicBezTo>
                    <a:pt x="0" y="27"/>
                    <a:pt x="0" y="27"/>
                    <a:pt x="0" y="27"/>
                  </a:cubicBezTo>
                  <a:cubicBezTo>
                    <a:pt x="19" y="29"/>
                    <a:pt x="38" y="30"/>
                    <a:pt x="57" y="31"/>
                  </a:cubicBezTo>
                  <a:lnTo>
                    <a:pt x="55" y="1"/>
                  </a:ln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359" name="isļïďè"/>
            <p:cNvSpPr>
              <a14:cpLocks xmlns:a14="http://schemas.microsoft.com/office/drawing/2010/main" noChangeArrowheads="1"/>
            </p:cNvSpPr>
            <p:nvPr/>
          </p:nvSpPr>
          <p:spPr bwMode="auto">
            <a:xfrm>
              <a:off x="6069507" y="3777040"/>
              <a:ext cx="108919" cy="63781"/>
            </a:xfrm>
            <a:custGeom>
              <a:avLst/>
              <a:gdLst>
                <a:gd name="T0" fmla="*/ 2147483647 w 68"/>
                <a:gd name="T1" fmla="*/ 0 h 40"/>
                <a:gd name="T2" fmla="*/ 2147483647 w 68"/>
                <a:gd name="T3" fmla="*/ 0 h 40"/>
                <a:gd name="T4" fmla="*/ 0 w 68"/>
                <a:gd name="T5" fmla="*/ 0 h 40"/>
                <a:gd name="T6" fmla="*/ 0 w 68"/>
                <a:gd name="T7" fmla="*/ 0 h 40"/>
                <a:gd name="T8" fmla="*/ 0 w 68"/>
                <a:gd name="T9" fmla="*/ 2147483647 h 40"/>
                <a:gd name="T10" fmla="*/ 2147483647 w 68"/>
                <a:gd name="T11" fmla="*/ 2147483647 h 40"/>
                <a:gd name="T12" fmla="*/ 2147483647 w 68"/>
                <a:gd name="T13" fmla="*/ 0 h 40"/>
                <a:gd name="T14" fmla="*/ 0 60000 65536"/>
                <a:gd name="T15" fmla="*/ 0 60000 65536"/>
                <a:gd name="T16" fmla="*/ 0 60000 65536"/>
                <a:gd name="T17" fmla="*/ 0 60000 65536"/>
                <a:gd name="T18" fmla="*/ 0 60000 65536"/>
                <a:gd name="T19" fmla="*/ 0 60000 65536"/>
                <a:gd name="T20" fmla="*/ 0 60000 65536"/>
                <a:gd name="T21" fmla="*/ 0 w 68"/>
                <a:gd name="T22" fmla="*/ 0 h 40"/>
                <a:gd name="T23" fmla="*/ 68 w 6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40">
                  <a:moveTo>
                    <a:pt x="65" y="0"/>
                  </a:moveTo>
                  <a:cubicBezTo>
                    <a:pt x="65" y="0"/>
                    <a:pt x="65" y="0"/>
                    <a:pt x="65" y="0"/>
                  </a:cubicBezTo>
                  <a:cubicBezTo>
                    <a:pt x="44" y="0"/>
                    <a:pt x="22" y="0"/>
                    <a:pt x="0" y="0"/>
                  </a:cubicBezTo>
                  <a:cubicBezTo>
                    <a:pt x="0" y="0"/>
                    <a:pt x="0" y="0"/>
                    <a:pt x="0" y="0"/>
                  </a:cubicBezTo>
                  <a:cubicBezTo>
                    <a:pt x="0" y="40"/>
                    <a:pt x="0" y="40"/>
                    <a:pt x="0" y="40"/>
                  </a:cubicBezTo>
                  <a:cubicBezTo>
                    <a:pt x="23" y="40"/>
                    <a:pt x="46" y="40"/>
                    <a:pt x="68" y="40"/>
                  </a:cubicBezTo>
                  <a:lnTo>
                    <a:pt x="65" y="0"/>
                  </a:ln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360" name="ïsḻïdê"/>
            <p:cNvSpPr>
              <a14:cpLocks xmlns:a14="http://schemas.microsoft.com/office/drawing/2010/main" noChangeArrowheads="1"/>
            </p:cNvSpPr>
            <p:nvPr/>
          </p:nvSpPr>
          <p:spPr bwMode="auto">
            <a:xfrm>
              <a:off x="6069507" y="3902639"/>
              <a:ext cx="187419" cy="76537"/>
            </a:xfrm>
            <a:custGeom>
              <a:avLst/>
              <a:gdLst>
                <a:gd name="T0" fmla="*/ 2147483647 w 117"/>
                <a:gd name="T1" fmla="*/ 2147483647 h 48"/>
                <a:gd name="T2" fmla="*/ 2147483647 w 117"/>
                <a:gd name="T3" fmla="*/ 0 h 48"/>
                <a:gd name="T4" fmla="*/ 0 w 117"/>
                <a:gd name="T5" fmla="*/ 2147483647 h 48"/>
                <a:gd name="T6" fmla="*/ 0 w 117"/>
                <a:gd name="T7" fmla="*/ 2147483647 h 48"/>
                <a:gd name="T8" fmla="*/ 0 w 117"/>
                <a:gd name="T9" fmla="*/ 2147483647 h 48"/>
                <a:gd name="T10" fmla="*/ 2147483647 w 117"/>
                <a:gd name="T11" fmla="*/ 2147483647 h 48"/>
                <a:gd name="T12" fmla="*/ 2147483647 w 117"/>
                <a:gd name="T13" fmla="*/ 2147483647 h 48"/>
                <a:gd name="T14" fmla="*/ 2147483647 w 117"/>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48"/>
                <a:gd name="T26" fmla="*/ 117 w 11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48">
                  <a:moveTo>
                    <a:pt x="72" y="1"/>
                  </a:moveTo>
                  <a:cubicBezTo>
                    <a:pt x="72" y="0"/>
                    <a:pt x="72" y="0"/>
                    <a:pt x="72" y="0"/>
                  </a:cubicBezTo>
                  <a:cubicBezTo>
                    <a:pt x="48" y="1"/>
                    <a:pt x="24" y="1"/>
                    <a:pt x="0" y="2"/>
                  </a:cubicBezTo>
                  <a:cubicBezTo>
                    <a:pt x="0" y="48"/>
                    <a:pt x="0" y="48"/>
                    <a:pt x="0" y="48"/>
                  </a:cubicBezTo>
                  <a:cubicBezTo>
                    <a:pt x="0" y="48"/>
                    <a:pt x="0" y="48"/>
                    <a:pt x="0" y="48"/>
                  </a:cubicBezTo>
                  <a:cubicBezTo>
                    <a:pt x="112" y="48"/>
                    <a:pt x="112" y="48"/>
                    <a:pt x="112" y="48"/>
                  </a:cubicBezTo>
                  <a:cubicBezTo>
                    <a:pt x="117" y="31"/>
                    <a:pt x="117" y="31"/>
                    <a:pt x="117" y="31"/>
                  </a:cubicBezTo>
                  <a:lnTo>
                    <a:pt x="72" y="1"/>
                  </a:ln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361" name="íŝ1ïḋè"/>
            <p:cNvSpPr>
              <a14:cpLocks xmlns:a14="http://schemas.microsoft.com/office/drawing/2010/main" noChangeArrowheads="1"/>
            </p:cNvSpPr>
            <p:nvPr/>
          </p:nvSpPr>
          <p:spPr bwMode="auto">
            <a:xfrm>
              <a:off x="6071470" y="3494440"/>
              <a:ext cx="86350" cy="81444"/>
            </a:xfrm>
            <a:custGeom>
              <a:avLst/>
              <a:gdLst>
                <a:gd name="T0" fmla="*/ 0 w 54"/>
                <a:gd name="T1" fmla="*/ 2147483647 h 51"/>
                <a:gd name="T2" fmla="*/ 2147483647 w 54"/>
                <a:gd name="T3" fmla="*/ 2147483647 h 51"/>
                <a:gd name="T4" fmla="*/ 2147483647 w 54"/>
                <a:gd name="T5" fmla="*/ 0 h 51"/>
                <a:gd name="T6" fmla="*/ 0 w 54"/>
                <a:gd name="T7" fmla="*/ 2147483647 h 51"/>
                <a:gd name="T8" fmla="*/ 0 w 54"/>
                <a:gd name="T9" fmla="*/ 2147483647 h 51"/>
                <a:gd name="T10" fmla="*/ 0 60000 65536"/>
                <a:gd name="T11" fmla="*/ 0 60000 65536"/>
                <a:gd name="T12" fmla="*/ 0 60000 65536"/>
                <a:gd name="T13" fmla="*/ 0 60000 65536"/>
                <a:gd name="T14" fmla="*/ 0 60000 65536"/>
                <a:gd name="T15" fmla="*/ 0 w 54"/>
                <a:gd name="T16" fmla="*/ 0 h 51"/>
                <a:gd name="T17" fmla="*/ 54 w 54"/>
                <a:gd name="T18" fmla="*/ 51 h 51"/>
              </a:gdLst>
              <a:ahLst/>
              <a:cxnLst>
                <a:cxn ang="T10">
                  <a:pos x="T0" y="T1"/>
                </a:cxn>
                <a:cxn ang="T11">
                  <a:pos x="T2" y="T3"/>
                </a:cxn>
                <a:cxn ang="T12">
                  <a:pos x="T4" y="T5"/>
                </a:cxn>
                <a:cxn ang="T13">
                  <a:pos x="T6" y="T7"/>
                </a:cxn>
                <a:cxn ang="T14">
                  <a:pos x="T8" y="T9"/>
                </a:cxn>
              </a:cxnLst>
              <a:rect l="T15" t="T16" r="T17" b="T18"/>
              <a:pathLst>
                <a:path w="54" h="51">
                  <a:moveTo>
                    <a:pt x="0" y="50"/>
                  </a:moveTo>
                  <a:cubicBezTo>
                    <a:pt x="18" y="50"/>
                    <a:pt x="36" y="50"/>
                    <a:pt x="54" y="51"/>
                  </a:cubicBezTo>
                  <a:cubicBezTo>
                    <a:pt x="50" y="0"/>
                    <a:pt x="50" y="0"/>
                    <a:pt x="50" y="0"/>
                  </a:cubicBezTo>
                  <a:cubicBezTo>
                    <a:pt x="32" y="6"/>
                    <a:pt x="15" y="15"/>
                    <a:pt x="0" y="28"/>
                  </a:cubicBezTo>
                  <a:cubicBezTo>
                    <a:pt x="0" y="50"/>
                    <a:pt x="0" y="50"/>
                    <a:pt x="0" y="50"/>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362" name="îşḻïďé"/>
            <p:cNvSpPr>
              <a14:cpLocks xmlns:a14="http://schemas.microsoft.com/office/drawing/2010/main" noChangeArrowheads="1"/>
            </p:cNvSpPr>
            <p:nvPr/>
          </p:nvSpPr>
          <p:spPr bwMode="auto">
            <a:xfrm>
              <a:off x="6069507" y="3853577"/>
              <a:ext cx="113825" cy="38269"/>
            </a:xfrm>
            <a:custGeom>
              <a:avLst/>
              <a:gdLst>
                <a:gd name="T0" fmla="*/ 2147483647 w 71"/>
                <a:gd name="T1" fmla="*/ 2147483647 h 24"/>
                <a:gd name="T2" fmla="*/ 2147483647 w 71"/>
                <a:gd name="T3" fmla="*/ 0 h 24"/>
                <a:gd name="T4" fmla="*/ 2147483647 w 71"/>
                <a:gd name="T5" fmla="*/ 0 h 24"/>
                <a:gd name="T6" fmla="*/ 0 w 71"/>
                <a:gd name="T7" fmla="*/ 0 h 24"/>
                <a:gd name="T8" fmla="*/ 0 w 71"/>
                <a:gd name="T9" fmla="*/ 0 h 24"/>
                <a:gd name="T10" fmla="*/ 0 w 71"/>
                <a:gd name="T11" fmla="*/ 2147483647 h 24"/>
                <a:gd name="T12" fmla="*/ 0 w 71"/>
                <a:gd name="T13" fmla="*/ 2147483647 h 24"/>
                <a:gd name="T14" fmla="*/ 2147483647 w 7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24"/>
                <a:gd name="T26" fmla="*/ 71 w 7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24">
                  <a:moveTo>
                    <a:pt x="71" y="23"/>
                  </a:moveTo>
                  <a:cubicBezTo>
                    <a:pt x="69" y="0"/>
                    <a:pt x="69" y="0"/>
                    <a:pt x="69" y="0"/>
                  </a:cubicBezTo>
                  <a:cubicBezTo>
                    <a:pt x="69" y="0"/>
                    <a:pt x="69" y="0"/>
                    <a:pt x="69" y="0"/>
                  </a:cubicBezTo>
                  <a:cubicBezTo>
                    <a:pt x="46" y="0"/>
                    <a:pt x="23" y="0"/>
                    <a:pt x="0" y="0"/>
                  </a:cubicBezTo>
                  <a:cubicBezTo>
                    <a:pt x="0" y="0"/>
                    <a:pt x="0" y="0"/>
                    <a:pt x="0" y="0"/>
                  </a:cubicBezTo>
                  <a:cubicBezTo>
                    <a:pt x="0" y="24"/>
                    <a:pt x="0" y="24"/>
                    <a:pt x="0" y="24"/>
                  </a:cubicBezTo>
                  <a:cubicBezTo>
                    <a:pt x="0" y="24"/>
                    <a:pt x="0" y="24"/>
                    <a:pt x="0" y="24"/>
                  </a:cubicBezTo>
                  <a:cubicBezTo>
                    <a:pt x="24" y="24"/>
                    <a:pt x="47" y="24"/>
                    <a:pt x="71" y="23"/>
                  </a:cubicBezTo>
                  <a:close/>
                </a:path>
              </a:pathLst>
            </a:custGeom>
            <a:solidFill>
              <a:srgbClr val="EFEFEF"/>
            </a:solidFill>
            <a:ln w="9525">
              <a:noFill/>
              <a:miter lim="800000"/>
            </a:ln>
          </p:spPr>
          <p:txBody>
            <a:bodyPr anchor="ctr"/>
            <a:lstStyle/>
            <a:p>
              <a:pPr algn="ctr"/>
              <a:endParaRPr lang="zh-CN" altLang="zh-CN">
                <a:latin typeface="Calibri" charset="0"/>
              </a:endParaRPr>
            </a:p>
          </p:txBody>
        </p:sp>
        <p:sp>
          <p:nvSpPr>
            <p:cNvPr id="47363" name="ïṩ1îďe"/>
            <p:cNvSpPr>
              <a14:cpLocks xmlns:a14="http://schemas.microsoft.com/office/drawing/2010/main" noChangeArrowheads="1"/>
            </p:cNvSpPr>
            <p:nvPr/>
          </p:nvSpPr>
          <p:spPr bwMode="auto">
            <a:xfrm>
              <a:off x="6069507" y="3889883"/>
              <a:ext cx="114807" cy="15700"/>
            </a:xfrm>
            <a:custGeom>
              <a:avLst/>
              <a:gdLst>
                <a:gd name="T0" fmla="*/ 2147483647 w 72"/>
                <a:gd name="T1" fmla="*/ 0 h 10"/>
                <a:gd name="T2" fmla="*/ 0 w 72"/>
                <a:gd name="T3" fmla="*/ 2147483647 h 10"/>
                <a:gd name="T4" fmla="*/ 0 w 72"/>
                <a:gd name="T5" fmla="*/ 2147483647 h 10"/>
                <a:gd name="T6" fmla="*/ 0 w 72"/>
                <a:gd name="T7" fmla="*/ 2147483647 h 10"/>
                <a:gd name="T8" fmla="*/ 2147483647 w 72"/>
                <a:gd name="T9" fmla="*/ 2147483647 h 10"/>
                <a:gd name="T10" fmla="*/ 2147483647 w 72"/>
                <a:gd name="T11" fmla="*/ 2147483647 h 10"/>
                <a:gd name="T12" fmla="*/ 2147483647 w 72"/>
                <a:gd name="T13" fmla="*/ 0 h 10"/>
                <a:gd name="T14" fmla="*/ 0 60000 65536"/>
                <a:gd name="T15" fmla="*/ 0 60000 65536"/>
                <a:gd name="T16" fmla="*/ 0 60000 65536"/>
                <a:gd name="T17" fmla="*/ 0 60000 65536"/>
                <a:gd name="T18" fmla="*/ 0 60000 65536"/>
                <a:gd name="T19" fmla="*/ 0 60000 65536"/>
                <a:gd name="T20" fmla="*/ 0 60000 65536"/>
                <a:gd name="T21" fmla="*/ 0 w 72"/>
                <a:gd name="T22" fmla="*/ 0 h 10"/>
                <a:gd name="T23" fmla="*/ 72 w 7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0">
                  <a:moveTo>
                    <a:pt x="71" y="0"/>
                  </a:moveTo>
                  <a:cubicBezTo>
                    <a:pt x="47" y="1"/>
                    <a:pt x="24" y="1"/>
                    <a:pt x="0" y="1"/>
                  </a:cubicBezTo>
                  <a:cubicBezTo>
                    <a:pt x="0" y="10"/>
                    <a:pt x="0" y="10"/>
                    <a:pt x="0" y="10"/>
                  </a:cubicBezTo>
                  <a:cubicBezTo>
                    <a:pt x="0" y="10"/>
                    <a:pt x="0" y="10"/>
                    <a:pt x="0" y="10"/>
                  </a:cubicBezTo>
                  <a:cubicBezTo>
                    <a:pt x="24" y="9"/>
                    <a:pt x="48" y="9"/>
                    <a:pt x="72" y="8"/>
                  </a:cubicBezTo>
                  <a:cubicBezTo>
                    <a:pt x="72" y="8"/>
                    <a:pt x="72" y="8"/>
                    <a:pt x="72" y="8"/>
                  </a:cubicBezTo>
                  <a:lnTo>
                    <a:pt x="71" y="0"/>
                  </a:lnTo>
                  <a:close/>
                </a:path>
              </a:pathLst>
            </a:custGeom>
            <a:solidFill>
              <a:srgbClr val="FE3D4A"/>
            </a:solidFill>
            <a:ln w="9525">
              <a:noFill/>
              <a:miter lim="800000"/>
            </a:ln>
          </p:spPr>
          <p:txBody>
            <a:bodyPr anchor="ctr"/>
            <a:lstStyle/>
            <a:p>
              <a:pPr algn="ctr"/>
              <a:endParaRPr lang="zh-CN" altLang="zh-CN">
                <a:latin typeface="Calibri" charset="0"/>
              </a:endParaRPr>
            </a:p>
          </p:txBody>
        </p:sp>
        <p:sp>
          <p:nvSpPr>
            <p:cNvPr id="47364" name="isļíḑè"/>
            <p:cNvSpPr>
              <a14:cpLocks xmlns:a14="http://schemas.microsoft.com/office/drawing/2010/main" noChangeArrowheads="1"/>
            </p:cNvSpPr>
            <p:nvPr/>
          </p:nvSpPr>
          <p:spPr bwMode="auto">
            <a:xfrm>
              <a:off x="6069507" y="3840821"/>
              <a:ext cx="110882" cy="12757"/>
            </a:xfrm>
            <a:custGeom>
              <a:avLst/>
              <a:gdLst>
                <a:gd name="T0" fmla="*/ 2147483647 w 69"/>
                <a:gd name="T1" fmla="*/ 0 h 8"/>
                <a:gd name="T2" fmla="*/ 2147483647 w 69"/>
                <a:gd name="T3" fmla="*/ 0 h 8"/>
                <a:gd name="T4" fmla="*/ 0 w 69"/>
                <a:gd name="T5" fmla="*/ 0 h 8"/>
                <a:gd name="T6" fmla="*/ 0 w 69"/>
                <a:gd name="T7" fmla="*/ 0 h 8"/>
                <a:gd name="T8" fmla="*/ 0 w 69"/>
                <a:gd name="T9" fmla="*/ 2147483647 h 8"/>
                <a:gd name="T10" fmla="*/ 2147483647 w 69"/>
                <a:gd name="T11" fmla="*/ 2147483647 h 8"/>
                <a:gd name="T12" fmla="*/ 2147483647 w 69"/>
                <a:gd name="T13" fmla="*/ 0 h 8"/>
                <a:gd name="T14" fmla="*/ 0 60000 65536"/>
                <a:gd name="T15" fmla="*/ 0 60000 65536"/>
                <a:gd name="T16" fmla="*/ 0 60000 65536"/>
                <a:gd name="T17" fmla="*/ 0 60000 65536"/>
                <a:gd name="T18" fmla="*/ 0 60000 65536"/>
                <a:gd name="T19" fmla="*/ 0 60000 65536"/>
                <a:gd name="T20" fmla="*/ 0 60000 65536"/>
                <a:gd name="T21" fmla="*/ 0 w 69"/>
                <a:gd name="T22" fmla="*/ 0 h 8"/>
                <a:gd name="T23" fmla="*/ 69 w 69"/>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8">
                  <a:moveTo>
                    <a:pt x="68" y="0"/>
                  </a:moveTo>
                  <a:cubicBezTo>
                    <a:pt x="68" y="0"/>
                    <a:pt x="68" y="0"/>
                    <a:pt x="68" y="0"/>
                  </a:cubicBezTo>
                  <a:cubicBezTo>
                    <a:pt x="46" y="0"/>
                    <a:pt x="23" y="0"/>
                    <a:pt x="0" y="0"/>
                  </a:cubicBezTo>
                  <a:cubicBezTo>
                    <a:pt x="0" y="0"/>
                    <a:pt x="0" y="0"/>
                    <a:pt x="0" y="0"/>
                  </a:cubicBezTo>
                  <a:cubicBezTo>
                    <a:pt x="0" y="8"/>
                    <a:pt x="0" y="8"/>
                    <a:pt x="0" y="8"/>
                  </a:cubicBezTo>
                  <a:cubicBezTo>
                    <a:pt x="23" y="8"/>
                    <a:pt x="46" y="8"/>
                    <a:pt x="69" y="8"/>
                  </a:cubicBezTo>
                  <a:lnTo>
                    <a:pt x="68" y="0"/>
                  </a:lnTo>
                  <a:close/>
                </a:path>
              </a:pathLst>
            </a:custGeom>
            <a:solidFill>
              <a:srgbClr val="FE3D4A"/>
            </a:solidFill>
            <a:ln w="9525">
              <a:noFill/>
              <a:miter lim="800000"/>
            </a:ln>
          </p:spPr>
          <p:txBody>
            <a:bodyPr anchor="ctr"/>
            <a:lstStyle/>
            <a:p>
              <a:pPr algn="ctr"/>
              <a:endParaRPr lang="zh-CN" altLang="zh-CN">
                <a:latin typeface="Calibri" charset="0"/>
              </a:endParaRPr>
            </a:p>
          </p:txBody>
        </p:sp>
        <p:sp>
          <p:nvSpPr>
            <p:cNvPr id="47365" name="îsḷîḑé"/>
            <p:cNvSpPr>
              <a14:cpLocks xmlns:a14="http://schemas.microsoft.com/office/drawing/2010/main" noChangeArrowheads="1"/>
            </p:cNvSpPr>
            <p:nvPr/>
          </p:nvSpPr>
          <p:spPr bwMode="auto">
            <a:xfrm>
              <a:off x="6069507" y="3764284"/>
              <a:ext cx="104012" cy="12757"/>
            </a:xfrm>
            <a:custGeom>
              <a:avLst/>
              <a:gdLst>
                <a:gd name="T0" fmla="*/ 2147483647 w 65"/>
                <a:gd name="T1" fmla="*/ 0 h 8"/>
                <a:gd name="T2" fmla="*/ 0 w 65"/>
                <a:gd name="T3" fmla="*/ 0 h 8"/>
                <a:gd name="T4" fmla="*/ 0 w 65"/>
                <a:gd name="T5" fmla="*/ 0 h 8"/>
                <a:gd name="T6" fmla="*/ 0 w 65"/>
                <a:gd name="T7" fmla="*/ 2147483647 h 8"/>
                <a:gd name="T8" fmla="*/ 2147483647 w 65"/>
                <a:gd name="T9" fmla="*/ 2147483647 h 8"/>
                <a:gd name="T10" fmla="*/ 2147483647 w 65"/>
                <a:gd name="T11" fmla="*/ 0 h 8"/>
                <a:gd name="T12" fmla="*/ 0 60000 65536"/>
                <a:gd name="T13" fmla="*/ 0 60000 65536"/>
                <a:gd name="T14" fmla="*/ 0 60000 65536"/>
                <a:gd name="T15" fmla="*/ 0 60000 65536"/>
                <a:gd name="T16" fmla="*/ 0 60000 65536"/>
                <a:gd name="T17" fmla="*/ 0 60000 65536"/>
                <a:gd name="T18" fmla="*/ 0 w 65"/>
                <a:gd name="T19" fmla="*/ 0 h 8"/>
                <a:gd name="T20" fmla="*/ 65 w 65"/>
                <a:gd name="T21" fmla="*/ 8 h 8"/>
              </a:gdLst>
              <a:ahLst/>
              <a:cxnLst>
                <a:cxn ang="T12">
                  <a:pos x="T0" y="T1"/>
                </a:cxn>
                <a:cxn ang="T13">
                  <a:pos x="T2" y="T3"/>
                </a:cxn>
                <a:cxn ang="T14">
                  <a:pos x="T4" y="T5"/>
                </a:cxn>
                <a:cxn ang="T15">
                  <a:pos x="T6" y="T7"/>
                </a:cxn>
                <a:cxn ang="T16">
                  <a:pos x="T8" y="T9"/>
                </a:cxn>
                <a:cxn ang="T17">
                  <a:pos x="T10" y="T11"/>
                </a:cxn>
              </a:cxnLst>
              <a:rect l="T18" t="T19" r="T20" b="T21"/>
              <a:pathLst>
                <a:path w="65" h="8">
                  <a:moveTo>
                    <a:pt x="65" y="0"/>
                  </a:moveTo>
                  <a:cubicBezTo>
                    <a:pt x="43" y="0"/>
                    <a:pt x="22" y="0"/>
                    <a:pt x="0" y="0"/>
                  </a:cubicBezTo>
                  <a:cubicBezTo>
                    <a:pt x="0" y="0"/>
                    <a:pt x="0" y="0"/>
                    <a:pt x="0" y="0"/>
                  </a:cubicBezTo>
                  <a:cubicBezTo>
                    <a:pt x="0" y="8"/>
                    <a:pt x="0" y="8"/>
                    <a:pt x="0" y="8"/>
                  </a:cubicBezTo>
                  <a:cubicBezTo>
                    <a:pt x="22" y="8"/>
                    <a:pt x="44" y="8"/>
                    <a:pt x="65" y="8"/>
                  </a:cubicBezTo>
                  <a:lnTo>
                    <a:pt x="65" y="0"/>
                  </a:lnTo>
                  <a:close/>
                </a:path>
              </a:pathLst>
            </a:custGeom>
            <a:solidFill>
              <a:srgbClr val="FE3D4A"/>
            </a:solidFill>
            <a:ln w="9525">
              <a:noFill/>
              <a:miter lim="800000"/>
            </a:ln>
          </p:spPr>
          <p:txBody>
            <a:bodyPr anchor="ctr"/>
            <a:lstStyle/>
            <a:p>
              <a:pPr algn="ctr"/>
              <a:endParaRPr lang="zh-CN" altLang="zh-CN">
                <a:latin typeface="Calibri" charset="0"/>
              </a:endParaRPr>
            </a:p>
          </p:txBody>
        </p:sp>
        <p:sp>
          <p:nvSpPr>
            <p:cNvPr id="47366" name="îşļîḋê"/>
            <p:cNvSpPr>
              <a14:cpLocks xmlns:a14="http://schemas.microsoft.com/office/drawing/2010/main" noChangeArrowheads="1"/>
            </p:cNvSpPr>
            <p:nvPr/>
          </p:nvSpPr>
          <p:spPr bwMode="auto">
            <a:xfrm>
              <a:off x="6069507" y="3702465"/>
              <a:ext cx="99107" cy="12757"/>
            </a:xfrm>
            <a:custGeom>
              <a:avLst/>
              <a:gdLst>
                <a:gd name="T0" fmla="*/ 2147483647 w 101"/>
                <a:gd name="T1" fmla="*/ 0 h 13"/>
                <a:gd name="T2" fmla="*/ 2147483647 w 101"/>
                <a:gd name="T3" fmla="*/ 0 h 13"/>
                <a:gd name="T4" fmla="*/ 0 w 101"/>
                <a:gd name="T5" fmla="*/ 0 h 13"/>
                <a:gd name="T6" fmla="*/ 0 w 101"/>
                <a:gd name="T7" fmla="*/ 0 h 13"/>
                <a:gd name="T8" fmla="*/ 0 w 101"/>
                <a:gd name="T9" fmla="*/ 2147483647 h 13"/>
                <a:gd name="T10" fmla="*/ 2147483647 w 101"/>
                <a:gd name="T11" fmla="*/ 2147483647 h 13"/>
                <a:gd name="T12" fmla="*/ 2147483647 w 101"/>
                <a:gd name="T13" fmla="*/ 0 h 13"/>
                <a:gd name="T14" fmla="*/ 0 60000 65536"/>
                <a:gd name="T15" fmla="*/ 0 60000 65536"/>
                <a:gd name="T16" fmla="*/ 0 60000 65536"/>
                <a:gd name="T17" fmla="*/ 0 60000 65536"/>
                <a:gd name="T18" fmla="*/ 0 60000 65536"/>
                <a:gd name="T19" fmla="*/ 0 60000 65536"/>
                <a:gd name="T20" fmla="*/ 0 60000 65536"/>
                <a:gd name="T21" fmla="*/ 0 w 101"/>
                <a:gd name="T22" fmla="*/ 0 h 13"/>
                <a:gd name="T23" fmla="*/ 101 w 10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3">
                  <a:moveTo>
                    <a:pt x="100" y="0"/>
                  </a:moveTo>
                  <a:lnTo>
                    <a:pt x="100" y="0"/>
                  </a:lnTo>
                  <a:lnTo>
                    <a:pt x="0" y="0"/>
                  </a:lnTo>
                  <a:lnTo>
                    <a:pt x="0" y="13"/>
                  </a:lnTo>
                  <a:lnTo>
                    <a:pt x="101" y="13"/>
                  </a:lnTo>
                  <a:lnTo>
                    <a:pt x="100" y="0"/>
                  </a:lnTo>
                  <a:close/>
                </a:path>
              </a:pathLst>
            </a:custGeom>
            <a:solidFill>
              <a:srgbClr val="FE3D4A"/>
            </a:solidFill>
            <a:ln w="9525">
              <a:noFill/>
              <a:miter lim="800000"/>
            </a:ln>
          </p:spPr>
          <p:txBody>
            <a:bodyPr anchor="ctr"/>
            <a:lstStyle/>
            <a:p>
              <a:pPr algn="ctr"/>
              <a:endParaRPr lang="zh-CN" altLang="zh-CN">
                <a:latin typeface="Calibri" charset="0"/>
              </a:endParaRPr>
            </a:p>
          </p:txBody>
        </p:sp>
        <p:sp>
          <p:nvSpPr>
            <p:cNvPr id="47367" name="îsliḑê"/>
            <p:cNvSpPr>
              <a14:cpLocks xmlns:a14="http://schemas.microsoft.com/office/drawing/2010/main" noChangeArrowheads="1"/>
            </p:cNvSpPr>
            <p:nvPr/>
          </p:nvSpPr>
          <p:spPr bwMode="auto">
            <a:xfrm>
              <a:off x="6071470" y="3629852"/>
              <a:ext cx="92237" cy="19625"/>
            </a:xfrm>
            <a:custGeom>
              <a:avLst/>
              <a:gdLst>
                <a:gd name="T0" fmla="*/ 2147483647 w 58"/>
                <a:gd name="T1" fmla="*/ 2147483647 h 12"/>
                <a:gd name="T2" fmla="*/ 2147483647 w 58"/>
                <a:gd name="T3" fmla="*/ 2147483647 h 12"/>
                <a:gd name="T4" fmla="*/ 0 w 58"/>
                <a:gd name="T5" fmla="*/ 0 h 12"/>
                <a:gd name="T6" fmla="*/ 0 w 58"/>
                <a:gd name="T7" fmla="*/ 0 h 12"/>
                <a:gd name="T8" fmla="*/ 0 w 58"/>
                <a:gd name="T9" fmla="*/ 2147483647 h 12"/>
                <a:gd name="T10" fmla="*/ 2147483647 w 58"/>
                <a:gd name="T11" fmla="*/ 2147483647 h 12"/>
                <a:gd name="T12" fmla="*/ 2147483647 w 58"/>
                <a:gd name="T13" fmla="*/ 2147483647 h 12"/>
                <a:gd name="T14" fmla="*/ 0 60000 65536"/>
                <a:gd name="T15" fmla="*/ 0 60000 65536"/>
                <a:gd name="T16" fmla="*/ 0 60000 65536"/>
                <a:gd name="T17" fmla="*/ 0 60000 65536"/>
                <a:gd name="T18" fmla="*/ 0 60000 65536"/>
                <a:gd name="T19" fmla="*/ 0 60000 65536"/>
                <a:gd name="T20" fmla="*/ 0 60000 65536"/>
                <a:gd name="T21" fmla="*/ 0 w 58"/>
                <a:gd name="T22" fmla="*/ 0 h 12"/>
                <a:gd name="T23" fmla="*/ 58 w 5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2">
                  <a:moveTo>
                    <a:pt x="57" y="4"/>
                  </a:moveTo>
                  <a:cubicBezTo>
                    <a:pt x="57" y="4"/>
                    <a:pt x="57" y="4"/>
                    <a:pt x="57" y="4"/>
                  </a:cubicBezTo>
                  <a:cubicBezTo>
                    <a:pt x="38" y="3"/>
                    <a:pt x="19" y="2"/>
                    <a:pt x="0" y="0"/>
                  </a:cubicBezTo>
                  <a:cubicBezTo>
                    <a:pt x="0" y="0"/>
                    <a:pt x="0" y="0"/>
                    <a:pt x="0" y="0"/>
                  </a:cubicBezTo>
                  <a:cubicBezTo>
                    <a:pt x="0" y="9"/>
                    <a:pt x="0" y="9"/>
                    <a:pt x="0" y="9"/>
                  </a:cubicBezTo>
                  <a:cubicBezTo>
                    <a:pt x="19" y="10"/>
                    <a:pt x="38" y="11"/>
                    <a:pt x="58" y="12"/>
                  </a:cubicBezTo>
                  <a:lnTo>
                    <a:pt x="57" y="4"/>
                  </a:lnTo>
                  <a:close/>
                </a:path>
              </a:pathLst>
            </a:custGeom>
            <a:solidFill>
              <a:srgbClr val="FE3D4A"/>
            </a:solidFill>
            <a:ln w="9525">
              <a:noFill/>
              <a:miter lim="800000"/>
            </a:ln>
          </p:spPr>
          <p:txBody>
            <a:bodyPr anchor="ctr"/>
            <a:lstStyle/>
            <a:p>
              <a:pPr algn="ctr"/>
              <a:endParaRPr lang="zh-CN" altLang="zh-CN">
                <a:latin typeface="Calibri" charset="0"/>
              </a:endParaRPr>
            </a:p>
          </p:txBody>
        </p:sp>
        <p:sp>
          <p:nvSpPr>
            <p:cNvPr id="47368" name="îślïďè"/>
            <p:cNvSpPr>
              <a14:cpLocks xmlns:a14="http://schemas.microsoft.com/office/drawing/2010/main" noChangeArrowheads="1"/>
            </p:cNvSpPr>
            <p:nvPr/>
          </p:nvSpPr>
          <p:spPr bwMode="auto">
            <a:xfrm>
              <a:off x="6071470" y="3574902"/>
              <a:ext cx="87332" cy="13737"/>
            </a:xfrm>
            <a:custGeom>
              <a:avLst/>
              <a:gdLst>
                <a:gd name="T0" fmla="*/ 2147483647 w 55"/>
                <a:gd name="T1" fmla="*/ 2147483647 h 9"/>
                <a:gd name="T2" fmla="*/ 2147483647 w 55"/>
                <a:gd name="T3" fmla="*/ 2147483647 h 9"/>
                <a:gd name="T4" fmla="*/ 2147483647 w 55"/>
                <a:gd name="T5" fmla="*/ 2147483647 h 9"/>
                <a:gd name="T6" fmla="*/ 0 w 55"/>
                <a:gd name="T7" fmla="*/ 0 h 9"/>
                <a:gd name="T8" fmla="*/ 0 w 55"/>
                <a:gd name="T9" fmla="*/ 2147483647 h 9"/>
                <a:gd name="T10" fmla="*/ 0 w 55"/>
                <a:gd name="T11" fmla="*/ 2147483647 h 9"/>
                <a:gd name="T12" fmla="*/ 2147483647 w 55"/>
                <a:gd name="T13" fmla="*/ 2147483647 h 9"/>
                <a:gd name="T14" fmla="*/ 0 60000 65536"/>
                <a:gd name="T15" fmla="*/ 0 60000 65536"/>
                <a:gd name="T16" fmla="*/ 0 60000 65536"/>
                <a:gd name="T17" fmla="*/ 0 60000 65536"/>
                <a:gd name="T18" fmla="*/ 0 60000 65536"/>
                <a:gd name="T19" fmla="*/ 0 60000 65536"/>
                <a:gd name="T20" fmla="*/ 0 60000 65536"/>
                <a:gd name="T21" fmla="*/ 0 w 55"/>
                <a:gd name="T22" fmla="*/ 0 h 9"/>
                <a:gd name="T23" fmla="*/ 55 w 55"/>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
                  <a:moveTo>
                    <a:pt x="55" y="9"/>
                  </a:moveTo>
                  <a:cubicBezTo>
                    <a:pt x="54" y="1"/>
                    <a:pt x="54" y="1"/>
                    <a:pt x="54" y="1"/>
                  </a:cubicBezTo>
                  <a:cubicBezTo>
                    <a:pt x="54" y="1"/>
                    <a:pt x="54" y="1"/>
                    <a:pt x="54" y="1"/>
                  </a:cubicBezTo>
                  <a:cubicBezTo>
                    <a:pt x="36" y="0"/>
                    <a:pt x="18" y="0"/>
                    <a:pt x="0" y="0"/>
                  </a:cubicBezTo>
                  <a:cubicBezTo>
                    <a:pt x="0" y="8"/>
                    <a:pt x="0" y="8"/>
                    <a:pt x="0" y="8"/>
                  </a:cubicBezTo>
                  <a:cubicBezTo>
                    <a:pt x="0" y="8"/>
                    <a:pt x="0" y="8"/>
                    <a:pt x="0" y="8"/>
                  </a:cubicBezTo>
                  <a:cubicBezTo>
                    <a:pt x="18" y="8"/>
                    <a:pt x="36" y="9"/>
                    <a:pt x="55" y="9"/>
                  </a:cubicBezTo>
                  <a:close/>
                </a:path>
              </a:pathLst>
            </a:custGeom>
            <a:solidFill>
              <a:srgbClr val="FE3D4A"/>
            </a:solidFill>
            <a:ln w="9525">
              <a:noFill/>
              <a:miter lim="800000"/>
            </a:ln>
          </p:spPr>
          <p:txBody>
            <a:bodyPr anchor="ctr"/>
            <a:lstStyle/>
            <a:p>
              <a:pPr algn="ctr"/>
              <a:endParaRPr lang="zh-CN" altLang="zh-CN">
                <a:latin typeface="Calibri" charset="0"/>
              </a:endParaRPr>
            </a:p>
          </p:txBody>
        </p:sp>
        <p:sp>
          <p:nvSpPr>
            <p:cNvPr id="47369" name="i$lïḑe"/>
            <p:cNvSpPr>
              <a14:cpLocks xmlns:a14="http://schemas.microsoft.com/office/drawing/2010/main" noChangeArrowheads="1"/>
            </p:cNvSpPr>
            <p:nvPr/>
          </p:nvSpPr>
          <p:spPr bwMode="auto">
            <a:xfrm>
              <a:off x="6600364" y="4405039"/>
              <a:ext cx="88312" cy="173681"/>
            </a:xfrm>
            <a:custGeom>
              <a:avLst/>
              <a:gdLst>
                <a:gd name="T0" fmla="*/ 0 w 90"/>
                <a:gd name="T1" fmla="*/ 2147483647 h 177"/>
                <a:gd name="T2" fmla="*/ 2147483647 w 90"/>
                <a:gd name="T3" fmla="*/ 2147483647 h 177"/>
                <a:gd name="T4" fmla="*/ 2147483647 w 90"/>
                <a:gd name="T5" fmla="*/ 2147483647 h 177"/>
                <a:gd name="T6" fmla="*/ 2147483647 w 90"/>
                <a:gd name="T7" fmla="*/ 0 h 177"/>
                <a:gd name="T8" fmla="*/ 0 w 90"/>
                <a:gd name="T9" fmla="*/ 2147483647 h 177"/>
                <a:gd name="T10" fmla="*/ 0 60000 65536"/>
                <a:gd name="T11" fmla="*/ 0 60000 65536"/>
                <a:gd name="T12" fmla="*/ 0 60000 65536"/>
                <a:gd name="T13" fmla="*/ 0 60000 65536"/>
                <a:gd name="T14" fmla="*/ 0 60000 65536"/>
                <a:gd name="T15" fmla="*/ 0 w 90"/>
                <a:gd name="T16" fmla="*/ 0 h 177"/>
                <a:gd name="T17" fmla="*/ 90 w 90"/>
                <a:gd name="T18" fmla="*/ 177 h 177"/>
              </a:gdLst>
              <a:ahLst/>
              <a:cxnLst>
                <a:cxn ang="T10">
                  <a:pos x="T0" y="T1"/>
                </a:cxn>
                <a:cxn ang="T11">
                  <a:pos x="T2" y="T3"/>
                </a:cxn>
                <a:cxn ang="T12">
                  <a:pos x="T4" y="T5"/>
                </a:cxn>
                <a:cxn ang="T13">
                  <a:pos x="T6" y="T7"/>
                </a:cxn>
                <a:cxn ang="T14">
                  <a:pos x="T8" y="T9"/>
                </a:cxn>
              </a:cxnLst>
              <a:rect l="T15" t="T16" r="T17" b="T18"/>
              <a:pathLst>
                <a:path w="90" h="177">
                  <a:moveTo>
                    <a:pt x="0" y="1"/>
                  </a:moveTo>
                  <a:lnTo>
                    <a:pt x="31" y="169"/>
                  </a:lnTo>
                  <a:lnTo>
                    <a:pt x="90" y="177"/>
                  </a:lnTo>
                  <a:lnTo>
                    <a:pt x="78" y="0"/>
                  </a:lnTo>
                  <a:lnTo>
                    <a:pt x="0" y="1"/>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70" name="íS1ïḍe"/>
            <p:cNvSpPr>
              <a14:cpLocks xmlns:a14="http://schemas.microsoft.com/office/drawing/2010/main" noChangeArrowheads="1"/>
            </p:cNvSpPr>
            <p:nvPr/>
          </p:nvSpPr>
          <p:spPr bwMode="auto">
            <a:xfrm>
              <a:off x="6613120" y="4538489"/>
              <a:ext cx="198212" cy="99106"/>
            </a:xfrm>
            <a:custGeom>
              <a:avLst/>
              <a:gdLst>
                <a:gd name="T0" fmla="*/ 0 w 124"/>
                <a:gd name="T1" fmla="*/ 2147483647 h 62"/>
                <a:gd name="T2" fmla="*/ 2147483647 w 124"/>
                <a:gd name="T3" fmla="*/ 2147483647 h 62"/>
                <a:gd name="T4" fmla="*/ 2147483647 w 124"/>
                <a:gd name="T5" fmla="*/ 2147483647 h 62"/>
                <a:gd name="T6" fmla="*/ 2147483647 w 124"/>
                <a:gd name="T7" fmla="*/ 2147483647 h 62"/>
                <a:gd name="T8" fmla="*/ 2147483647 w 124"/>
                <a:gd name="T9" fmla="*/ 0 h 62"/>
                <a:gd name="T10" fmla="*/ 0 w 124"/>
                <a:gd name="T11" fmla="*/ 2147483647 h 62"/>
                <a:gd name="T12" fmla="*/ 0 60000 65536"/>
                <a:gd name="T13" fmla="*/ 0 60000 65536"/>
                <a:gd name="T14" fmla="*/ 0 60000 65536"/>
                <a:gd name="T15" fmla="*/ 0 60000 65536"/>
                <a:gd name="T16" fmla="*/ 0 60000 65536"/>
                <a:gd name="T17" fmla="*/ 0 60000 65536"/>
                <a:gd name="T18" fmla="*/ 0 w 124"/>
                <a:gd name="T19" fmla="*/ 0 h 62"/>
                <a:gd name="T20" fmla="*/ 124 w 124"/>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24" h="62">
                  <a:moveTo>
                    <a:pt x="0" y="1"/>
                  </a:moveTo>
                  <a:cubicBezTo>
                    <a:pt x="7" y="62"/>
                    <a:pt x="7" y="62"/>
                    <a:pt x="7" y="62"/>
                  </a:cubicBezTo>
                  <a:cubicBezTo>
                    <a:pt x="7" y="62"/>
                    <a:pt x="124" y="40"/>
                    <a:pt x="120" y="32"/>
                  </a:cubicBezTo>
                  <a:cubicBezTo>
                    <a:pt x="117" y="24"/>
                    <a:pt x="57" y="18"/>
                    <a:pt x="52" y="18"/>
                  </a:cubicBezTo>
                  <a:cubicBezTo>
                    <a:pt x="51" y="0"/>
                    <a:pt x="51" y="0"/>
                    <a:pt x="51" y="0"/>
                  </a:cubicBezTo>
                  <a:lnTo>
                    <a:pt x="0" y="1"/>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71" name="î$ľíḋê"/>
            <p:cNvSpPr>
              <a14:cpLocks xmlns:a14="http://schemas.microsoft.com/office/drawing/2010/main" noChangeArrowheads="1"/>
            </p:cNvSpPr>
            <p:nvPr/>
          </p:nvSpPr>
          <p:spPr bwMode="auto">
            <a:xfrm>
              <a:off x="6152914" y="3486590"/>
              <a:ext cx="89294" cy="57894"/>
            </a:xfrm>
            <a:custGeom>
              <a:avLst/>
              <a:gdLst>
                <a:gd name="T0" fmla="*/ 2147483647 w 56"/>
                <a:gd name="T1" fmla="*/ 2147483647 h 36"/>
                <a:gd name="T2" fmla="*/ 0 w 56"/>
                <a:gd name="T3" fmla="*/ 2147483647 h 36"/>
                <a:gd name="T4" fmla="*/ 2147483647 w 56"/>
                <a:gd name="T5" fmla="*/ 2147483647 h 36"/>
                <a:gd name="T6" fmla="*/ 2147483647 w 56"/>
                <a:gd name="T7" fmla="*/ 2147483647 h 36"/>
                <a:gd name="T8" fmla="*/ 2147483647 w 56"/>
                <a:gd name="T9" fmla="*/ 2147483647 h 36"/>
                <a:gd name="T10" fmla="*/ 2147483647 w 56"/>
                <a:gd name="T11" fmla="*/ 2147483647 h 36"/>
                <a:gd name="T12" fmla="*/ 2147483647 w 56"/>
                <a:gd name="T13" fmla="*/ 2147483647 h 36"/>
                <a:gd name="T14" fmla="*/ 0 60000 65536"/>
                <a:gd name="T15" fmla="*/ 0 60000 65536"/>
                <a:gd name="T16" fmla="*/ 0 60000 65536"/>
                <a:gd name="T17" fmla="*/ 0 60000 65536"/>
                <a:gd name="T18" fmla="*/ 0 60000 65536"/>
                <a:gd name="T19" fmla="*/ 0 60000 65536"/>
                <a:gd name="T20" fmla="*/ 0 60000 65536"/>
                <a:gd name="T21" fmla="*/ 0 w 56"/>
                <a:gd name="T22" fmla="*/ 0 h 36"/>
                <a:gd name="T23" fmla="*/ 56 w 5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36">
                  <a:moveTo>
                    <a:pt x="31" y="36"/>
                  </a:moveTo>
                  <a:cubicBezTo>
                    <a:pt x="7" y="36"/>
                    <a:pt x="1" y="16"/>
                    <a:pt x="0" y="5"/>
                  </a:cubicBezTo>
                  <a:cubicBezTo>
                    <a:pt x="12" y="2"/>
                    <a:pt x="25" y="0"/>
                    <a:pt x="37" y="1"/>
                  </a:cubicBezTo>
                  <a:cubicBezTo>
                    <a:pt x="39" y="1"/>
                    <a:pt x="41" y="1"/>
                    <a:pt x="43" y="1"/>
                  </a:cubicBezTo>
                  <a:cubicBezTo>
                    <a:pt x="46" y="2"/>
                    <a:pt x="49" y="2"/>
                    <a:pt x="51" y="3"/>
                  </a:cubicBezTo>
                  <a:cubicBezTo>
                    <a:pt x="53" y="3"/>
                    <a:pt x="54" y="3"/>
                    <a:pt x="55" y="3"/>
                  </a:cubicBezTo>
                  <a:cubicBezTo>
                    <a:pt x="56" y="17"/>
                    <a:pt x="54" y="36"/>
                    <a:pt x="31" y="36"/>
                  </a:cubicBezTo>
                  <a:close/>
                </a:path>
              </a:pathLst>
            </a:custGeom>
            <a:solidFill>
              <a:srgbClr val="784346"/>
            </a:solidFill>
            <a:ln w="9525">
              <a:noFill/>
              <a:miter lim="800000"/>
            </a:ln>
          </p:spPr>
          <p:txBody>
            <a:bodyPr anchor="ctr"/>
            <a:lstStyle/>
            <a:p>
              <a:pPr algn="ctr"/>
              <a:endParaRPr lang="zh-CN" altLang="zh-CN">
                <a:latin typeface="Calibri" charset="0"/>
              </a:endParaRPr>
            </a:p>
          </p:txBody>
        </p:sp>
        <p:sp>
          <p:nvSpPr>
            <p:cNvPr id="47372" name="ïṡlíďê"/>
            <p:cNvSpPr>
              <a14:cpLocks xmlns:a14="http://schemas.microsoft.com/office/drawing/2010/main" noChangeArrowheads="1"/>
            </p:cNvSpPr>
            <p:nvPr/>
          </p:nvSpPr>
          <p:spPr bwMode="auto">
            <a:xfrm>
              <a:off x="6163707" y="3412015"/>
              <a:ext cx="51025" cy="94200"/>
            </a:xfrm>
            <a:custGeom>
              <a:avLst/>
              <a:gdLst>
                <a:gd name="T0" fmla="*/ 2147483647 w 52"/>
                <a:gd name="T1" fmla="*/ 0 h 96"/>
                <a:gd name="T2" fmla="*/ 0 w 52"/>
                <a:gd name="T3" fmla="*/ 2147483647 h 96"/>
                <a:gd name="T4" fmla="*/ 2147483647 w 52"/>
                <a:gd name="T5" fmla="*/ 2147483647 h 96"/>
                <a:gd name="T6" fmla="*/ 2147483647 w 52"/>
                <a:gd name="T7" fmla="*/ 2147483647 h 96"/>
                <a:gd name="T8" fmla="*/ 2147483647 w 52"/>
                <a:gd name="T9" fmla="*/ 0 h 96"/>
                <a:gd name="T10" fmla="*/ 0 60000 65536"/>
                <a:gd name="T11" fmla="*/ 0 60000 65536"/>
                <a:gd name="T12" fmla="*/ 0 60000 65536"/>
                <a:gd name="T13" fmla="*/ 0 60000 65536"/>
                <a:gd name="T14" fmla="*/ 0 60000 65536"/>
                <a:gd name="T15" fmla="*/ 0 w 52"/>
                <a:gd name="T16" fmla="*/ 0 h 96"/>
                <a:gd name="T17" fmla="*/ 52 w 52"/>
                <a:gd name="T18" fmla="*/ 96 h 96"/>
              </a:gdLst>
              <a:ahLst/>
              <a:cxnLst>
                <a:cxn ang="T10">
                  <a:pos x="T0" y="T1"/>
                </a:cxn>
                <a:cxn ang="T11">
                  <a:pos x="T2" y="T3"/>
                </a:cxn>
                <a:cxn ang="T12">
                  <a:pos x="T4" y="T5"/>
                </a:cxn>
                <a:cxn ang="T13">
                  <a:pos x="T6" y="T7"/>
                </a:cxn>
                <a:cxn ang="T14">
                  <a:pos x="T8" y="T9"/>
                </a:cxn>
              </a:cxnLst>
              <a:rect l="T15" t="T16" r="T17" b="T18"/>
              <a:pathLst>
                <a:path w="52" h="96">
                  <a:moveTo>
                    <a:pt x="2" y="0"/>
                  </a:moveTo>
                  <a:lnTo>
                    <a:pt x="0" y="96"/>
                  </a:lnTo>
                  <a:lnTo>
                    <a:pt x="52" y="96"/>
                  </a:lnTo>
                  <a:lnTo>
                    <a:pt x="43" y="19"/>
                  </a:lnTo>
                  <a:lnTo>
                    <a:pt x="2" y="0"/>
                  </a:lnTo>
                  <a:close/>
                </a:path>
              </a:pathLst>
            </a:custGeom>
            <a:solidFill>
              <a:srgbClr val="784346"/>
            </a:solidFill>
            <a:ln w="9525">
              <a:noFill/>
              <a:miter lim="800000"/>
            </a:ln>
          </p:spPr>
          <p:txBody>
            <a:bodyPr anchor="ctr"/>
            <a:lstStyle/>
            <a:p>
              <a:pPr algn="ctr"/>
              <a:endParaRPr lang="zh-CN" altLang="zh-CN">
                <a:latin typeface="Calibri" charset="0"/>
              </a:endParaRPr>
            </a:p>
          </p:txBody>
        </p:sp>
        <p:sp>
          <p:nvSpPr>
            <p:cNvPr id="47373" name="îsľîḑè"/>
            <p:cNvSpPr>
              <a14:cpLocks xmlns:a14="http://schemas.microsoft.com/office/drawing/2010/main" noChangeArrowheads="1"/>
            </p:cNvSpPr>
            <p:nvPr/>
          </p:nvSpPr>
          <p:spPr bwMode="auto">
            <a:xfrm>
              <a:off x="6163707" y="3412015"/>
              <a:ext cx="51025" cy="94200"/>
            </a:xfrm>
            <a:custGeom>
              <a:avLst/>
              <a:gdLst>
                <a:gd name="T0" fmla="*/ 2147483647 w 52"/>
                <a:gd name="T1" fmla="*/ 0 h 96"/>
                <a:gd name="T2" fmla="*/ 0 w 52"/>
                <a:gd name="T3" fmla="*/ 2147483647 h 96"/>
                <a:gd name="T4" fmla="*/ 2147483647 w 52"/>
                <a:gd name="T5" fmla="*/ 2147483647 h 96"/>
                <a:gd name="T6" fmla="*/ 2147483647 w 52"/>
                <a:gd name="T7" fmla="*/ 2147483647 h 96"/>
                <a:gd name="T8" fmla="*/ 0 60000 65536"/>
                <a:gd name="T9" fmla="*/ 0 60000 65536"/>
                <a:gd name="T10" fmla="*/ 0 60000 65536"/>
                <a:gd name="T11" fmla="*/ 0 60000 65536"/>
                <a:gd name="T12" fmla="*/ 0 w 52"/>
                <a:gd name="T13" fmla="*/ 0 h 96"/>
                <a:gd name="T14" fmla="*/ 52 w 52"/>
                <a:gd name="T15" fmla="*/ 96 h 96"/>
              </a:gdLst>
              <a:ahLst/>
              <a:cxnLst>
                <a:cxn ang="T8">
                  <a:pos x="T0" y="T1"/>
                </a:cxn>
                <a:cxn ang="T9">
                  <a:pos x="T2" y="T3"/>
                </a:cxn>
                <a:cxn ang="T10">
                  <a:pos x="T4" y="T5"/>
                </a:cxn>
                <a:cxn ang="T11">
                  <a:pos x="T6" y="T7"/>
                </a:cxn>
              </a:cxnLst>
              <a:rect l="T12" t="T13" r="T14" b="T15"/>
              <a:pathLst>
                <a:path w="52" h="96">
                  <a:moveTo>
                    <a:pt x="2" y="0"/>
                  </a:moveTo>
                  <a:lnTo>
                    <a:pt x="0" y="96"/>
                  </a:lnTo>
                  <a:lnTo>
                    <a:pt x="52" y="96"/>
                  </a:lnTo>
                  <a:lnTo>
                    <a:pt x="43" y="19"/>
                  </a:lnTo>
                </a:path>
              </a:pathLst>
            </a:custGeom>
            <a:noFill/>
            <a:ln w="9525">
              <a:noFill/>
              <a:miter lim="800000"/>
            </a:ln>
          </p:spPr>
          <p:txBody>
            <a:bodyPr anchor="ctr"/>
            <a:lstStyle/>
            <a:p>
              <a:pPr algn="ctr"/>
              <a:endParaRPr lang="zh-CN" altLang="zh-CN">
                <a:latin typeface="Calibri" charset="0"/>
              </a:endParaRPr>
            </a:p>
          </p:txBody>
        </p:sp>
        <p:sp>
          <p:nvSpPr>
            <p:cNvPr id="47374" name="iṣlíḋè"/>
            <p:cNvSpPr>
              <a14:cpLocks xmlns:a14="http://schemas.microsoft.com/office/drawing/2010/main" noChangeArrowheads="1"/>
            </p:cNvSpPr>
            <p:nvPr/>
          </p:nvSpPr>
          <p:spPr bwMode="auto">
            <a:xfrm>
              <a:off x="6240245" y="3491496"/>
              <a:ext cx="177607" cy="530856"/>
            </a:xfrm>
            <a:custGeom>
              <a:avLst/>
              <a:gdLst>
                <a:gd name="T0" fmla="*/ 2147483647 w 111"/>
                <a:gd name="T1" fmla="*/ 2147483647 h 333"/>
                <a:gd name="T2" fmla="*/ 0 w 111"/>
                <a:gd name="T3" fmla="*/ 0 h 333"/>
                <a:gd name="T4" fmla="*/ 2147483647 w 111"/>
                <a:gd name="T5" fmla="*/ 2147483647 h 333"/>
                <a:gd name="T6" fmla="*/ 2147483647 w 111"/>
                <a:gd name="T7" fmla="*/ 2147483647 h 333"/>
                <a:gd name="T8" fmla="*/ 2147483647 w 111"/>
                <a:gd name="T9" fmla="*/ 2147483647 h 333"/>
                <a:gd name="T10" fmla="*/ 2147483647 w 111"/>
                <a:gd name="T11" fmla="*/ 2147483647 h 333"/>
                <a:gd name="T12" fmla="*/ 0 60000 65536"/>
                <a:gd name="T13" fmla="*/ 0 60000 65536"/>
                <a:gd name="T14" fmla="*/ 0 60000 65536"/>
                <a:gd name="T15" fmla="*/ 0 60000 65536"/>
                <a:gd name="T16" fmla="*/ 0 60000 65536"/>
                <a:gd name="T17" fmla="*/ 0 60000 65536"/>
                <a:gd name="T18" fmla="*/ 0 w 111"/>
                <a:gd name="T19" fmla="*/ 0 h 333"/>
                <a:gd name="T20" fmla="*/ 111 w 111"/>
                <a:gd name="T21" fmla="*/ 333 h 333"/>
              </a:gdLst>
              <a:ahLst/>
              <a:cxnLst>
                <a:cxn ang="T12">
                  <a:pos x="T0" y="T1"/>
                </a:cxn>
                <a:cxn ang="T13">
                  <a:pos x="T2" y="T3"/>
                </a:cxn>
                <a:cxn ang="T14">
                  <a:pos x="T4" y="T5"/>
                </a:cxn>
                <a:cxn ang="T15">
                  <a:pos x="T6" y="T7"/>
                </a:cxn>
                <a:cxn ang="T16">
                  <a:pos x="T8" y="T9"/>
                </a:cxn>
                <a:cxn ang="T17">
                  <a:pos x="T10" y="T11"/>
                </a:cxn>
              </a:cxnLst>
              <a:rect l="T18" t="T19" r="T20" b="T21"/>
              <a:pathLst>
                <a:path w="111" h="333">
                  <a:moveTo>
                    <a:pt x="66" y="71"/>
                  </a:moveTo>
                  <a:cubicBezTo>
                    <a:pt x="58" y="44"/>
                    <a:pt x="37" y="9"/>
                    <a:pt x="0" y="0"/>
                  </a:cubicBezTo>
                  <a:cubicBezTo>
                    <a:pt x="43" y="58"/>
                    <a:pt x="46" y="181"/>
                    <a:pt x="37" y="325"/>
                  </a:cubicBezTo>
                  <a:cubicBezTo>
                    <a:pt x="37" y="331"/>
                    <a:pt x="38" y="333"/>
                    <a:pt x="38" y="333"/>
                  </a:cubicBezTo>
                  <a:cubicBezTo>
                    <a:pt x="40" y="333"/>
                    <a:pt x="111" y="322"/>
                    <a:pt x="111" y="322"/>
                  </a:cubicBezTo>
                  <a:cubicBezTo>
                    <a:pt x="111" y="322"/>
                    <a:pt x="74" y="98"/>
                    <a:pt x="66" y="71"/>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75" name="íṧľîde"/>
            <p:cNvSpPr>
              <a14:cpLocks xmlns:a14="http://schemas.microsoft.com/office/drawing/2010/main" noChangeArrowheads="1"/>
            </p:cNvSpPr>
            <p:nvPr/>
          </p:nvSpPr>
          <p:spPr bwMode="auto">
            <a:xfrm>
              <a:off x="6130345" y="3355102"/>
              <a:ext cx="124619" cy="123637"/>
            </a:xfrm>
            <a:custGeom>
              <a:avLst/>
              <a:gdLst>
                <a:gd name="T0" fmla="*/ 2147483647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2147483647 w 78"/>
                <a:gd name="T11" fmla="*/ 2147483647 h 78"/>
                <a:gd name="T12" fmla="*/ 2147483647 w 78"/>
                <a:gd name="T13" fmla="*/ 2147483647 h 78"/>
                <a:gd name="T14" fmla="*/ 0 60000 65536"/>
                <a:gd name="T15" fmla="*/ 0 60000 65536"/>
                <a:gd name="T16" fmla="*/ 0 60000 65536"/>
                <a:gd name="T17" fmla="*/ 0 60000 65536"/>
                <a:gd name="T18" fmla="*/ 0 60000 65536"/>
                <a:gd name="T19" fmla="*/ 0 60000 65536"/>
                <a:gd name="T20" fmla="*/ 0 60000 65536"/>
                <a:gd name="T21" fmla="*/ 0 w 78"/>
                <a:gd name="T22" fmla="*/ 0 h 78"/>
                <a:gd name="T23" fmla="*/ 78 w 7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78">
                  <a:moveTo>
                    <a:pt x="69" y="67"/>
                  </a:moveTo>
                  <a:cubicBezTo>
                    <a:pt x="68" y="70"/>
                    <a:pt x="67" y="72"/>
                    <a:pt x="65" y="74"/>
                  </a:cubicBezTo>
                  <a:cubicBezTo>
                    <a:pt x="60" y="78"/>
                    <a:pt x="51" y="78"/>
                    <a:pt x="32" y="74"/>
                  </a:cubicBezTo>
                  <a:cubicBezTo>
                    <a:pt x="13" y="71"/>
                    <a:pt x="0" y="52"/>
                    <a:pt x="4" y="32"/>
                  </a:cubicBezTo>
                  <a:cubicBezTo>
                    <a:pt x="8" y="13"/>
                    <a:pt x="26" y="0"/>
                    <a:pt x="46" y="4"/>
                  </a:cubicBezTo>
                  <a:cubicBezTo>
                    <a:pt x="65" y="8"/>
                    <a:pt x="78" y="26"/>
                    <a:pt x="74" y="46"/>
                  </a:cubicBezTo>
                  <a:cubicBezTo>
                    <a:pt x="73" y="55"/>
                    <a:pt x="71" y="62"/>
                    <a:pt x="69" y="67"/>
                  </a:cubicBezTo>
                  <a:close/>
                </a:path>
              </a:pathLst>
            </a:custGeom>
            <a:solidFill>
              <a:srgbClr val="784346"/>
            </a:solidFill>
            <a:ln w="9525">
              <a:noFill/>
              <a:miter lim="800000"/>
            </a:ln>
          </p:spPr>
          <p:txBody>
            <a:bodyPr anchor="ctr"/>
            <a:lstStyle/>
            <a:p>
              <a:pPr algn="ctr"/>
              <a:endParaRPr lang="zh-CN" altLang="zh-CN">
                <a:latin typeface="Calibri" charset="0"/>
              </a:endParaRPr>
            </a:p>
          </p:txBody>
        </p:sp>
        <p:sp>
          <p:nvSpPr>
            <p:cNvPr id="47376" name="îšḷiḍè"/>
            <p:cNvSpPr>
              <a14:cpLocks xmlns:a14="http://schemas.microsoft.com/office/drawing/2010/main" noChangeArrowheads="1"/>
            </p:cNvSpPr>
            <p:nvPr/>
          </p:nvSpPr>
          <p:spPr bwMode="auto">
            <a:xfrm>
              <a:off x="6229451" y="3429677"/>
              <a:ext cx="23550" cy="30419"/>
            </a:xfrm>
            <a:custGeom>
              <a:avLst/>
              <a:gdLst>
                <a:gd name="T0" fmla="*/ 2147483647 w 24"/>
                <a:gd name="T1" fmla="*/ 2147483647 h 31"/>
                <a:gd name="T2" fmla="*/ 0 w 24"/>
                <a:gd name="T3" fmla="*/ 2147483647 h 31"/>
                <a:gd name="T4" fmla="*/ 2147483647 w 24"/>
                <a:gd name="T5" fmla="*/ 0 h 31"/>
                <a:gd name="T6" fmla="*/ 2147483647 w 24"/>
                <a:gd name="T7" fmla="*/ 0 h 31"/>
                <a:gd name="T8" fmla="*/ 2147483647 w 24"/>
                <a:gd name="T9" fmla="*/ 2147483647 h 31"/>
                <a:gd name="T10" fmla="*/ 0 60000 65536"/>
                <a:gd name="T11" fmla="*/ 0 60000 65536"/>
                <a:gd name="T12" fmla="*/ 0 60000 65536"/>
                <a:gd name="T13" fmla="*/ 0 60000 65536"/>
                <a:gd name="T14" fmla="*/ 0 60000 65536"/>
                <a:gd name="T15" fmla="*/ 0 w 24"/>
                <a:gd name="T16" fmla="*/ 0 h 31"/>
                <a:gd name="T17" fmla="*/ 24 w 24"/>
                <a:gd name="T18" fmla="*/ 31 h 31"/>
              </a:gdLst>
              <a:ahLst/>
              <a:cxnLst>
                <a:cxn ang="T10">
                  <a:pos x="T0" y="T1"/>
                </a:cxn>
                <a:cxn ang="T11">
                  <a:pos x="T2" y="T3"/>
                </a:cxn>
                <a:cxn ang="T12">
                  <a:pos x="T4" y="T5"/>
                </a:cxn>
                <a:cxn ang="T13">
                  <a:pos x="T6" y="T7"/>
                </a:cxn>
                <a:cxn ang="T14">
                  <a:pos x="T8" y="T9"/>
                </a:cxn>
              </a:cxnLst>
              <a:rect l="T15" t="T16" r="T17" b="T18"/>
              <a:pathLst>
                <a:path w="24" h="31">
                  <a:moveTo>
                    <a:pt x="24" y="31"/>
                  </a:moveTo>
                  <a:lnTo>
                    <a:pt x="0" y="26"/>
                  </a:lnTo>
                  <a:lnTo>
                    <a:pt x="8" y="0"/>
                  </a:lnTo>
                  <a:lnTo>
                    <a:pt x="19" y="0"/>
                  </a:lnTo>
                  <a:lnTo>
                    <a:pt x="24" y="31"/>
                  </a:lnTo>
                  <a:close/>
                </a:path>
              </a:pathLst>
            </a:custGeom>
            <a:solidFill>
              <a:srgbClr val="784346"/>
            </a:solidFill>
            <a:ln w="9525">
              <a:noFill/>
              <a:miter lim="800000"/>
            </a:ln>
          </p:spPr>
          <p:txBody>
            <a:bodyPr anchor="ctr"/>
            <a:lstStyle/>
            <a:p>
              <a:pPr algn="ctr"/>
              <a:endParaRPr lang="zh-CN" altLang="zh-CN">
                <a:latin typeface="Calibri" charset="0"/>
              </a:endParaRPr>
            </a:p>
          </p:txBody>
        </p:sp>
        <p:sp>
          <p:nvSpPr>
            <p:cNvPr id="47377" name="íṡ1íďè"/>
            <p:cNvSpPr>
              <a14:cpLocks xmlns:a14="http://schemas.microsoft.com/office/drawing/2010/main" noChangeArrowheads="1"/>
            </p:cNvSpPr>
            <p:nvPr/>
          </p:nvSpPr>
          <p:spPr bwMode="auto">
            <a:xfrm>
              <a:off x="6148007" y="3394352"/>
              <a:ext cx="32382" cy="49062"/>
            </a:xfrm>
            <a:custGeom>
              <a:avLst/>
              <a:gdLst>
                <a:gd name="T0" fmla="*/ 2147483647 w 20"/>
                <a:gd name="T1" fmla="*/ 2147483647 h 31"/>
                <a:gd name="T2" fmla="*/ 2147483647 w 20"/>
                <a:gd name="T3" fmla="*/ 2147483647 h 31"/>
                <a:gd name="T4" fmla="*/ 2147483647 w 20"/>
                <a:gd name="T5" fmla="*/ 2147483647 h 31"/>
                <a:gd name="T6" fmla="*/ 0 60000 65536"/>
                <a:gd name="T7" fmla="*/ 0 60000 65536"/>
                <a:gd name="T8" fmla="*/ 0 60000 65536"/>
                <a:gd name="T9" fmla="*/ 0 w 20"/>
                <a:gd name="T10" fmla="*/ 0 h 31"/>
                <a:gd name="T11" fmla="*/ 20 w 20"/>
                <a:gd name="T12" fmla="*/ 31 h 31"/>
              </a:gdLst>
              <a:ahLst/>
              <a:cxnLst>
                <a:cxn ang="T6">
                  <a:pos x="T0" y="T1"/>
                </a:cxn>
                <a:cxn ang="T7">
                  <a:pos x="T2" y="T3"/>
                </a:cxn>
                <a:cxn ang="T8">
                  <a:pos x="T4" y="T5"/>
                </a:cxn>
              </a:cxnLst>
              <a:rect l="T9" t="T10" r="T11" b="T12"/>
              <a:pathLst>
                <a:path w="20" h="31">
                  <a:moveTo>
                    <a:pt x="20" y="11"/>
                  </a:moveTo>
                  <a:cubicBezTo>
                    <a:pt x="20" y="11"/>
                    <a:pt x="13" y="0"/>
                    <a:pt x="7" y="10"/>
                  </a:cubicBezTo>
                  <a:cubicBezTo>
                    <a:pt x="0" y="20"/>
                    <a:pt x="8" y="31"/>
                    <a:pt x="18" y="29"/>
                  </a:cubicBezTo>
                </a:path>
              </a:pathLst>
            </a:custGeom>
            <a:solidFill>
              <a:srgbClr val="784346"/>
            </a:solidFill>
            <a:ln w="9525">
              <a:noFill/>
              <a:miter lim="800000"/>
            </a:ln>
          </p:spPr>
          <p:txBody>
            <a:bodyPr anchor="ctr"/>
            <a:lstStyle/>
            <a:p>
              <a:pPr algn="ctr"/>
              <a:endParaRPr lang="zh-CN" altLang="zh-CN">
                <a:latin typeface="Calibri" charset="0"/>
              </a:endParaRPr>
            </a:p>
          </p:txBody>
        </p:sp>
        <p:sp>
          <p:nvSpPr>
            <p:cNvPr id="47378" name="iṧlîdè"/>
            <p:cNvSpPr>
              <a14:cpLocks xmlns:a14="http://schemas.microsoft.com/office/drawing/2010/main" noChangeArrowheads="1"/>
            </p:cNvSpPr>
            <p:nvPr/>
          </p:nvSpPr>
          <p:spPr bwMode="auto">
            <a:xfrm>
              <a:off x="6206882" y="3397296"/>
              <a:ext cx="38269" cy="17662"/>
            </a:xfrm>
            <a:custGeom>
              <a:avLst/>
              <a:gdLst>
                <a:gd name="T0" fmla="*/ 2147483647 w 24"/>
                <a:gd name="T1" fmla="*/ 2147483647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2147483647 h 11"/>
                <a:gd name="T14" fmla="*/ 2147483647 w 24"/>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1"/>
                <a:gd name="T26" fmla="*/ 24 w 24"/>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1">
                  <a:moveTo>
                    <a:pt x="2" y="11"/>
                  </a:moveTo>
                  <a:cubicBezTo>
                    <a:pt x="1" y="11"/>
                    <a:pt x="1" y="11"/>
                    <a:pt x="1" y="11"/>
                  </a:cubicBezTo>
                  <a:cubicBezTo>
                    <a:pt x="0" y="10"/>
                    <a:pt x="0" y="9"/>
                    <a:pt x="1" y="8"/>
                  </a:cubicBezTo>
                  <a:cubicBezTo>
                    <a:pt x="9" y="0"/>
                    <a:pt x="22" y="6"/>
                    <a:pt x="23" y="6"/>
                  </a:cubicBezTo>
                  <a:cubicBezTo>
                    <a:pt x="24" y="6"/>
                    <a:pt x="24" y="8"/>
                    <a:pt x="24" y="9"/>
                  </a:cubicBezTo>
                  <a:cubicBezTo>
                    <a:pt x="23" y="10"/>
                    <a:pt x="22" y="10"/>
                    <a:pt x="21" y="10"/>
                  </a:cubicBezTo>
                  <a:cubicBezTo>
                    <a:pt x="21" y="10"/>
                    <a:pt x="10" y="4"/>
                    <a:pt x="3" y="11"/>
                  </a:cubicBezTo>
                  <a:cubicBezTo>
                    <a:pt x="3" y="11"/>
                    <a:pt x="3" y="11"/>
                    <a:pt x="2" y="11"/>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79" name="îŝľïḓê"/>
            <p:cNvSpPr>
              <a14:cpLocks xmlns:a14="http://schemas.microsoft.com/office/drawing/2010/main" noChangeArrowheads="1"/>
            </p:cNvSpPr>
            <p:nvPr/>
          </p:nvSpPr>
          <p:spPr bwMode="auto">
            <a:xfrm>
              <a:off x="6288326" y="3907546"/>
              <a:ext cx="94200" cy="58875"/>
            </a:xfrm>
            <a:custGeom>
              <a:avLst/>
              <a:gdLst>
                <a:gd name="T0" fmla="*/ 2147483647 w 59"/>
                <a:gd name="T1" fmla="*/ 2147483647 h 37"/>
                <a:gd name="T2" fmla="*/ 2147483647 w 59"/>
                <a:gd name="T3" fmla="*/ 0 h 37"/>
                <a:gd name="T4" fmla="*/ 2147483647 w 59"/>
                <a:gd name="T5" fmla="*/ 2147483647 h 37"/>
                <a:gd name="T6" fmla="*/ 2147483647 w 59"/>
                <a:gd name="T7" fmla="*/ 2147483647 h 37"/>
                <a:gd name="T8" fmla="*/ 2147483647 w 59"/>
                <a:gd name="T9" fmla="*/ 2147483647 h 37"/>
                <a:gd name="T10" fmla="*/ 2147483647 w 59"/>
                <a:gd name="T11" fmla="*/ 2147483647 h 37"/>
                <a:gd name="T12" fmla="*/ 0 w 59"/>
                <a:gd name="T13" fmla="*/ 2147483647 h 37"/>
                <a:gd name="T14" fmla="*/ 0 60000 65536"/>
                <a:gd name="T15" fmla="*/ 0 60000 65536"/>
                <a:gd name="T16" fmla="*/ 0 60000 65536"/>
                <a:gd name="T17" fmla="*/ 0 60000 65536"/>
                <a:gd name="T18" fmla="*/ 0 60000 65536"/>
                <a:gd name="T19" fmla="*/ 0 60000 65536"/>
                <a:gd name="T20" fmla="*/ 0 60000 65536"/>
                <a:gd name="T21" fmla="*/ 0 w 59"/>
                <a:gd name="T22" fmla="*/ 0 h 37"/>
                <a:gd name="T23" fmla="*/ 59 w 59"/>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37">
                  <a:moveTo>
                    <a:pt x="5" y="12"/>
                  </a:moveTo>
                  <a:cubicBezTo>
                    <a:pt x="16" y="8"/>
                    <a:pt x="27" y="3"/>
                    <a:pt x="39" y="0"/>
                  </a:cubicBezTo>
                  <a:cubicBezTo>
                    <a:pt x="46" y="12"/>
                    <a:pt x="52" y="25"/>
                    <a:pt x="59" y="37"/>
                  </a:cubicBezTo>
                  <a:cubicBezTo>
                    <a:pt x="50" y="36"/>
                    <a:pt x="41" y="36"/>
                    <a:pt x="32" y="37"/>
                  </a:cubicBezTo>
                  <a:cubicBezTo>
                    <a:pt x="32" y="34"/>
                    <a:pt x="30" y="32"/>
                    <a:pt x="27" y="31"/>
                  </a:cubicBezTo>
                  <a:cubicBezTo>
                    <a:pt x="25" y="31"/>
                    <a:pt x="22" y="31"/>
                    <a:pt x="20" y="32"/>
                  </a:cubicBezTo>
                  <a:cubicBezTo>
                    <a:pt x="13" y="33"/>
                    <a:pt x="6" y="31"/>
                    <a:pt x="0" y="28"/>
                  </a:cubicBezTo>
                </a:path>
              </a:pathLst>
            </a:custGeom>
            <a:solidFill>
              <a:srgbClr val="784346"/>
            </a:solidFill>
            <a:ln w="9525">
              <a:noFill/>
              <a:miter lim="800000"/>
            </a:ln>
          </p:spPr>
          <p:txBody>
            <a:bodyPr anchor="ctr"/>
            <a:lstStyle/>
            <a:p>
              <a:pPr algn="ctr"/>
              <a:endParaRPr lang="zh-CN" altLang="zh-CN">
                <a:latin typeface="Calibri" charset="0"/>
              </a:endParaRPr>
            </a:p>
          </p:txBody>
        </p:sp>
        <p:sp>
          <p:nvSpPr>
            <p:cNvPr id="47380" name="ï$ḻiďè"/>
            <p:cNvSpPr>
              <a14:cpLocks xmlns:a14="http://schemas.microsoft.com/office/drawing/2010/main" noChangeArrowheads="1"/>
            </p:cNvSpPr>
            <p:nvPr/>
          </p:nvSpPr>
          <p:spPr bwMode="auto">
            <a:xfrm>
              <a:off x="6339351" y="3909508"/>
              <a:ext cx="73594" cy="52007"/>
            </a:xfrm>
            <a:custGeom>
              <a:avLst/>
              <a:gdLst>
                <a:gd name="T0" fmla="*/ 0 w 46"/>
                <a:gd name="T1" fmla="*/ 2147483647 h 33"/>
                <a:gd name="T2" fmla="*/ 2147483647 w 46"/>
                <a:gd name="T3" fmla="*/ 0 h 33"/>
                <a:gd name="T4" fmla="*/ 2147483647 w 46"/>
                <a:gd name="T5" fmla="*/ 2147483647 h 33"/>
                <a:gd name="T6" fmla="*/ 2147483647 w 46"/>
                <a:gd name="T7" fmla="*/ 2147483647 h 33"/>
                <a:gd name="T8" fmla="*/ 2147483647 w 46"/>
                <a:gd name="T9" fmla="*/ 2147483647 h 33"/>
                <a:gd name="T10" fmla="*/ 2147483647 w 46"/>
                <a:gd name="T11" fmla="*/ 2147483647 h 33"/>
                <a:gd name="T12" fmla="*/ 0 w 46"/>
                <a:gd name="T13" fmla="*/ 2147483647 h 33"/>
                <a:gd name="T14" fmla="*/ 0 60000 65536"/>
                <a:gd name="T15" fmla="*/ 0 60000 65536"/>
                <a:gd name="T16" fmla="*/ 0 60000 65536"/>
                <a:gd name="T17" fmla="*/ 0 60000 65536"/>
                <a:gd name="T18" fmla="*/ 0 60000 65536"/>
                <a:gd name="T19" fmla="*/ 0 60000 65536"/>
                <a:gd name="T20" fmla="*/ 0 60000 65536"/>
                <a:gd name="T21" fmla="*/ 0 w 46"/>
                <a:gd name="T22" fmla="*/ 0 h 33"/>
                <a:gd name="T23" fmla="*/ 46 w 4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3">
                  <a:moveTo>
                    <a:pt x="0" y="10"/>
                  </a:moveTo>
                  <a:cubicBezTo>
                    <a:pt x="2" y="9"/>
                    <a:pt x="21" y="0"/>
                    <a:pt x="21" y="0"/>
                  </a:cubicBezTo>
                  <a:cubicBezTo>
                    <a:pt x="46" y="30"/>
                    <a:pt x="46" y="30"/>
                    <a:pt x="46" y="30"/>
                  </a:cubicBezTo>
                  <a:cubicBezTo>
                    <a:pt x="46" y="30"/>
                    <a:pt x="39" y="33"/>
                    <a:pt x="35" y="28"/>
                  </a:cubicBezTo>
                  <a:cubicBezTo>
                    <a:pt x="31" y="23"/>
                    <a:pt x="20" y="11"/>
                    <a:pt x="20" y="11"/>
                  </a:cubicBezTo>
                  <a:cubicBezTo>
                    <a:pt x="7" y="18"/>
                    <a:pt x="7" y="18"/>
                    <a:pt x="7" y="18"/>
                  </a:cubicBezTo>
                  <a:lnTo>
                    <a:pt x="0" y="10"/>
                  </a:lnTo>
                  <a:close/>
                </a:path>
              </a:pathLst>
            </a:custGeom>
            <a:solidFill>
              <a:srgbClr val="784346"/>
            </a:solidFill>
            <a:ln w="9525">
              <a:noFill/>
              <a:miter lim="800000"/>
            </a:ln>
          </p:spPr>
          <p:txBody>
            <a:bodyPr anchor="ctr"/>
            <a:lstStyle/>
            <a:p>
              <a:pPr algn="ctr"/>
              <a:endParaRPr lang="zh-CN" altLang="zh-CN">
                <a:latin typeface="Calibri" charset="0"/>
              </a:endParaRPr>
            </a:p>
          </p:txBody>
        </p:sp>
        <p:sp>
          <p:nvSpPr>
            <p:cNvPr id="47381" name="îṡliḓe"/>
            <p:cNvSpPr>
              <a14:cpLocks xmlns:a14="http://schemas.microsoft.com/office/drawing/2010/main" noChangeArrowheads="1"/>
            </p:cNvSpPr>
            <p:nvPr/>
          </p:nvSpPr>
          <p:spPr bwMode="auto">
            <a:xfrm>
              <a:off x="6344257" y="3779984"/>
              <a:ext cx="378762" cy="189381"/>
            </a:xfrm>
            <a:custGeom>
              <a:avLst/>
              <a:gdLst>
                <a:gd name="T0" fmla="*/ 0 w 238"/>
                <a:gd name="T1" fmla="*/ 2147483647 h 119"/>
                <a:gd name="T2" fmla="*/ 2147483647 w 238"/>
                <a:gd name="T3" fmla="*/ 2147483647 h 119"/>
                <a:gd name="T4" fmla="*/ 2147483647 w 238"/>
                <a:gd name="T5" fmla="*/ 0 h 119"/>
                <a:gd name="T6" fmla="*/ 2147483647 w 238"/>
                <a:gd name="T7" fmla="*/ 0 h 119"/>
                <a:gd name="T8" fmla="*/ 2147483647 w 238"/>
                <a:gd name="T9" fmla="*/ 2147483647 h 119"/>
                <a:gd name="T10" fmla="*/ 2147483647 w 238"/>
                <a:gd name="T11" fmla="*/ 2147483647 h 119"/>
                <a:gd name="T12" fmla="*/ 0 w 238"/>
                <a:gd name="T13" fmla="*/ 2147483647 h 119"/>
                <a:gd name="T14" fmla="*/ 0 60000 65536"/>
                <a:gd name="T15" fmla="*/ 0 60000 65536"/>
                <a:gd name="T16" fmla="*/ 0 60000 65536"/>
                <a:gd name="T17" fmla="*/ 0 60000 65536"/>
                <a:gd name="T18" fmla="*/ 0 60000 65536"/>
                <a:gd name="T19" fmla="*/ 0 60000 65536"/>
                <a:gd name="T20" fmla="*/ 0 60000 65536"/>
                <a:gd name="T21" fmla="*/ 0 w 238"/>
                <a:gd name="T22" fmla="*/ 0 h 119"/>
                <a:gd name="T23" fmla="*/ 238 w 238"/>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119">
                  <a:moveTo>
                    <a:pt x="0" y="119"/>
                  </a:moveTo>
                  <a:cubicBezTo>
                    <a:pt x="73" y="3"/>
                    <a:pt x="73" y="3"/>
                    <a:pt x="73" y="3"/>
                  </a:cubicBezTo>
                  <a:cubicBezTo>
                    <a:pt x="73" y="3"/>
                    <a:pt x="73" y="0"/>
                    <a:pt x="84" y="0"/>
                  </a:cubicBezTo>
                  <a:cubicBezTo>
                    <a:pt x="94" y="0"/>
                    <a:pt x="232" y="0"/>
                    <a:pt x="232" y="0"/>
                  </a:cubicBezTo>
                  <a:cubicBezTo>
                    <a:pt x="238" y="4"/>
                    <a:pt x="238" y="4"/>
                    <a:pt x="238" y="4"/>
                  </a:cubicBezTo>
                  <a:cubicBezTo>
                    <a:pt x="53" y="119"/>
                    <a:pt x="53" y="119"/>
                    <a:pt x="53" y="119"/>
                  </a:cubicBezTo>
                  <a:lnTo>
                    <a:pt x="0" y="119"/>
                  </a:lnTo>
                  <a:close/>
                </a:path>
              </a:pathLst>
            </a:custGeom>
            <a:solidFill>
              <a:srgbClr val="62C7D3"/>
            </a:solidFill>
            <a:ln w="9525">
              <a:noFill/>
              <a:miter lim="800000"/>
            </a:ln>
          </p:spPr>
          <p:txBody>
            <a:bodyPr anchor="ctr"/>
            <a:lstStyle/>
            <a:p>
              <a:pPr algn="ctr"/>
              <a:endParaRPr lang="zh-CN" altLang="zh-CN">
                <a:latin typeface="Calibri" charset="0"/>
              </a:endParaRPr>
            </a:p>
          </p:txBody>
        </p:sp>
        <p:sp>
          <p:nvSpPr>
            <p:cNvPr id="47382" name="iṥḷiḋe"/>
            <p:cNvSpPr>
              <a14:cpLocks xmlns:a14="http://schemas.microsoft.com/office/drawing/2010/main" noChangeArrowheads="1"/>
            </p:cNvSpPr>
            <p:nvPr/>
          </p:nvSpPr>
          <p:spPr bwMode="auto">
            <a:xfrm>
              <a:off x="6349164" y="3786852"/>
              <a:ext cx="373856" cy="184475"/>
            </a:xfrm>
            <a:custGeom>
              <a:avLst/>
              <a:gdLst>
                <a:gd name="T0" fmla="*/ 2147483647 w 235"/>
                <a:gd name="T1" fmla="*/ 2147483647 h 116"/>
                <a:gd name="T2" fmla="*/ 2147483647 w 235"/>
                <a:gd name="T3" fmla="*/ 0 h 116"/>
                <a:gd name="T4" fmla="*/ 2147483647 w 235"/>
                <a:gd name="T5" fmla="*/ 0 h 116"/>
                <a:gd name="T6" fmla="*/ 2147483647 w 235"/>
                <a:gd name="T7" fmla="*/ 2147483647 h 116"/>
                <a:gd name="T8" fmla="*/ 2147483647 w 235"/>
                <a:gd name="T9" fmla="*/ 2147483647 h 116"/>
                <a:gd name="T10" fmla="*/ 0 60000 65536"/>
                <a:gd name="T11" fmla="*/ 0 60000 65536"/>
                <a:gd name="T12" fmla="*/ 0 60000 65536"/>
                <a:gd name="T13" fmla="*/ 0 60000 65536"/>
                <a:gd name="T14" fmla="*/ 0 60000 65536"/>
                <a:gd name="T15" fmla="*/ 0 w 235"/>
                <a:gd name="T16" fmla="*/ 0 h 116"/>
                <a:gd name="T17" fmla="*/ 235 w 235"/>
                <a:gd name="T18" fmla="*/ 116 h 116"/>
              </a:gdLst>
              <a:ahLst/>
              <a:cxnLst>
                <a:cxn ang="T10">
                  <a:pos x="T0" y="T1"/>
                </a:cxn>
                <a:cxn ang="T11">
                  <a:pos x="T2" y="T3"/>
                </a:cxn>
                <a:cxn ang="T12">
                  <a:pos x="T4" y="T5"/>
                </a:cxn>
                <a:cxn ang="T13">
                  <a:pos x="T6" y="T7"/>
                </a:cxn>
                <a:cxn ang="T14">
                  <a:pos x="T8" y="T9"/>
                </a:cxn>
              </a:cxnLst>
              <a:rect l="T15" t="T16" r="T17" b="T18"/>
              <a:pathLst>
                <a:path w="235" h="116">
                  <a:moveTo>
                    <a:pt x="3" y="113"/>
                  </a:moveTo>
                  <a:cubicBezTo>
                    <a:pt x="6" y="110"/>
                    <a:pt x="71" y="0"/>
                    <a:pt x="75" y="0"/>
                  </a:cubicBezTo>
                  <a:cubicBezTo>
                    <a:pt x="79" y="0"/>
                    <a:pt x="235" y="0"/>
                    <a:pt x="235" y="0"/>
                  </a:cubicBezTo>
                  <a:cubicBezTo>
                    <a:pt x="167" y="110"/>
                    <a:pt x="167" y="110"/>
                    <a:pt x="167" y="110"/>
                  </a:cubicBezTo>
                  <a:cubicBezTo>
                    <a:pt x="167" y="110"/>
                    <a:pt x="0" y="116"/>
                    <a:pt x="3" y="113"/>
                  </a:cubicBezTo>
                  <a:close/>
                </a:path>
              </a:pathLst>
            </a:custGeom>
            <a:solidFill>
              <a:srgbClr val="4150D9"/>
            </a:solidFill>
            <a:ln w="9525">
              <a:noFill/>
              <a:miter lim="800000"/>
            </a:ln>
          </p:spPr>
          <p:txBody>
            <a:bodyPr anchor="ctr"/>
            <a:lstStyle/>
            <a:p>
              <a:pPr algn="ctr"/>
              <a:endParaRPr lang="zh-CN" altLang="zh-CN">
                <a:latin typeface="Calibri" charset="0"/>
              </a:endParaRPr>
            </a:p>
          </p:txBody>
        </p:sp>
        <p:sp>
          <p:nvSpPr>
            <p:cNvPr id="47383" name="íŝḷîḋé"/>
            <p:cNvSpPr>
              <a14:cpLocks xmlns:a14="http://schemas.microsoft.com/office/drawing/2010/main" noChangeArrowheads="1"/>
            </p:cNvSpPr>
            <p:nvPr/>
          </p:nvSpPr>
          <p:spPr bwMode="auto">
            <a:xfrm>
              <a:off x="6224545" y="3966421"/>
              <a:ext cx="129525" cy="12757"/>
            </a:xfrm>
            <a:custGeom>
              <a:avLst/>
              <a:gdLst>
                <a:gd name="T0" fmla="*/ 2147483647 w 132"/>
                <a:gd name="T1" fmla="*/ 0 h 13"/>
                <a:gd name="T2" fmla="*/ 0 w 132"/>
                <a:gd name="T3" fmla="*/ 2147483647 h 13"/>
                <a:gd name="T4" fmla="*/ 2147483647 w 132"/>
                <a:gd name="T5" fmla="*/ 2147483647 h 13"/>
                <a:gd name="T6" fmla="*/ 2147483647 w 132"/>
                <a:gd name="T7" fmla="*/ 0 h 13"/>
                <a:gd name="T8" fmla="*/ 2147483647 w 132"/>
                <a:gd name="T9" fmla="*/ 0 h 13"/>
                <a:gd name="T10" fmla="*/ 0 60000 65536"/>
                <a:gd name="T11" fmla="*/ 0 60000 65536"/>
                <a:gd name="T12" fmla="*/ 0 60000 65536"/>
                <a:gd name="T13" fmla="*/ 0 60000 65536"/>
                <a:gd name="T14" fmla="*/ 0 60000 65536"/>
                <a:gd name="T15" fmla="*/ 0 w 132"/>
                <a:gd name="T16" fmla="*/ 0 h 13"/>
                <a:gd name="T17" fmla="*/ 132 w 132"/>
                <a:gd name="T18" fmla="*/ 13 h 13"/>
              </a:gdLst>
              <a:ahLst/>
              <a:cxnLst>
                <a:cxn ang="T10">
                  <a:pos x="T0" y="T1"/>
                </a:cxn>
                <a:cxn ang="T11">
                  <a:pos x="T2" y="T3"/>
                </a:cxn>
                <a:cxn ang="T12">
                  <a:pos x="T4" y="T5"/>
                </a:cxn>
                <a:cxn ang="T13">
                  <a:pos x="T6" y="T7"/>
                </a:cxn>
                <a:cxn ang="T14">
                  <a:pos x="T8" y="T9"/>
                </a:cxn>
              </a:cxnLst>
              <a:rect l="T15" t="T16" r="T17" b="T18"/>
              <a:pathLst>
                <a:path w="132" h="13">
                  <a:moveTo>
                    <a:pt x="2" y="0"/>
                  </a:moveTo>
                  <a:lnTo>
                    <a:pt x="0" y="13"/>
                  </a:lnTo>
                  <a:lnTo>
                    <a:pt x="132" y="13"/>
                  </a:lnTo>
                  <a:lnTo>
                    <a:pt x="132" y="0"/>
                  </a:lnTo>
                  <a:lnTo>
                    <a:pt x="2" y="0"/>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84" name="išḷïdè"/>
            <p:cNvSpPr>
              <a14:cpLocks xmlns:a14="http://schemas.microsoft.com/office/drawing/2010/main" noChangeArrowheads="1"/>
            </p:cNvSpPr>
            <p:nvPr/>
          </p:nvSpPr>
          <p:spPr bwMode="auto">
            <a:xfrm>
              <a:off x="6354070" y="3961514"/>
              <a:ext cx="261012" cy="17662"/>
            </a:xfrm>
            <a:custGeom>
              <a:avLst/>
              <a:gdLst>
                <a:gd name="T0" fmla="*/ 2147483647 w 266"/>
                <a:gd name="T1" fmla="*/ 0 h 18"/>
                <a:gd name="T2" fmla="*/ 2147483647 w 266"/>
                <a:gd name="T3" fmla="*/ 2147483647 h 18"/>
                <a:gd name="T4" fmla="*/ 0 w 266"/>
                <a:gd name="T5" fmla="*/ 2147483647 h 18"/>
                <a:gd name="T6" fmla="*/ 0 w 266"/>
                <a:gd name="T7" fmla="*/ 2147483647 h 18"/>
                <a:gd name="T8" fmla="*/ 2147483647 w 266"/>
                <a:gd name="T9" fmla="*/ 0 h 18"/>
                <a:gd name="T10" fmla="*/ 0 60000 65536"/>
                <a:gd name="T11" fmla="*/ 0 60000 65536"/>
                <a:gd name="T12" fmla="*/ 0 60000 65536"/>
                <a:gd name="T13" fmla="*/ 0 60000 65536"/>
                <a:gd name="T14" fmla="*/ 0 60000 65536"/>
                <a:gd name="T15" fmla="*/ 0 w 266"/>
                <a:gd name="T16" fmla="*/ 0 h 18"/>
                <a:gd name="T17" fmla="*/ 266 w 266"/>
                <a:gd name="T18" fmla="*/ 18 h 18"/>
              </a:gdLst>
              <a:ahLst/>
              <a:cxnLst>
                <a:cxn ang="T10">
                  <a:pos x="T0" y="T1"/>
                </a:cxn>
                <a:cxn ang="T11">
                  <a:pos x="T2" y="T3"/>
                </a:cxn>
                <a:cxn ang="T12">
                  <a:pos x="T4" y="T5"/>
                </a:cxn>
                <a:cxn ang="T13">
                  <a:pos x="T6" y="T7"/>
                </a:cxn>
                <a:cxn ang="T14">
                  <a:pos x="T8" y="T9"/>
                </a:cxn>
              </a:cxnLst>
              <a:rect l="T15" t="T16" r="T17" b="T18"/>
              <a:pathLst>
                <a:path w="266" h="18">
                  <a:moveTo>
                    <a:pt x="266" y="0"/>
                  </a:moveTo>
                  <a:lnTo>
                    <a:pt x="266" y="12"/>
                  </a:lnTo>
                  <a:lnTo>
                    <a:pt x="0" y="18"/>
                  </a:lnTo>
                  <a:lnTo>
                    <a:pt x="0" y="5"/>
                  </a:lnTo>
                  <a:lnTo>
                    <a:pt x="266" y="0"/>
                  </a:ln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85" name="îṧ1ïḋe"/>
            <p:cNvSpPr>
              <a14:cpLocks xmlns:a14="http://schemas.microsoft.com/office/drawing/2010/main" noChangeArrowheads="1"/>
            </p:cNvSpPr>
            <p:nvPr/>
          </p:nvSpPr>
          <p:spPr bwMode="auto">
            <a:xfrm>
              <a:off x="6528732" y="3861427"/>
              <a:ext cx="51025" cy="46119"/>
            </a:xfrm>
            <a:custGeom>
              <a:avLst/>
              <a:gdLst>
                <a:gd name="T0" fmla="*/ 2147483647 w 32"/>
                <a:gd name="T1" fmla="*/ 2147483647 h 29"/>
                <a:gd name="T2" fmla="*/ 2147483647 w 32"/>
                <a:gd name="T3" fmla="*/ 2147483647 h 29"/>
                <a:gd name="T4" fmla="*/ 2147483647 w 32"/>
                <a:gd name="T5" fmla="*/ 2147483647 h 29"/>
                <a:gd name="T6" fmla="*/ 2147483647 w 32"/>
                <a:gd name="T7" fmla="*/ 2147483647 h 29"/>
                <a:gd name="T8" fmla="*/ 2147483647 w 32"/>
                <a:gd name="T9" fmla="*/ 2147483647 h 29"/>
                <a:gd name="T10" fmla="*/ 0 60000 65536"/>
                <a:gd name="T11" fmla="*/ 0 60000 65536"/>
                <a:gd name="T12" fmla="*/ 0 60000 65536"/>
                <a:gd name="T13" fmla="*/ 0 60000 65536"/>
                <a:gd name="T14" fmla="*/ 0 60000 65536"/>
                <a:gd name="T15" fmla="*/ 0 w 32"/>
                <a:gd name="T16" fmla="*/ 0 h 29"/>
                <a:gd name="T17" fmla="*/ 32 w 32"/>
                <a:gd name="T18" fmla="*/ 29 h 29"/>
              </a:gdLst>
              <a:ahLst/>
              <a:cxnLst>
                <a:cxn ang="T10">
                  <a:pos x="T0" y="T1"/>
                </a:cxn>
                <a:cxn ang="T11">
                  <a:pos x="T2" y="T3"/>
                </a:cxn>
                <a:cxn ang="T12">
                  <a:pos x="T4" y="T5"/>
                </a:cxn>
                <a:cxn ang="T13">
                  <a:pos x="T6" y="T7"/>
                </a:cxn>
                <a:cxn ang="T14">
                  <a:pos x="T8" y="T9"/>
                </a:cxn>
              </a:cxnLst>
              <a:rect l="T15" t="T16" r="T17" b="T18"/>
              <a:pathLst>
                <a:path w="32" h="29">
                  <a:moveTo>
                    <a:pt x="30" y="10"/>
                  </a:moveTo>
                  <a:cubicBezTo>
                    <a:pt x="32" y="17"/>
                    <a:pt x="27" y="25"/>
                    <a:pt x="20" y="27"/>
                  </a:cubicBezTo>
                  <a:cubicBezTo>
                    <a:pt x="12" y="29"/>
                    <a:pt x="4" y="26"/>
                    <a:pt x="2" y="19"/>
                  </a:cubicBezTo>
                  <a:cubicBezTo>
                    <a:pt x="0" y="12"/>
                    <a:pt x="5" y="4"/>
                    <a:pt x="12" y="2"/>
                  </a:cubicBezTo>
                  <a:cubicBezTo>
                    <a:pt x="20" y="0"/>
                    <a:pt x="28" y="3"/>
                    <a:pt x="30" y="10"/>
                  </a:cubicBezTo>
                  <a:close/>
                </a:path>
              </a:pathLst>
            </a:custGeom>
            <a:solidFill>
              <a:srgbClr val="2D3AAD"/>
            </a:solidFill>
            <a:ln w="9525">
              <a:noFill/>
              <a:miter lim="800000"/>
            </a:ln>
          </p:spPr>
          <p:txBody>
            <a:bodyPr anchor="ctr"/>
            <a:lstStyle/>
            <a:p>
              <a:pPr algn="ctr"/>
              <a:endParaRPr lang="zh-CN" altLang="zh-CN">
                <a:latin typeface="Calibri" charset="0"/>
              </a:endParaRPr>
            </a:p>
          </p:txBody>
        </p:sp>
        <p:sp>
          <p:nvSpPr>
            <p:cNvPr id="47386" name="íṡľîḓé"/>
            <p:cNvSpPr>
              <a14:cpLocks xmlns:a14="http://schemas.microsoft.com/office/drawing/2010/main" noChangeArrowheads="1"/>
            </p:cNvSpPr>
            <p:nvPr/>
          </p:nvSpPr>
          <p:spPr bwMode="auto">
            <a:xfrm>
              <a:off x="5987082" y="3923246"/>
              <a:ext cx="709444" cy="567162"/>
            </a:xfrm>
            <a:custGeom>
              <a:avLst/>
              <a:gdLst>
                <a:gd name="T0" fmla="*/ 2147483647 w 445"/>
                <a:gd name="T1" fmla="*/ 2147483647 h 356"/>
                <a:gd name="T2" fmla="*/ 2147483647 w 445"/>
                <a:gd name="T3" fmla="*/ 2147483647 h 356"/>
                <a:gd name="T4" fmla="*/ 2147483647 w 445"/>
                <a:gd name="T5" fmla="*/ 2147483647 h 356"/>
                <a:gd name="T6" fmla="*/ 2147483647 w 445"/>
                <a:gd name="T7" fmla="*/ 2147483647 h 356"/>
                <a:gd name="T8" fmla="*/ 0 w 445"/>
                <a:gd name="T9" fmla="*/ 2147483647 h 356"/>
                <a:gd name="T10" fmla="*/ 2147483647 w 445"/>
                <a:gd name="T11" fmla="*/ 2147483647 h 356"/>
                <a:gd name="T12" fmla="*/ 2147483647 w 445"/>
                <a:gd name="T13" fmla="*/ 2147483647 h 356"/>
                <a:gd name="T14" fmla="*/ 2147483647 w 445"/>
                <a:gd name="T15" fmla="*/ 2147483647 h 356"/>
                <a:gd name="T16" fmla="*/ 2147483647 w 445"/>
                <a:gd name="T17" fmla="*/ 2147483647 h 356"/>
                <a:gd name="T18" fmla="*/ 2147483647 w 445"/>
                <a:gd name="T19" fmla="*/ 2147483647 h 356"/>
                <a:gd name="T20" fmla="*/ 2147483647 w 445"/>
                <a:gd name="T21" fmla="*/ 2147483647 h 3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5"/>
                <a:gd name="T34" fmla="*/ 0 h 356"/>
                <a:gd name="T35" fmla="*/ 445 w 445"/>
                <a:gd name="T36" fmla="*/ 356 h 3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5" h="356">
                  <a:moveTo>
                    <a:pt x="445" y="356"/>
                  </a:moveTo>
                  <a:cubicBezTo>
                    <a:pt x="391" y="354"/>
                    <a:pt x="391" y="354"/>
                    <a:pt x="391" y="354"/>
                  </a:cubicBezTo>
                  <a:cubicBezTo>
                    <a:pt x="342" y="133"/>
                    <a:pt x="342" y="133"/>
                    <a:pt x="342" y="133"/>
                  </a:cubicBezTo>
                  <a:cubicBezTo>
                    <a:pt x="342" y="133"/>
                    <a:pt x="150" y="220"/>
                    <a:pt x="62" y="195"/>
                  </a:cubicBezTo>
                  <a:cubicBezTo>
                    <a:pt x="10" y="180"/>
                    <a:pt x="0" y="121"/>
                    <a:pt x="0" y="76"/>
                  </a:cubicBezTo>
                  <a:cubicBezTo>
                    <a:pt x="1" y="46"/>
                    <a:pt x="6" y="22"/>
                    <a:pt x="6" y="22"/>
                  </a:cubicBezTo>
                  <a:cubicBezTo>
                    <a:pt x="6" y="22"/>
                    <a:pt x="85" y="32"/>
                    <a:pt x="171" y="31"/>
                  </a:cubicBezTo>
                  <a:cubicBezTo>
                    <a:pt x="171" y="31"/>
                    <a:pt x="171" y="31"/>
                    <a:pt x="171" y="31"/>
                  </a:cubicBezTo>
                  <a:cubicBezTo>
                    <a:pt x="213" y="31"/>
                    <a:pt x="257" y="29"/>
                    <a:pt x="295" y="22"/>
                  </a:cubicBezTo>
                  <a:cubicBezTo>
                    <a:pt x="410" y="0"/>
                    <a:pt x="445" y="60"/>
                    <a:pt x="443" y="95"/>
                  </a:cubicBezTo>
                  <a:cubicBezTo>
                    <a:pt x="441" y="130"/>
                    <a:pt x="445" y="356"/>
                    <a:pt x="445" y="356"/>
                  </a:cubicBezTo>
                  <a:close/>
                </a:path>
              </a:pathLst>
            </a:custGeom>
            <a:solidFill>
              <a:srgbClr val="FC542D"/>
            </a:solidFill>
            <a:ln w="9525">
              <a:noFill/>
              <a:miter lim="800000"/>
            </a:ln>
          </p:spPr>
          <p:txBody>
            <a:bodyPr anchor="ctr"/>
            <a:lstStyle/>
            <a:p>
              <a:pPr algn="ctr"/>
              <a:endParaRPr lang="zh-CN" altLang="zh-CN">
                <a:latin typeface="Calibri" charset="0"/>
              </a:endParaRPr>
            </a:p>
          </p:txBody>
        </p:sp>
        <p:sp>
          <p:nvSpPr>
            <p:cNvPr id="47387" name="is1iḍé"/>
            <p:cNvSpPr>
              <a14:cpLocks xmlns:a14="http://schemas.microsoft.com/office/drawing/2010/main" noChangeArrowheads="1"/>
            </p:cNvSpPr>
            <p:nvPr/>
          </p:nvSpPr>
          <p:spPr bwMode="auto">
            <a:xfrm>
              <a:off x="5987082" y="3958571"/>
              <a:ext cx="273769" cy="107937"/>
            </a:xfrm>
            <a:custGeom>
              <a:avLst/>
              <a:gdLst>
                <a:gd name="T0" fmla="*/ 2147483647 w 172"/>
                <a:gd name="T1" fmla="*/ 2147483647 h 68"/>
                <a:gd name="T2" fmla="*/ 2147483647 w 172"/>
                <a:gd name="T3" fmla="*/ 2147483647 h 68"/>
                <a:gd name="T4" fmla="*/ 2147483647 w 172"/>
                <a:gd name="T5" fmla="*/ 2147483647 h 68"/>
                <a:gd name="T6" fmla="*/ 0 w 172"/>
                <a:gd name="T7" fmla="*/ 2147483647 h 68"/>
                <a:gd name="T8" fmla="*/ 2147483647 w 172"/>
                <a:gd name="T9" fmla="*/ 0 h 68"/>
                <a:gd name="T10" fmla="*/ 2147483647 w 172"/>
                <a:gd name="T11" fmla="*/ 2147483647 h 68"/>
                <a:gd name="T12" fmla="*/ 2147483647 w 172"/>
                <a:gd name="T13" fmla="*/ 2147483647 h 68"/>
                <a:gd name="T14" fmla="*/ 2147483647 w 172"/>
                <a:gd name="T15" fmla="*/ 2147483647 h 68"/>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68"/>
                <a:gd name="T26" fmla="*/ 172 w 172"/>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68">
                  <a:moveTo>
                    <a:pt x="169" y="10"/>
                  </a:moveTo>
                  <a:cubicBezTo>
                    <a:pt x="141" y="10"/>
                    <a:pt x="104" y="22"/>
                    <a:pt x="104" y="22"/>
                  </a:cubicBezTo>
                  <a:cubicBezTo>
                    <a:pt x="105" y="68"/>
                    <a:pt x="105" y="68"/>
                    <a:pt x="105" y="68"/>
                  </a:cubicBezTo>
                  <a:cubicBezTo>
                    <a:pt x="0" y="54"/>
                    <a:pt x="0" y="54"/>
                    <a:pt x="0" y="54"/>
                  </a:cubicBezTo>
                  <a:cubicBezTo>
                    <a:pt x="1" y="24"/>
                    <a:pt x="6" y="0"/>
                    <a:pt x="6" y="0"/>
                  </a:cubicBezTo>
                  <a:cubicBezTo>
                    <a:pt x="6" y="0"/>
                    <a:pt x="85" y="10"/>
                    <a:pt x="171" y="9"/>
                  </a:cubicBezTo>
                  <a:cubicBezTo>
                    <a:pt x="171" y="9"/>
                    <a:pt x="171" y="9"/>
                    <a:pt x="171" y="9"/>
                  </a:cubicBezTo>
                  <a:cubicBezTo>
                    <a:pt x="172" y="10"/>
                    <a:pt x="172" y="10"/>
                    <a:pt x="169" y="10"/>
                  </a:cubicBezTo>
                  <a:close/>
                </a:path>
              </a:pathLst>
            </a:custGeom>
            <a:solidFill>
              <a:schemeClr val="accent1"/>
            </a:solidFill>
            <a:ln w="9525">
              <a:noFill/>
              <a:miter lim="800000"/>
            </a:ln>
          </p:spPr>
          <p:txBody>
            <a:bodyPr anchor="ctr"/>
            <a:lstStyle/>
            <a:p>
              <a:pPr algn="ctr"/>
              <a:endParaRPr lang="zh-CN" altLang="zh-CN">
                <a:latin typeface="Calibri" charset="0"/>
              </a:endParaRPr>
            </a:p>
          </p:txBody>
        </p:sp>
        <p:sp>
          <p:nvSpPr>
            <p:cNvPr id="47388" name="îṥľíḑe"/>
            <p:cNvSpPr>
              <a14:cpLocks xmlns:a14="http://schemas.microsoft.com/office/drawing/2010/main" noChangeArrowheads="1"/>
            </p:cNvSpPr>
            <p:nvPr/>
          </p:nvSpPr>
          <p:spPr bwMode="auto">
            <a:xfrm>
              <a:off x="5980214" y="3494440"/>
              <a:ext cx="182512" cy="535762"/>
            </a:xfrm>
            <a:custGeom>
              <a:avLst/>
              <a:gdLst>
                <a:gd name="T0" fmla="*/ 2147483647 w 114"/>
                <a:gd name="T1" fmla="*/ 2147483647 h 336"/>
                <a:gd name="T2" fmla="*/ 0 w 114"/>
                <a:gd name="T3" fmla="*/ 2147483647 h 336"/>
                <a:gd name="T4" fmla="*/ 2147483647 w 114"/>
                <a:gd name="T5" fmla="*/ 2147483647 h 336"/>
                <a:gd name="T6" fmla="*/ 2147483647 w 114"/>
                <a:gd name="T7" fmla="*/ 0 h 336"/>
                <a:gd name="T8" fmla="*/ 2147483647 w 114"/>
                <a:gd name="T9" fmla="*/ 2147483647 h 336"/>
                <a:gd name="T10" fmla="*/ 0 60000 65536"/>
                <a:gd name="T11" fmla="*/ 0 60000 65536"/>
                <a:gd name="T12" fmla="*/ 0 60000 65536"/>
                <a:gd name="T13" fmla="*/ 0 60000 65536"/>
                <a:gd name="T14" fmla="*/ 0 60000 65536"/>
                <a:gd name="T15" fmla="*/ 0 w 114"/>
                <a:gd name="T16" fmla="*/ 0 h 336"/>
                <a:gd name="T17" fmla="*/ 114 w 114"/>
                <a:gd name="T18" fmla="*/ 336 h 336"/>
              </a:gdLst>
              <a:ahLst/>
              <a:cxnLst>
                <a:cxn ang="T10">
                  <a:pos x="T0" y="T1"/>
                </a:cxn>
                <a:cxn ang="T11">
                  <a:pos x="T2" y="T3"/>
                </a:cxn>
                <a:cxn ang="T12">
                  <a:pos x="T4" y="T5"/>
                </a:cxn>
                <a:cxn ang="T13">
                  <a:pos x="T6" y="T7"/>
                </a:cxn>
                <a:cxn ang="T14">
                  <a:pos x="T8" y="T9"/>
                </a:cxn>
              </a:cxnLst>
              <a:rect l="T15" t="T16" r="T17" b="T18"/>
              <a:pathLst>
                <a:path w="114" h="336">
                  <a:moveTo>
                    <a:pt x="41" y="41"/>
                  </a:moveTo>
                  <a:cubicBezTo>
                    <a:pt x="11" y="109"/>
                    <a:pt x="0" y="327"/>
                    <a:pt x="0" y="327"/>
                  </a:cubicBezTo>
                  <a:cubicBezTo>
                    <a:pt x="98" y="336"/>
                    <a:pt x="98" y="336"/>
                    <a:pt x="98" y="336"/>
                  </a:cubicBezTo>
                  <a:cubicBezTo>
                    <a:pt x="110" y="218"/>
                    <a:pt x="114" y="105"/>
                    <a:pt x="107" y="0"/>
                  </a:cubicBezTo>
                  <a:cubicBezTo>
                    <a:pt x="82" y="7"/>
                    <a:pt x="58" y="21"/>
                    <a:pt x="41" y="41"/>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89" name="is1íďe"/>
            <p:cNvSpPr>
              <a14:cpLocks xmlns:a14="http://schemas.microsoft.com/office/drawing/2010/main" noChangeArrowheads="1"/>
            </p:cNvSpPr>
            <p:nvPr/>
          </p:nvSpPr>
          <p:spPr bwMode="auto">
            <a:xfrm>
              <a:off x="5971382" y="3816289"/>
              <a:ext cx="339512" cy="142281"/>
            </a:xfrm>
            <a:custGeom>
              <a:avLst/>
              <a:gdLst>
                <a:gd name="T0" fmla="*/ 2147483647 w 213"/>
                <a:gd name="T1" fmla="*/ 2147483647 h 89"/>
                <a:gd name="T2" fmla="*/ 2147483647 w 213"/>
                <a:gd name="T3" fmla="*/ 2147483647 h 89"/>
                <a:gd name="T4" fmla="*/ 2147483647 w 213"/>
                <a:gd name="T5" fmla="*/ 2147483647 h 89"/>
                <a:gd name="T6" fmla="*/ 2147483647 w 213"/>
                <a:gd name="T7" fmla="*/ 2147483647 h 89"/>
                <a:gd name="T8" fmla="*/ 2147483647 w 213"/>
                <a:gd name="T9" fmla="*/ 2147483647 h 89"/>
                <a:gd name="T10" fmla="*/ 0 60000 65536"/>
                <a:gd name="T11" fmla="*/ 0 60000 65536"/>
                <a:gd name="T12" fmla="*/ 0 60000 65536"/>
                <a:gd name="T13" fmla="*/ 0 60000 65536"/>
                <a:gd name="T14" fmla="*/ 0 60000 65536"/>
                <a:gd name="T15" fmla="*/ 0 w 213"/>
                <a:gd name="T16" fmla="*/ 0 h 89"/>
                <a:gd name="T17" fmla="*/ 213 w 213"/>
                <a:gd name="T18" fmla="*/ 89 h 89"/>
              </a:gdLst>
              <a:ahLst/>
              <a:cxnLst>
                <a:cxn ang="T10">
                  <a:pos x="T0" y="T1"/>
                </a:cxn>
                <a:cxn ang="T11">
                  <a:pos x="T2" y="T3"/>
                </a:cxn>
                <a:cxn ang="T12">
                  <a:pos x="T4" y="T5"/>
                </a:cxn>
                <a:cxn ang="T13">
                  <a:pos x="T6" y="T7"/>
                </a:cxn>
                <a:cxn ang="T14">
                  <a:pos x="T8" y="T9"/>
                </a:cxn>
              </a:cxnLst>
              <a:rect l="T15" t="T16" r="T17" b="T18"/>
              <a:pathLst>
                <a:path w="213" h="89">
                  <a:moveTo>
                    <a:pt x="213" y="89"/>
                  </a:moveTo>
                  <a:cubicBezTo>
                    <a:pt x="213" y="89"/>
                    <a:pt x="57" y="80"/>
                    <a:pt x="28" y="61"/>
                  </a:cubicBezTo>
                  <a:cubicBezTo>
                    <a:pt x="0" y="42"/>
                    <a:pt x="28" y="0"/>
                    <a:pt x="71" y="15"/>
                  </a:cubicBezTo>
                  <a:cubicBezTo>
                    <a:pt x="113" y="30"/>
                    <a:pt x="205" y="68"/>
                    <a:pt x="205" y="68"/>
                  </a:cubicBezTo>
                  <a:lnTo>
                    <a:pt x="213" y="89"/>
                  </a:lnTo>
                  <a:close/>
                </a:path>
              </a:pathLst>
            </a:custGeom>
            <a:solidFill>
              <a:srgbClr val="784346"/>
            </a:solidFill>
            <a:ln w="9525">
              <a:noFill/>
              <a:miter lim="800000"/>
            </a:ln>
          </p:spPr>
          <p:txBody>
            <a:bodyPr anchor="ctr"/>
            <a:lstStyle/>
            <a:p>
              <a:pPr algn="ctr"/>
              <a:endParaRPr lang="zh-CN" altLang="zh-CN">
                <a:latin typeface="Calibri" charset="0"/>
              </a:endParaRPr>
            </a:p>
          </p:txBody>
        </p:sp>
        <p:sp>
          <p:nvSpPr>
            <p:cNvPr id="47390" name="îṣľïḍe"/>
            <p:cNvSpPr>
              <a14:cpLocks xmlns:a14="http://schemas.microsoft.com/office/drawing/2010/main" noChangeArrowheads="1"/>
            </p:cNvSpPr>
            <p:nvPr/>
          </p:nvSpPr>
          <p:spPr bwMode="auto">
            <a:xfrm>
              <a:off x="5961570" y="3537615"/>
              <a:ext cx="312037" cy="435675"/>
            </a:xfrm>
            <a:custGeom>
              <a:avLst/>
              <a:gdLst>
                <a:gd name="T0" fmla="*/ 2147483647 w 196"/>
                <a:gd name="T1" fmla="*/ 2147483647 h 273"/>
                <a:gd name="T2" fmla="*/ 2147483647 w 196"/>
                <a:gd name="T3" fmla="*/ 2147483647 h 273"/>
                <a:gd name="T4" fmla="*/ 2147483647 w 196"/>
                <a:gd name="T5" fmla="*/ 2147483647 h 273"/>
                <a:gd name="T6" fmla="*/ 2147483647 w 196"/>
                <a:gd name="T7" fmla="*/ 2147483647 h 273"/>
                <a:gd name="T8" fmla="*/ 2147483647 w 196"/>
                <a:gd name="T9" fmla="*/ 2147483647 h 273"/>
                <a:gd name="T10" fmla="*/ 2147483647 w 196"/>
                <a:gd name="T11" fmla="*/ 2147483647 h 273"/>
                <a:gd name="T12" fmla="*/ 2147483647 w 196"/>
                <a:gd name="T13" fmla="*/ 2147483647 h 273"/>
                <a:gd name="T14" fmla="*/ 2147483647 w 196"/>
                <a:gd name="T15" fmla="*/ 2147483647 h 273"/>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273"/>
                <a:gd name="T26" fmla="*/ 196 w 196"/>
                <a:gd name="T27" fmla="*/ 273 h 2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273">
                  <a:moveTo>
                    <a:pt x="93" y="196"/>
                  </a:moveTo>
                  <a:cubicBezTo>
                    <a:pt x="103" y="29"/>
                    <a:pt x="103" y="29"/>
                    <a:pt x="103" y="29"/>
                  </a:cubicBezTo>
                  <a:cubicBezTo>
                    <a:pt x="88" y="4"/>
                    <a:pt x="71" y="0"/>
                    <a:pt x="53" y="14"/>
                  </a:cubicBezTo>
                  <a:cubicBezTo>
                    <a:pt x="38" y="50"/>
                    <a:pt x="9" y="171"/>
                    <a:pt x="9" y="182"/>
                  </a:cubicBezTo>
                  <a:cubicBezTo>
                    <a:pt x="9" y="192"/>
                    <a:pt x="0" y="226"/>
                    <a:pt x="34" y="236"/>
                  </a:cubicBezTo>
                  <a:cubicBezTo>
                    <a:pt x="56" y="250"/>
                    <a:pt x="194" y="273"/>
                    <a:pt x="194" y="273"/>
                  </a:cubicBezTo>
                  <a:cubicBezTo>
                    <a:pt x="194" y="273"/>
                    <a:pt x="194" y="245"/>
                    <a:pt x="196" y="237"/>
                  </a:cubicBezTo>
                  <a:cubicBezTo>
                    <a:pt x="172" y="227"/>
                    <a:pt x="125" y="208"/>
                    <a:pt x="93" y="196"/>
                  </a:cubicBezTo>
                  <a:close/>
                </a:path>
              </a:pathLst>
            </a:custGeom>
            <a:solidFill>
              <a:srgbClr val="23204D"/>
            </a:solidFill>
            <a:ln w="9525">
              <a:noFill/>
              <a:miter lim="800000"/>
            </a:ln>
          </p:spPr>
          <p:txBody>
            <a:bodyPr anchor="ctr"/>
            <a:lstStyle/>
            <a:p>
              <a:pPr algn="ctr"/>
              <a:endParaRPr lang="zh-CN" altLang="zh-CN">
                <a:latin typeface="Calibri" charset="0"/>
              </a:endParaRPr>
            </a:p>
          </p:txBody>
        </p:sp>
        <p:sp>
          <p:nvSpPr>
            <p:cNvPr id="47391" name="ïslíḑê"/>
            <p:cNvSpPr>
              <a14:cpLocks xmlns:a14="http://schemas.microsoft.com/office/drawing/2010/main" noChangeArrowheads="1"/>
            </p:cNvSpPr>
            <p:nvPr/>
          </p:nvSpPr>
          <p:spPr bwMode="auto">
            <a:xfrm>
              <a:off x="6117589" y="3350197"/>
              <a:ext cx="155037" cy="115787"/>
            </a:xfrm>
            <a:custGeom>
              <a:avLst/>
              <a:gdLst>
                <a:gd name="T0" fmla="*/ 2147483647 w 97"/>
                <a:gd name="T1" fmla="*/ 2147483647 h 73"/>
                <a:gd name="T2" fmla="*/ 2147483647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2147483647 w 97"/>
                <a:gd name="T15" fmla="*/ 2147483647 h 73"/>
                <a:gd name="T16" fmla="*/ 2147483647 w 97"/>
                <a:gd name="T17" fmla="*/ 2147483647 h 73"/>
                <a:gd name="T18" fmla="*/ 2147483647 w 97"/>
                <a:gd name="T19" fmla="*/ 2147483647 h 73"/>
                <a:gd name="T20" fmla="*/ 2147483647 w 97"/>
                <a:gd name="T21" fmla="*/ 2147483647 h 73"/>
                <a:gd name="T22" fmla="*/ 2147483647 w 97"/>
                <a:gd name="T23" fmla="*/ 2147483647 h 73"/>
                <a:gd name="T24" fmla="*/ 2147483647 w 97"/>
                <a:gd name="T25" fmla="*/ 2147483647 h 73"/>
                <a:gd name="T26" fmla="*/ 2147483647 w 97"/>
                <a:gd name="T27" fmla="*/ 2147483647 h 73"/>
                <a:gd name="T28" fmla="*/ 2147483647 w 97"/>
                <a:gd name="T29" fmla="*/ 2147483647 h 73"/>
                <a:gd name="T30" fmla="*/ 2147483647 w 97"/>
                <a:gd name="T31" fmla="*/ 2147483647 h 73"/>
                <a:gd name="T32" fmla="*/ 2147483647 w 97"/>
                <a:gd name="T33" fmla="*/ 2147483647 h 73"/>
                <a:gd name="T34" fmla="*/ 2147483647 w 97"/>
                <a:gd name="T35" fmla="*/ 2147483647 h 73"/>
                <a:gd name="T36" fmla="*/ 2147483647 w 97"/>
                <a:gd name="T37" fmla="*/ 2147483647 h 73"/>
                <a:gd name="T38" fmla="*/ 2147483647 w 97"/>
                <a:gd name="T39" fmla="*/ 2147483647 h 73"/>
                <a:gd name="T40" fmla="*/ 2147483647 w 97"/>
                <a:gd name="T41" fmla="*/ 0 h 73"/>
                <a:gd name="T42" fmla="*/ 2147483647 w 97"/>
                <a:gd name="T43" fmla="*/ 2147483647 h 73"/>
                <a:gd name="T44" fmla="*/ 2147483647 w 97"/>
                <a:gd name="T45" fmla="*/ 2147483647 h 73"/>
                <a:gd name="T46" fmla="*/ 2147483647 w 97"/>
                <a:gd name="T47" fmla="*/ 2147483647 h 73"/>
                <a:gd name="T48" fmla="*/ 2147483647 w 97"/>
                <a:gd name="T49" fmla="*/ 2147483647 h 73"/>
                <a:gd name="T50" fmla="*/ 2147483647 w 97"/>
                <a:gd name="T51" fmla="*/ 2147483647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
                <a:gd name="T79" fmla="*/ 0 h 73"/>
                <a:gd name="T80" fmla="*/ 97 w 97"/>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 h="73">
                  <a:moveTo>
                    <a:pt x="30" y="73"/>
                  </a:moveTo>
                  <a:cubicBezTo>
                    <a:pt x="32" y="69"/>
                    <a:pt x="35" y="64"/>
                    <a:pt x="37" y="60"/>
                  </a:cubicBezTo>
                  <a:cubicBezTo>
                    <a:pt x="32" y="58"/>
                    <a:pt x="28" y="55"/>
                    <a:pt x="26" y="50"/>
                  </a:cubicBezTo>
                  <a:cubicBezTo>
                    <a:pt x="23" y="45"/>
                    <a:pt x="24" y="39"/>
                    <a:pt x="29" y="36"/>
                  </a:cubicBezTo>
                  <a:cubicBezTo>
                    <a:pt x="31" y="34"/>
                    <a:pt x="35" y="34"/>
                    <a:pt x="38" y="36"/>
                  </a:cubicBezTo>
                  <a:cubicBezTo>
                    <a:pt x="39" y="37"/>
                    <a:pt x="40" y="39"/>
                    <a:pt x="40" y="41"/>
                  </a:cubicBezTo>
                  <a:cubicBezTo>
                    <a:pt x="41" y="44"/>
                    <a:pt x="41" y="47"/>
                    <a:pt x="41" y="50"/>
                  </a:cubicBezTo>
                  <a:cubicBezTo>
                    <a:pt x="45" y="50"/>
                    <a:pt x="48" y="50"/>
                    <a:pt x="52" y="49"/>
                  </a:cubicBezTo>
                  <a:cubicBezTo>
                    <a:pt x="50" y="43"/>
                    <a:pt x="49" y="37"/>
                    <a:pt x="48" y="31"/>
                  </a:cubicBezTo>
                  <a:cubicBezTo>
                    <a:pt x="52" y="30"/>
                    <a:pt x="55" y="29"/>
                    <a:pt x="59" y="29"/>
                  </a:cubicBezTo>
                  <a:cubicBezTo>
                    <a:pt x="60" y="24"/>
                    <a:pt x="61" y="20"/>
                    <a:pt x="62" y="16"/>
                  </a:cubicBezTo>
                  <a:cubicBezTo>
                    <a:pt x="65" y="16"/>
                    <a:pt x="69" y="17"/>
                    <a:pt x="72" y="18"/>
                  </a:cubicBezTo>
                  <a:cubicBezTo>
                    <a:pt x="73" y="19"/>
                    <a:pt x="74" y="19"/>
                    <a:pt x="75" y="19"/>
                  </a:cubicBezTo>
                  <a:cubicBezTo>
                    <a:pt x="76" y="20"/>
                    <a:pt x="78" y="19"/>
                    <a:pt x="79" y="19"/>
                  </a:cubicBezTo>
                  <a:cubicBezTo>
                    <a:pt x="85" y="16"/>
                    <a:pt x="91" y="13"/>
                    <a:pt x="97" y="9"/>
                  </a:cubicBezTo>
                  <a:cubicBezTo>
                    <a:pt x="92" y="10"/>
                    <a:pt x="88" y="10"/>
                    <a:pt x="83" y="11"/>
                  </a:cubicBezTo>
                  <a:cubicBezTo>
                    <a:pt x="87" y="9"/>
                    <a:pt x="90" y="6"/>
                    <a:pt x="94" y="4"/>
                  </a:cubicBezTo>
                  <a:cubicBezTo>
                    <a:pt x="89" y="5"/>
                    <a:pt x="84" y="5"/>
                    <a:pt x="78" y="6"/>
                  </a:cubicBezTo>
                  <a:cubicBezTo>
                    <a:pt x="77" y="6"/>
                    <a:pt x="76" y="7"/>
                    <a:pt x="75" y="7"/>
                  </a:cubicBezTo>
                  <a:cubicBezTo>
                    <a:pt x="73" y="7"/>
                    <a:pt x="71" y="6"/>
                    <a:pt x="70" y="5"/>
                  </a:cubicBezTo>
                  <a:cubicBezTo>
                    <a:pt x="60" y="2"/>
                    <a:pt x="50" y="0"/>
                    <a:pt x="40" y="0"/>
                  </a:cubicBezTo>
                  <a:cubicBezTo>
                    <a:pt x="30" y="1"/>
                    <a:pt x="20" y="4"/>
                    <a:pt x="13" y="11"/>
                  </a:cubicBezTo>
                  <a:cubicBezTo>
                    <a:pt x="10" y="14"/>
                    <a:pt x="7" y="19"/>
                    <a:pt x="8" y="23"/>
                  </a:cubicBezTo>
                  <a:cubicBezTo>
                    <a:pt x="5" y="24"/>
                    <a:pt x="2" y="27"/>
                    <a:pt x="1" y="29"/>
                  </a:cubicBezTo>
                  <a:cubicBezTo>
                    <a:pt x="0" y="32"/>
                    <a:pt x="0" y="36"/>
                    <a:pt x="1" y="39"/>
                  </a:cubicBezTo>
                  <a:cubicBezTo>
                    <a:pt x="3" y="54"/>
                    <a:pt x="15" y="66"/>
                    <a:pt x="29" y="72"/>
                  </a:cubicBezTo>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92" name="ïŝḻiḑe"/>
            <p:cNvSpPr>
              <a14:cpLocks xmlns:a14="http://schemas.microsoft.com/office/drawing/2010/main" noChangeArrowheads="1"/>
            </p:cNvSpPr>
            <p:nvPr/>
          </p:nvSpPr>
          <p:spPr bwMode="auto">
            <a:xfrm>
              <a:off x="6089132" y="3345290"/>
              <a:ext cx="44157" cy="47100"/>
            </a:xfrm>
            <a:custGeom>
              <a:avLst/>
              <a:gdLst>
                <a:gd name="T0" fmla="*/ 2147483647 w 28"/>
                <a:gd name="T1" fmla="*/ 2147483647 h 30"/>
                <a:gd name="T2" fmla="*/ 2147483647 w 28"/>
                <a:gd name="T3" fmla="*/ 2147483647 h 30"/>
                <a:gd name="T4" fmla="*/ 2147483647 w 28"/>
                <a:gd name="T5" fmla="*/ 2147483647 h 30"/>
                <a:gd name="T6" fmla="*/ 2147483647 w 28"/>
                <a:gd name="T7" fmla="*/ 2147483647 h 30"/>
                <a:gd name="T8" fmla="*/ 2147483647 w 28"/>
                <a:gd name="T9" fmla="*/ 2147483647 h 30"/>
                <a:gd name="T10" fmla="*/ 2147483647 w 28"/>
                <a:gd name="T11" fmla="*/ 2147483647 h 30"/>
                <a:gd name="T12" fmla="*/ 2147483647 w 28"/>
                <a:gd name="T13" fmla="*/ 2147483647 h 30"/>
                <a:gd name="T14" fmla="*/ 2147483647 w 28"/>
                <a:gd name="T15" fmla="*/ 2147483647 h 30"/>
                <a:gd name="T16" fmla="*/ 2147483647 w 28"/>
                <a:gd name="T17" fmla="*/ 2147483647 h 30"/>
                <a:gd name="T18" fmla="*/ 2147483647 w 28"/>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0"/>
                <a:gd name="T32" fmla="*/ 28 w 2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0">
                  <a:moveTo>
                    <a:pt x="24" y="27"/>
                  </a:moveTo>
                  <a:cubicBezTo>
                    <a:pt x="21" y="28"/>
                    <a:pt x="18" y="29"/>
                    <a:pt x="15" y="29"/>
                  </a:cubicBezTo>
                  <a:cubicBezTo>
                    <a:pt x="12" y="30"/>
                    <a:pt x="9" y="29"/>
                    <a:pt x="6" y="27"/>
                  </a:cubicBezTo>
                  <a:cubicBezTo>
                    <a:pt x="5" y="25"/>
                    <a:pt x="4" y="23"/>
                    <a:pt x="3" y="21"/>
                  </a:cubicBezTo>
                  <a:cubicBezTo>
                    <a:pt x="2" y="18"/>
                    <a:pt x="0" y="13"/>
                    <a:pt x="2" y="9"/>
                  </a:cubicBezTo>
                  <a:cubicBezTo>
                    <a:pt x="2" y="7"/>
                    <a:pt x="4" y="5"/>
                    <a:pt x="6" y="4"/>
                  </a:cubicBezTo>
                  <a:cubicBezTo>
                    <a:pt x="8" y="2"/>
                    <a:pt x="10" y="1"/>
                    <a:pt x="12" y="1"/>
                  </a:cubicBezTo>
                  <a:cubicBezTo>
                    <a:pt x="16" y="0"/>
                    <a:pt x="21" y="2"/>
                    <a:pt x="24" y="6"/>
                  </a:cubicBezTo>
                  <a:cubicBezTo>
                    <a:pt x="26" y="10"/>
                    <a:pt x="27" y="14"/>
                    <a:pt x="28" y="19"/>
                  </a:cubicBezTo>
                  <a:cubicBezTo>
                    <a:pt x="28" y="22"/>
                    <a:pt x="27" y="26"/>
                    <a:pt x="25" y="28"/>
                  </a:cubicBezTo>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93" name="îSľiḋè"/>
            <p:cNvSpPr>
              <a14:cpLocks xmlns:a14="http://schemas.microsoft.com/office/drawing/2010/main" noChangeArrowheads="1"/>
            </p:cNvSpPr>
            <p:nvPr/>
          </p:nvSpPr>
          <p:spPr bwMode="auto">
            <a:xfrm>
              <a:off x="6214732" y="3455190"/>
              <a:ext cx="27475" cy="9812"/>
            </a:xfrm>
            <a:custGeom>
              <a:avLst/>
              <a:gdLst>
                <a:gd name="T0" fmla="*/ 2147483647 w 17"/>
                <a:gd name="T1" fmla="*/ 2147483647 h 6"/>
                <a:gd name="T2" fmla="*/ 2147483647 w 17"/>
                <a:gd name="T3" fmla="*/ 2147483647 h 6"/>
                <a:gd name="T4" fmla="*/ 2147483647 w 17"/>
                <a:gd name="T5" fmla="*/ 2147483647 h 6"/>
                <a:gd name="T6" fmla="*/ 0 w 17"/>
                <a:gd name="T7" fmla="*/ 2147483647 h 6"/>
                <a:gd name="T8" fmla="*/ 2147483647 w 17"/>
                <a:gd name="T9" fmla="*/ 2147483647 h 6"/>
                <a:gd name="T10" fmla="*/ 2147483647 w 17"/>
                <a:gd name="T11" fmla="*/ 2147483647 h 6"/>
                <a:gd name="T12" fmla="*/ 0 60000 65536"/>
                <a:gd name="T13" fmla="*/ 0 60000 65536"/>
                <a:gd name="T14" fmla="*/ 0 60000 65536"/>
                <a:gd name="T15" fmla="*/ 0 60000 65536"/>
                <a:gd name="T16" fmla="*/ 0 60000 65536"/>
                <a:gd name="T17" fmla="*/ 0 60000 65536"/>
                <a:gd name="T18" fmla="*/ 0 w 17"/>
                <a:gd name="T19" fmla="*/ 0 h 6"/>
                <a:gd name="T20" fmla="*/ 17 w 17"/>
                <a:gd name="T21" fmla="*/ 6 h 6"/>
              </a:gdLst>
              <a:ahLst/>
              <a:cxnLst>
                <a:cxn ang="T12">
                  <a:pos x="T0" y="T1"/>
                </a:cxn>
                <a:cxn ang="T13">
                  <a:pos x="T2" y="T3"/>
                </a:cxn>
                <a:cxn ang="T14">
                  <a:pos x="T4" y="T5"/>
                </a:cxn>
                <a:cxn ang="T15">
                  <a:pos x="T6" y="T7"/>
                </a:cxn>
                <a:cxn ang="T16">
                  <a:pos x="T8" y="T9"/>
                </a:cxn>
                <a:cxn ang="T17">
                  <a:pos x="T10" y="T11"/>
                </a:cxn>
              </a:cxnLst>
              <a:rect l="T18" t="T19" r="T20" b="T21"/>
              <a:pathLst>
                <a:path w="17" h="6">
                  <a:moveTo>
                    <a:pt x="17" y="2"/>
                  </a:moveTo>
                  <a:cubicBezTo>
                    <a:pt x="14" y="0"/>
                    <a:pt x="10" y="0"/>
                    <a:pt x="7" y="1"/>
                  </a:cubicBezTo>
                  <a:cubicBezTo>
                    <a:pt x="6" y="2"/>
                    <a:pt x="5" y="3"/>
                    <a:pt x="3" y="3"/>
                  </a:cubicBezTo>
                  <a:cubicBezTo>
                    <a:pt x="2" y="4"/>
                    <a:pt x="1" y="4"/>
                    <a:pt x="0" y="4"/>
                  </a:cubicBezTo>
                  <a:cubicBezTo>
                    <a:pt x="5" y="6"/>
                    <a:pt x="12" y="6"/>
                    <a:pt x="17" y="4"/>
                  </a:cubicBezTo>
                  <a:cubicBezTo>
                    <a:pt x="17" y="4"/>
                    <a:pt x="17" y="4"/>
                    <a:pt x="17" y="4"/>
                  </a:cubicBezTo>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94" name="iṩliďe"/>
            <p:cNvSpPr>
              <a14:cpLocks xmlns:a14="http://schemas.microsoft.com/office/drawing/2010/main" noChangeArrowheads="1"/>
            </p:cNvSpPr>
            <p:nvPr/>
          </p:nvSpPr>
          <p:spPr bwMode="auto">
            <a:xfrm>
              <a:off x="6222582" y="3424771"/>
              <a:ext cx="11775" cy="9812"/>
            </a:xfrm>
            <a:custGeom>
              <a:avLst/>
              <a:gdLst>
                <a:gd name="T0" fmla="*/ 2147483647 w 7"/>
                <a:gd name="T1" fmla="*/ 0 h 6"/>
                <a:gd name="T2" fmla="*/ 2147483647 w 7"/>
                <a:gd name="T3" fmla="*/ 0 h 6"/>
                <a:gd name="T4" fmla="*/ 2147483647 w 7"/>
                <a:gd name="T5" fmla="*/ 2147483647 h 6"/>
                <a:gd name="T6" fmla="*/ 2147483647 w 7"/>
                <a:gd name="T7" fmla="*/ 2147483647 h 6"/>
                <a:gd name="T8" fmla="*/ 214748364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4" y="0"/>
                  </a:moveTo>
                  <a:cubicBezTo>
                    <a:pt x="3" y="0"/>
                    <a:pt x="3" y="0"/>
                    <a:pt x="3" y="0"/>
                  </a:cubicBezTo>
                  <a:cubicBezTo>
                    <a:pt x="0" y="0"/>
                    <a:pt x="0" y="6"/>
                    <a:pt x="3" y="6"/>
                  </a:cubicBezTo>
                  <a:cubicBezTo>
                    <a:pt x="4" y="6"/>
                    <a:pt x="4" y="6"/>
                    <a:pt x="4" y="6"/>
                  </a:cubicBezTo>
                  <a:cubicBezTo>
                    <a:pt x="7" y="6"/>
                    <a:pt x="7" y="0"/>
                    <a:pt x="4" y="0"/>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95" name="iSľiďe"/>
            <p:cNvSpPr>
              <a14:cpLocks xmlns:a14="http://schemas.microsoft.com/office/drawing/2010/main" noChangeArrowheads="1"/>
            </p:cNvSpPr>
            <p:nvPr/>
          </p:nvSpPr>
          <p:spPr bwMode="auto">
            <a:xfrm>
              <a:off x="6188239" y="3455190"/>
              <a:ext cx="51025" cy="30419"/>
            </a:xfrm>
            <a:custGeom>
              <a:avLst/>
              <a:gdLst>
                <a:gd name="T0" fmla="*/ 0 w 32"/>
                <a:gd name="T1" fmla="*/ 2147483647 h 19"/>
                <a:gd name="T2" fmla="*/ 2147483647 w 32"/>
                <a:gd name="T3" fmla="*/ 2147483647 h 19"/>
                <a:gd name="T4" fmla="*/ 2147483647 w 32"/>
                <a:gd name="T5" fmla="*/ 2147483647 h 19"/>
                <a:gd name="T6" fmla="*/ 2147483647 w 32"/>
                <a:gd name="T7" fmla="*/ 2147483647 h 19"/>
                <a:gd name="T8" fmla="*/ 2147483647 w 32"/>
                <a:gd name="T9" fmla="*/ 2147483647 h 19"/>
                <a:gd name="T10" fmla="*/ 2147483647 w 32"/>
                <a:gd name="T11" fmla="*/ 2147483647 h 19"/>
                <a:gd name="T12" fmla="*/ 2147483647 w 32"/>
                <a:gd name="T13" fmla="*/ 2147483647 h 19"/>
                <a:gd name="T14" fmla="*/ 2147483647 w 32"/>
                <a:gd name="T15" fmla="*/ 2147483647 h 19"/>
                <a:gd name="T16" fmla="*/ 2147483647 w 32"/>
                <a:gd name="T17" fmla="*/ 2147483647 h 19"/>
                <a:gd name="T18" fmla="*/ 2147483647 w 32"/>
                <a:gd name="T19" fmla="*/ 2147483647 h 19"/>
                <a:gd name="T20" fmla="*/ 2147483647 w 32"/>
                <a:gd name="T21" fmla="*/ 0 h 19"/>
                <a:gd name="T22" fmla="*/ 2147483647 w 32"/>
                <a:gd name="T23" fmla="*/ 0 h 19"/>
                <a:gd name="T24" fmla="*/ 2147483647 w 32"/>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2"/>
                  </a:moveTo>
                  <a:cubicBezTo>
                    <a:pt x="1" y="6"/>
                    <a:pt x="3" y="10"/>
                    <a:pt x="5" y="14"/>
                  </a:cubicBezTo>
                  <a:cubicBezTo>
                    <a:pt x="6" y="15"/>
                    <a:pt x="7" y="16"/>
                    <a:pt x="8" y="17"/>
                  </a:cubicBezTo>
                  <a:cubicBezTo>
                    <a:pt x="9" y="18"/>
                    <a:pt x="10" y="18"/>
                    <a:pt x="11" y="18"/>
                  </a:cubicBezTo>
                  <a:cubicBezTo>
                    <a:pt x="15" y="19"/>
                    <a:pt x="19" y="19"/>
                    <a:pt x="23" y="19"/>
                  </a:cubicBezTo>
                  <a:cubicBezTo>
                    <a:pt x="25" y="19"/>
                    <a:pt x="27" y="18"/>
                    <a:pt x="28" y="18"/>
                  </a:cubicBezTo>
                  <a:cubicBezTo>
                    <a:pt x="31" y="16"/>
                    <a:pt x="31" y="12"/>
                    <a:pt x="32" y="9"/>
                  </a:cubicBezTo>
                  <a:cubicBezTo>
                    <a:pt x="28" y="11"/>
                    <a:pt x="24" y="13"/>
                    <a:pt x="20" y="12"/>
                  </a:cubicBezTo>
                  <a:cubicBezTo>
                    <a:pt x="16" y="12"/>
                    <a:pt x="13" y="9"/>
                    <a:pt x="11" y="6"/>
                  </a:cubicBezTo>
                  <a:cubicBezTo>
                    <a:pt x="10" y="4"/>
                    <a:pt x="10" y="3"/>
                    <a:pt x="9" y="1"/>
                  </a:cubicBezTo>
                  <a:cubicBezTo>
                    <a:pt x="9" y="1"/>
                    <a:pt x="9" y="0"/>
                    <a:pt x="8" y="0"/>
                  </a:cubicBezTo>
                  <a:cubicBezTo>
                    <a:pt x="7" y="0"/>
                    <a:pt x="7" y="0"/>
                    <a:pt x="7" y="0"/>
                  </a:cubicBezTo>
                  <a:cubicBezTo>
                    <a:pt x="5" y="1"/>
                    <a:pt x="3" y="2"/>
                    <a:pt x="1" y="1"/>
                  </a:cubicBezTo>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96" name="iṡḷidè"/>
            <p:cNvSpPr>
              <a14:cpLocks xmlns:a14="http://schemas.microsoft.com/office/drawing/2010/main" noChangeArrowheads="1"/>
            </p:cNvSpPr>
            <p:nvPr/>
          </p:nvSpPr>
          <p:spPr bwMode="auto">
            <a:xfrm>
              <a:off x="6213751" y="3488552"/>
              <a:ext cx="20607" cy="33362"/>
            </a:xfrm>
            <a:custGeom>
              <a:avLst/>
              <a:gdLst>
                <a:gd name="T0" fmla="*/ 2147483647 w 13"/>
                <a:gd name="T1" fmla="*/ 2147483647 h 21"/>
                <a:gd name="T2" fmla="*/ 0 w 13"/>
                <a:gd name="T3" fmla="*/ 2147483647 h 21"/>
                <a:gd name="T4" fmla="*/ 0 w 13"/>
                <a:gd name="T5" fmla="*/ 0 h 21"/>
                <a:gd name="T6" fmla="*/ 2147483647 w 13"/>
                <a:gd name="T7" fmla="*/ 0 h 21"/>
                <a:gd name="T8" fmla="*/ 2147483647 w 13"/>
                <a:gd name="T9" fmla="*/ 2147483647 h 21"/>
                <a:gd name="T10" fmla="*/ 0 60000 65536"/>
                <a:gd name="T11" fmla="*/ 0 60000 65536"/>
                <a:gd name="T12" fmla="*/ 0 60000 65536"/>
                <a:gd name="T13" fmla="*/ 0 60000 65536"/>
                <a:gd name="T14" fmla="*/ 0 60000 65536"/>
                <a:gd name="T15" fmla="*/ 0 w 13"/>
                <a:gd name="T16" fmla="*/ 0 h 21"/>
                <a:gd name="T17" fmla="*/ 13 w 13"/>
                <a:gd name="T18" fmla="*/ 21 h 21"/>
              </a:gdLst>
              <a:ahLst/>
              <a:cxnLst>
                <a:cxn ang="T10">
                  <a:pos x="T0" y="T1"/>
                </a:cxn>
                <a:cxn ang="T11">
                  <a:pos x="T2" y="T3"/>
                </a:cxn>
                <a:cxn ang="T12">
                  <a:pos x="T4" y="T5"/>
                </a:cxn>
                <a:cxn ang="T13">
                  <a:pos x="T6" y="T7"/>
                </a:cxn>
                <a:cxn ang="T14">
                  <a:pos x="T8" y="T9"/>
                </a:cxn>
              </a:cxnLst>
              <a:rect l="T15" t="T16" r="T17" b="T18"/>
              <a:pathLst>
                <a:path w="13" h="21">
                  <a:moveTo>
                    <a:pt x="13" y="2"/>
                  </a:moveTo>
                  <a:cubicBezTo>
                    <a:pt x="0" y="21"/>
                    <a:pt x="0" y="21"/>
                    <a:pt x="0" y="21"/>
                  </a:cubicBezTo>
                  <a:cubicBezTo>
                    <a:pt x="0" y="0"/>
                    <a:pt x="0" y="0"/>
                    <a:pt x="0" y="0"/>
                  </a:cubicBezTo>
                  <a:cubicBezTo>
                    <a:pt x="2" y="0"/>
                    <a:pt x="4" y="0"/>
                    <a:pt x="5" y="0"/>
                  </a:cubicBezTo>
                  <a:cubicBezTo>
                    <a:pt x="8" y="1"/>
                    <a:pt x="11" y="1"/>
                    <a:pt x="13" y="2"/>
                  </a:cubicBezTo>
                  <a:close/>
                </a:path>
              </a:pathLst>
            </a:custGeom>
            <a:solidFill>
              <a:srgbClr val="66393B"/>
            </a:solidFill>
            <a:ln w="9525">
              <a:noFill/>
              <a:miter lim="800000"/>
            </a:ln>
          </p:spPr>
          <p:txBody>
            <a:bodyPr anchor="ctr"/>
            <a:lstStyle/>
            <a:p>
              <a:pPr algn="ctr"/>
              <a:endParaRPr lang="zh-CN" altLang="zh-CN">
                <a:latin typeface="Calibri" charset="0"/>
              </a:endParaRPr>
            </a:p>
          </p:txBody>
        </p:sp>
        <p:sp>
          <p:nvSpPr>
            <p:cNvPr id="47397" name="í$ḻíḍê"/>
            <p:cNvSpPr>
              <a14:cpLocks xmlns:a14="http://schemas.microsoft.com/office/drawing/2010/main" noChangeArrowheads="1"/>
            </p:cNvSpPr>
            <p:nvPr/>
          </p:nvSpPr>
          <p:spPr bwMode="auto">
            <a:xfrm>
              <a:off x="6014557" y="3534671"/>
              <a:ext cx="259050" cy="411144"/>
            </a:xfrm>
            <a:custGeom>
              <a:avLst/>
              <a:gdLst>
                <a:gd name="T0" fmla="*/ 2147483647 w 163"/>
                <a:gd name="T1" fmla="*/ 2147483647 h 258"/>
                <a:gd name="T2" fmla="*/ 2147483647 w 163"/>
                <a:gd name="T3" fmla="*/ 2147483647 h 258"/>
                <a:gd name="T4" fmla="*/ 2147483647 w 163"/>
                <a:gd name="T5" fmla="*/ 2147483647 h 258"/>
                <a:gd name="T6" fmla="*/ 2147483647 w 163"/>
                <a:gd name="T7" fmla="*/ 2147483647 h 258"/>
                <a:gd name="T8" fmla="*/ 2147483647 w 163"/>
                <a:gd name="T9" fmla="*/ 2147483647 h 258"/>
                <a:gd name="T10" fmla="*/ 2147483647 w 163"/>
                <a:gd name="T11" fmla="*/ 2147483647 h 258"/>
                <a:gd name="T12" fmla="*/ 2147483647 w 163"/>
                <a:gd name="T13" fmla="*/ 2147483647 h 258"/>
                <a:gd name="T14" fmla="*/ 2147483647 w 163"/>
                <a:gd name="T15" fmla="*/ 2147483647 h 258"/>
                <a:gd name="T16" fmla="*/ 2147483647 w 163"/>
                <a:gd name="T17" fmla="*/ 2147483647 h 258"/>
                <a:gd name="T18" fmla="*/ 2147483647 w 163"/>
                <a:gd name="T19" fmla="*/ 2147483647 h 258"/>
                <a:gd name="T20" fmla="*/ 2147483647 w 163"/>
                <a:gd name="T21" fmla="*/ 2147483647 h 258"/>
                <a:gd name="T22" fmla="*/ 2147483647 w 163"/>
                <a:gd name="T23" fmla="*/ 2147483647 h 258"/>
                <a:gd name="T24" fmla="*/ 2147483647 w 163"/>
                <a:gd name="T25" fmla="*/ 2147483647 h 258"/>
                <a:gd name="T26" fmla="*/ 2147483647 w 163"/>
                <a:gd name="T27" fmla="*/ 2147483647 h 258"/>
                <a:gd name="T28" fmla="*/ 2147483647 w 163"/>
                <a:gd name="T29" fmla="*/ 2147483647 h 258"/>
                <a:gd name="T30" fmla="*/ 2147483647 w 163"/>
                <a:gd name="T31" fmla="*/ 2147483647 h 258"/>
                <a:gd name="T32" fmla="*/ 2147483647 w 163"/>
                <a:gd name="T33" fmla="*/ 2147483647 h 258"/>
                <a:gd name="T34" fmla="*/ 2147483647 w 163"/>
                <a:gd name="T35" fmla="*/ 2147483647 h 258"/>
                <a:gd name="T36" fmla="*/ 2147483647 w 163"/>
                <a:gd name="T37" fmla="*/ 2147483647 h 258"/>
                <a:gd name="T38" fmla="*/ 2147483647 w 163"/>
                <a:gd name="T39" fmla="*/ 2147483647 h 258"/>
                <a:gd name="T40" fmla="*/ 2147483647 w 163"/>
                <a:gd name="T41" fmla="*/ 2147483647 h 258"/>
                <a:gd name="T42" fmla="*/ 2147483647 w 163"/>
                <a:gd name="T43" fmla="*/ 2147483647 h 258"/>
                <a:gd name="T44" fmla="*/ 0 w 163"/>
                <a:gd name="T45" fmla="*/ 2147483647 h 258"/>
                <a:gd name="T46" fmla="*/ 0 w 163"/>
                <a:gd name="T47" fmla="*/ 2147483647 h 258"/>
                <a:gd name="T48" fmla="*/ 2147483647 w 163"/>
                <a:gd name="T49" fmla="*/ 2147483647 h 258"/>
                <a:gd name="T50" fmla="*/ 2147483647 w 163"/>
                <a:gd name="T51" fmla="*/ 2147483647 h 258"/>
                <a:gd name="T52" fmla="*/ 2147483647 w 163"/>
                <a:gd name="T53" fmla="*/ 2147483647 h 258"/>
                <a:gd name="T54" fmla="*/ 2147483647 w 163"/>
                <a:gd name="T55" fmla="*/ 2147483647 h 258"/>
                <a:gd name="T56" fmla="*/ 2147483647 w 163"/>
                <a:gd name="T57" fmla="*/ 2147483647 h 258"/>
                <a:gd name="T58" fmla="*/ 2147483647 w 163"/>
                <a:gd name="T59" fmla="*/ 2147483647 h 258"/>
                <a:gd name="T60" fmla="*/ 2147483647 w 163"/>
                <a:gd name="T61" fmla="*/ 2147483647 h 2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3"/>
                <a:gd name="T94" fmla="*/ 0 h 258"/>
                <a:gd name="T95" fmla="*/ 163 w 163"/>
                <a:gd name="T96" fmla="*/ 258 h 2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3" h="258">
                  <a:moveTo>
                    <a:pt x="52" y="11"/>
                  </a:moveTo>
                  <a:cubicBezTo>
                    <a:pt x="44" y="40"/>
                    <a:pt x="37" y="69"/>
                    <a:pt x="30" y="98"/>
                  </a:cubicBezTo>
                  <a:cubicBezTo>
                    <a:pt x="26" y="113"/>
                    <a:pt x="23" y="127"/>
                    <a:pt x="20" y="142"/>
                  </a:cubicBezTo>
                  <a:cubicBezTo>
                    <a:pt x="16" y="157"/>
                    <a:pt x="13" y="171"/>
                    <a:pt x="11" y="186"/>
                  </a:cubicBezTo>
                  <a:cubicBezTo>
                    <a:pt x="10" y="189"/>
                    <a:pt x="10" y="193"/>
                    <a:pt x="10" y="196"/>
                  </a:cubicBezTo>
                  <a:cubicBezTo>
                    <a:pt x="10" y="196"/>
                    <a:pt x="10" y="196"/>
                    <a:pt x="10" y="196"/>
                  </a:cubicBezTo>
                  <a:cubicBezTo>
                    <a:pt x="10" y="196"/>
                    <a:pt x="10" y="196"/>
                    <a:pt x="10" y="196"/>
                  </a:cubicBezTo>
                  <a:cubicBezTo>
                    <a:pt x="10" y="196"/>
                    <a:pt x="10" y="196"/>
                    <a:pt x="10" y="196"/>
                  </a:cubicBezTo>
                  <a:cubicBezTo>
                    <a:pt x="9" y="196"/>
                    <a:pt x="9" y="196"/>
                    <a:pt x="9" y="196"/>
                  </a:cubicBezTo>
                  <a:cubicBezTo>
                    <a:pt x="9" y="196"/>
                    <a:pt x="9" y="196"/>
                    <a:pt x="9" y="196"/>
                  </a:cubicBezTo>
                  <a:cubicBezTo>
                    <a:pt x="9" y="196"/>
                    <a:pt x="10" y="196"/>
                    <a:pt x="10" y="197"/>
                  </a:cubicBezTo>
                  <a:cubicBezTo>
                    <a:pt x="12" y="198"/>
                    <a:pt x="13" y="199"/>
                    <a:pt x="15" y="200"/>
                  </a:cubicBezTo>
                  <a:cubicBezTo>
                    <a:pt x="21" y="203"/>
                    <a:pt x="28" y="206"/>
                    <a:pt x="35" y="209"/>
                  </a:cubicBezTo>
                  <a:cubicBezTo>
                    <a:pt x="48" y="215"/>
                    <a:pt x="62" y="220"/>
                    <a:pt x="76" y="225"/>
                  </a:cubicBezTo>
                  <a:cubicBezTo>
                    <a:pt x="105" y="235"/>
                    <a:pt x="133" y="245"/>
                    <a:pt x="162" y="254"/>
                  </a:cubicBezTo>
                  <a:cubicBezTo>
                    <a:pt x="163" y="254"/>
                    <a:pt x="163" y="256"/>
                    <a:pt x="163" y="257"/>
                  </a:cubicBezTo>
                  <a:cubicBezTo>
                    <a:pt x="163" y="258"/>
                    <a:pt x="161" y="258"/>
                    <a:pt x="160" y="258"/>
                  </a:cubicBezTo>
                  <a:cubicBezTo>
                    <a:pt x="132" y="250"/>
                    <a:pt x="103" y="241"/>
                    <a:pt x="74" y="232"/>
                  </a:cubicBezTo>
                  <a:cubicBezTo>
                    <a:pt x="60" y="227"/>
                    <a:pt x="46" y="222"/>
                    <a:pt x="31" y="217"/>
                  </a:cubicBezTo>
                  <a:cubicBezTo>
                    <a:pt x="24" y="214"/>
                    <a:pt x="17" y="211"/>
                    <a:pt x="10" y="208"/>
                  </a:cubicBezTo>
                  <a:cubicBezTo>
                    <a:pt x="8" y="207"/>
                    <a:pt x="7" y="206"/>
                    <a:pt x="5" y="205"/>
                  </a:cubicBezTo>
                  <a:cubicBezTo>
                    <a:pt x="4" y="204"/>
                    <a:pt x="3" y="203"/>
                    <a:pt x="2" y="202"/>
                  </a:cubicBezTo>
                  <a:cubicBezTo>
                    <a:pt x="1" y="201"/>
                    <a:pt x="0" y="199"/>
                    <a:pt x="0" y="199"/>
                  </a:cubicBezTo>
                  <a:cubicBezTo>
                    <a:pt x="0" y="198"/>
                    <a:pt x="0" y="197"/>
                    <a:pt x="0" y="196"/>
                  </a:cubicBezTo>
                  <a:cubicBezTo>
                    <a:pt x="0" y="192"/>
                    <a:pt x="0" y="188"/>
                    <a:pt x="1" y="184"/>
                  </a:cubicBezTo>
                  <a:cubicBezTo>
                    <a:pt x="3" y="169"/>
                    <a:pt x="5" y="154"/>
                    <a:pt x="8" y="140"/>
                  </a:cubicBezTo>
                  <a:cubicBezTo>
                    <a:pt x="11" y="125"/>
                    <a:pt x="14" y="110"/>
                    <a:pt x="17" y="95"/>
                  </a:cubicBezTo>
                  <a:cubicBezTo>
                    <a:pt x="23" y="66"/>
                    <a:pt x="29" y="36"/>
                    <a:pt x="36" y="7"/>
                  </a:cubicBezTo>
                  <a:cubicBezTo>
                    <a:pt x="37" y="3"/>
                    <a:pt x="41" y="0"/>
                    <a:pt x="46" y="1"/>
                  </a:cubicBezTo>
                  <a:cubicBezTo>
                    <a:pt x="50" y="2"/>
                    <a:pt x="53" y="6"/>
                    <a:pt x="52" y="11"/>
                  </a:cubicBezTo>
                  <a:cubicBezTo>
                    <a:pt x="52" y="11"/>
                    <a:pt x="52" y="11"/>
                    <a:pt x="52" y="11"/>
                  </a:cubicBezTo>
                  <a:close/>
                </a:path>
              </a:pathLst>
            </a:custGeom>
            <a:solidFill>
              <a:srgbClr val="1B193B"/>
            </a:solidFill>
            <a:ln w="9525">
              <a:noFill/>
              <a:miter lim="800000"/>
            </a:ln>
          </p:spPr>
          <p:txBody>
            <a:bodyPr anchor="ctr"/>
            <a:lstStyle/>
            <a:p>
              <a:pPr algn="ctr"/>
              <a:endParaRPr lang="zh-CN" altLang="zh-CN">
                <a:latin typeface="Calibri" charset="0"/>
              </a:endParaRPr>
            </a:p>
          </p:txBody>
        </p:sp>
        <p:sp>
          <p:nvSpPr>
            <p:cNvPr id="47398" name="išļïďê"/>
            <p:cNvSpPr>
              <a14:cpLocks xmlns:a14="http://schemas.microsoft.com/office/drawing/2010/main" noChangeArrowheads="1"/>
            </p:cNvSpPr>
            <p:nvPr/>
          </p:nvSpPr>
          <p:spPr bwMode="auto">
            <a:xfrm>
              <a:off x="6155857" y="3409071"/>
              <a:ext cx="20607" cy="30419"/>
            </a:xfrm>
            <a:custGeom>
              <a:avLst/>
              <a:gdLst>
                <a:gd name="T0" fmla="*/ 2147483647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2147483647 h 19"/>
                <a:gd name="T14" fmla="*/ 2147483647 w 13"/>
                <a:gd name="T15" fmla="*/ 2147483647 h 19"/>
                <a:gd name="T16" fmla="*/ 2147483647 w 13"/>
                <a:gd name="T17" fmla="*/ 2147483647 h 19"/>
                <a:gd name="T18" fmla="*/ 2147483647 w 13"/>
                <a:gd name="T19" fmla="*/ 2147483647 h 19"/>
                <a:gd name="T20" fmla="*/ 2147483647 w 13"/>
                <a:gd name="T21" fmla="*/ 2147483647 h 19"/>
                <a:gd name="T22" fmla="*/ 2147483647 w 13"/>
                <a:gd name="T23" fmla="*/ 2147483647 h 19"/>
                <a:gd name="T24" fmla="*/ 2147483647 w 13"/>
                <a:gd name="T25" fmla="*/ 2147483647 h 19"/>
                <a:gd name="T26" fmla="*/ 2147483647 w 13"/>
                <a:gd name="T27" fmla="*/ 2147483647 h 19"/>
                <a:gd name="T28" fmla="*/ 2147483647 w 13"/>
                <a:gd name="T29" fmla="*/ 2147483647 h 19"/>
                <a:gd name="T30" fmla="*/ 2147483647 w 13"/>
                <a:gd name="T31" fmla="*/ 2147483647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9"/>
                <a:gd name="T50" fmla="*/ 13 w 13"/>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9">
                  <a:moveTo>
                    <a:pt x="11" y="19"/>
                  </a:moveTo>
                  <a:cubicBezTo>
                    <a:pt x="10" y="19"/>
                    <a:pt x="10" y="19"/>
                    <a:pt x="10" y="19"/>
                  </a:cubicBezTo>
                  <a:cubicBezTo>
                    <a:pt x="10" y="19"/>
                    <a:pt x="0" y="14"/>
                    <a:pt x="3" y="6"/>
                  </a:cubicBezTo>
                  <a:cubicBezTo>
                    <a:pt x="3" y="4"/>
                    <a:pt x="5" y="2"/>
                    <a:pt x="6" y="1"/>
                  </a:cubicBezTo>
                  <a:cubicBezTo>
                    <a:pt x="9" y="0"/>
                    <a:pt x="12" y="1"/>
                    <a:pt x="12" y="1"/>
                  </a:cubicBezTo>
                  <a:cubicBezTo>
                    <a:pt x="13" y="2"/>
                    <a:pt x="13" y="2"/>
                    <a:pt x="13" y="3"/>
                  </a:cubicBezTo>
                  <a:cubicBezTo>
                    <a:pt x="13" y="4"/>
                    <a:pt x="12" y="4"/>
                    <a:pt x="11" y="4"/>
                  </a:cubicBezTo>
                  <a:cubicBezTo>
                    <a:pt x="11" y="4"/>
                    <a:pt x="9" y="3"/>
                    <a:pt x="8" y="4"/>
                  </a:cubicBezTo>
                  <a:cubicBezTo>
                    <a:pt x="7" y="5"/>
                    <a:pt x="6" y="6"/>
                    <a:pt x="5" y="7"/>
                  </a:cubicBezTo>
                  <a:cubicBezTo>
                    <a:pt x="4" y="11"/>
                    <a:pt x="7" y="13"/>
                    <a:pt x="9" y="15"/>
                  </a:cubicBezTo>
                  <a:cubicBezTo>
                    <a:pt x="9" y="14"/>
                    <a:pt x="9" y="14"/>
                    <a:pt x="9" y="14"/>
                  </a:cubicBezTo>
                  <a:cubicBezTo>
                    <a:pt x="9" y="13"/>
                    <a:pt x="10" y="12"/>
                    <a:pt x="11" y="12"/>
                  </a:cubicBezTo>
                  <a:cubicBezTo>
                    <a:pt x="11" y="12"/>
                    <a:pt x="12" y="13"/>
                    <a:pt x="12" y="13"/>
                  </a:cubicBezTo>
                  <a:cubicBezTo>
                    <a:pt x="12" y="17"/>
                    <a:pt x="12" y="17"/>
                    <a:pt x="12" y="17"/>
                  </a:cubicBezTo>
                  <a:cubicBezTo>
                    <a:pt x="13" y="18"/>
                    <a:pt x="12" y="18"/>
                    <a:pt x="12" y="19"/>
                  </a:cubicBezTo>
                  <a:lnTo>
                    <a:pt x="11" y="19"/>
                  </a:lnTo>
                  <a:close/>
                </a:path>
              </a:pathLst>
            </a:custGeom>
            <a:solidFill>
              <a:srgbClr val="47222C"/>
            </a:solidFill>
            <a:ln w="9525">
              <a:noFill/>
              <a:miter lim="800000"/>
            </a:ln>
          </p:spPr>
          <p:txBody>
            <a:bodyPr anchor="ctr"/>
            <a:lstStyle/>
            <a:p>
              <a:pPr algn="ctr"/>
              <a:endParaRPr lang="zh-CN" altLang="zh-CN">
                <a:latin typeface="Calibri" charset="0"/>
              </a:endParaRPr>
            </a:p>
          </p:txBody>
        </p:sp>
      </p:grpSp>
      <p:cxnSp>
        <p:nvCxnSpPr>
          <p:cNvPr id="2" name="直接连接符 1"/>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35709" y="179070"/>
            <a:ext cx="7256145" cy="523220"/>
          </a:xfrm>
          <a:prstGeom prst="rect">
            <a:avLst/>
          </a:prstGeom>
          <a:noFill/>
          <a:ln w="9525">
            <a:noFill/>
          </a:ln>
        </p:spPr>
        <p:txBody>
          <a:bodyPr wrap="square">
            <a:spAutoFit/>
          </a:bodyPr>
          <a:lstStyle/>
          <a:p>
            <a:pPr>
              <a:buClrTx/>
              <a:buSzTx/>
              <a:buFontTx/>
            </a:pPr>
            <a:r>
              <a:rPr 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六、低效用地</a:t>
            </a:r>
            <a:r>
              <a:rPr 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盘活</a:t>
            </a:r>
            <a:r>
              <a:rPr lang="en-US" alt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  </a:t>
            </a:r>
            <a:r>
              <a:rPr lang="zh-CN" altLang="zh-CN" sz="2800" b="1" dirty="0" smtClean="0">
                <a:solidFill>
                  <a:srgbClr val="FF0000"/>
                </a:solidFill>
              </a:rPr>
              <a:t>让</a:t>
            </a:r>
            <a:r>
              <a:rPr lang="zh-CN" altLang="zh-CN" sz="2800" b="1" dirty="0">
                <a:solidFill>
                  <a:srgbClr val="FF0000"/>
                </a:solidFill>
              </a:rPr>
              <a:t>好地块不缺盘活</a:t>
            </a:r>
            <a:endParaRPr 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sym typeface="+mn-ea"/>
            </a:endParaRPr>
          </a:p>
        </p:txBody>
      </p:sp>
      <p:sp>
        <p:nvSpPr>
          <p:cNvPr id="16" name="圆角矩形 15"/>
          <p:cNvSpPr/>
          <p:nvPr/>
        </p:nvSpPr>
        <p:spPr>
          <a:xfrm>
            <a:off x="866140" y="1118870"/>
            <a:ext cx="2386330"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61745" y="1125855"/>
            <a:ext cx="1991360"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支持企业加快调整转型</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2" name="椭圆 1"/>
          <p:cNvSpPr/>
          <p:nvPr/>
        </p:nvSpPr>
        <p:spPr>
          <a:xfrm>
            <a:off x="503674" y="1119161"/>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14</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9" name="圆角矩形 8"/>
          <p:cNvSpPr/>
          <p:nvPr/>
        </p:nvSpPr>
        <p:spPr>
          <a:xfrm>
            <a:off x="866775" y="2698115"/>
            <a:ext cx="2769235"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62380" y="2705100"/>
            <a:ext cx="2611120"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鼓励存量工业用地二次开发</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11" name="椭圆 10"/>
          <p:cNvSpPr/>
          <p:nvPr/>
        </p:nvSpPr>
        <p:spPr>
          <a:xfrm>
            <a:off x="504309" y="2698406"/>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15</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12" name="文本框 11"/>
          <p:cNvSpPr txBox="1"/>
          <p:nvPr/>
        </p:nvSpPr>
        <p:spPr>
          <a:xfrm>
            <a:off x="1262380" y="3089275"/>
            <a:ext cx="6590030" cy="296545"/>
          </a:xfrm>
          <a:prstGeom prst="rect">
            <a:avLst/>
          </a:prstGeom>
          <a:noFill/>
          <a:ln w="9525">
            <a:noFill/>
          </a:ln>
        </p:spPr>
        <p:txBody>
          <a:bodyPr wrap="square">
            <a:spAutoFit/>
          </a:bodyPr>
          <a:lstStyle/>
          <a:p>
            <a:pPr indent="0" fontAlgn="auto">
              <a:lnSpc>
                <a:spcPts val="1600"/>
              </a:lnSpc>
              <a:spcBef>
                <a:spcPts val="0"/>
              </a:spcBef>
              <a:spcAft>
                <a:spcPts val="0"/>
              </a:spcAft>
            </a:pPr>
            <a:r>
              <a:rPr lang="zh-CN" sz="1400" b="1" dirty="0">
                <a:solidFill>
                  <a:schemeClr val="accent2"/>
                </a:solidFill>
                <a:latin typeface="微软雅黑" pitchFamily="34" charset="-122"/>
                <a:ea typeface="微软雅黑" pitchFamily="34" charset="-122"/>
                <a:cs typeface="微软雅黑" pitchFamily="34" charset="-122"/>
                <a:sym typeface="+mn-ea"/>
              </a:rPr>
              <a:t>支持通过土地收储</a:t>
            </a:r>
            <a:r>
              <a:rPr lang="zh-CN" sz="1400" b="1" dirty="0" smtClean="0">
                <a:solidFill>
                  <a:schemeClr val="accent2"/>
                </a:solidFill>
                <a:latin typeface="微软雅黑" pitchFamily="34" charset="-122"/>
                <a:ea typeface="微软雅黑" pitchFamily="34" charset="-122"/>
                <a:cs typeface="微软雅黑" pitchFamily="34" charset="-122"/>
                <a:sym typeface="+mn-ea"/>
              </a:rPr>
              <a:t>、</a:t>
            </a:r>
            <a:r>
              <a:rPr lang="zh-CN" altLang="zh-CN" sz="1400" b="1" dirty="0">
                <a:solidFill>
                  <a:schemeClr val="accent2"/>
                </a:solidFill>
                <a:latin typeface="微软雅黑" pitchFamily="34" charset="-122"/>
                <a:ea typeface="微软雅黑" pitchFamily="34" charset="-122"/>
                <a:cs typeface="微软雅黑" pitchFamily="34" charset="-122"/>
              </a:rPr>
              <a:t>合作开发</a:t>
            </a:r>
            <a:r>
              <a:rPr lang="zh-CN" sz="1400" b="1" dirty="0">
                <a:solidFill>
                  <a:schemeClr val="accent2"/>
                </a:solidFill>
                <a:latin typeface="微软雅黑" pitchFamily="34" charset="-122"/>
                <a:ea typeface="微软雅黑" pitchFamily="34" charset="-122"/>
                <a:cs typeface="微软雅黑" pitchFamily="34" charset="-122"/>
                <a:sym typeface="+mn-ea"/>
              </a:rPr>
              <a:t>等方式盘活低效工业用地。</a:t>
            </a:r>
            <a:endParaRPr lang="zh-CN" sz="1400" b="1" dirty="0">
              <a:solidFill>
                <a:schemeClr val="accent2"/>
              </a:solidFill>
              <a:latin typeface="微软雅黑" pitchFamily="34" charset="-122"/>
              <a:ea typeface="微软雅黑" pitchFamily="34" charset="-122"/>
              <a:cs typeface="微软雅黑" pitchFamily="34" charset="-122"/>
              <a:sym typeface="+mn-ea"/>
            </a:endParaRPr>
          </a:p>
        </p:txBody>
      </p:sp>
      <p:grpSp>
        <p:nvGrpSpPr>
          <p:cNvPr id="56" name="组合 55"/>
          <p:cNvGrpSpPr/>
          <p:nvPr/>
        </p:nvGrpSpPr>
        <p:grpSpPr>
          <a:xfrm>
            <a:off x="995453" y="1584779"/>
            <a:ext cx="1336040" cy="953770"/>
            <a:chOff x="1927" y="2458"/>
            <a:chExt cx="2104" cy="1502"/>
          </a:xfrm>
        </p:grpSpPr>
        <p:sp>
          <p:nvSpPr>
            <p:cNvPr id="4" name="文本框 3"/>
            <p:cNvSpPr txBox="1"/>
            <p:nvPr/>
          </p:nvSpPr>
          <p:spPr>
            <a:xfrm>
              <a:off x="2092" y="2458"/>
              <a:ext cx="1774" cy="242"/>
            </a:xfrm>
            <a:prstGeom prst="rect">
              <a:avLst/>
            </a:prstGeom>
            <a:noFill/>
            <a:ln w="9525">
              <a:noFill/>
            </a:ln>
          </p:spPr>
          <p:txBody>
            <a:bodyPr wrap="square" lIns="0" tIns="0" rIns="0" bIns="0">
              <a:spAutoFit/>
            </a:bodyPr>
            <a:lstStyle/>
            <a:p>
              <a:pPr indent="0" algn="ctr" fontAlgn="auto">
                <a:lnSpc>
                  <a:spcPct val="1000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单个低效企业关停</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15" name="矩形 14"/>
            <p:cNvSpPr/>
            <p:nvPr/>
          </p:nvSpPr>
          <p:spPr>
            <a:xfrm>
              <a:off x="1977" y="2917"/>
              <a:ext cx="2004" cy="1043"/>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927" y="3070"/>
              <a:ext cx="2104" cy="790"/>
            </a:xfrm>
            <a:prstGeom prst="rect">
              <a:avLst/>
            </a:prstGeom>
            <a:noFill/>
            <a:ln w="9525">
              <a:noFill/>
            </a:ln>
          </p:spPr>
          <p:txBody>
            <a:bodyPr wrap="square">
              <a:spAutoFit/>
            </a:bodyPr>
            <a:lstStyle/>
            <a:p>
              <a:pPr indent="0" algn="ctr"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给予转型主体</a:t>
              </a:r>
              <a:endParaRPr lang="zh-CN" sz="1000" b="1">
                <a:solidFill>
                  <a:schemeClr val="accent2"/>
                </a:solidFill>
                <a:latin typeface="微软雅黑" pitchFamily="34" charset="-122"/>
                <a:ea typeface="微软雅黑" pitchFamily="34" charset="-122"/>
                <a:cs typeface="微软雅黑" pitchFamily="34" charset="-122"/>
                <a:sym typeface="+mn-ea"/>
              </a:endParaRPr>
            </a:p>
            <a:p>
              <a:pPr indent="0" algn="ctr" fontAlgn="auto">
                <a:lnSpc>
                  <a:spcPts val="1600"/>
                </a:lnSpc>
                <a:spcBef>
                  <a:spcPts val="0"/>
                </a:spcBef>
                <a:spcAft>
                  <a:spcPts val="0"/>
                </a:spcAft>
              </a:pPr>
              <a:r>
                <a:rPr lang="en-US" sz="1400" b="1">
                  <a:solidFill>
                    <a:srgbClr val="FF0000"/>
                  </a:solidFill>
                  <a:latin typeface="微软雅黑" pitchFamily="34" charset="-122"/>
                  <a:ea typeface="微软雅黑" pitchFamily="34" charset="-122"/>
                  <a:cs typeface="微软雅黑" pitchFamily="34" charset="-122"/>
                  <a:sym typeface="+mn-ea"/>
                </a:rPr>
                <a:t>5</a:t>
              </a:r>
              <a:r>
                <a:rPr lang="zh-CN" sz="1400" b="1">
                  <a:solidFill>
                    <a:srgbClr val="FF0000"/>
                  </a:solidFill>
                  <a:latin typeface="微软雅黑" pitchFamily="34" charset="-122"/>
                  <a:ea typeface="微软雅黑" pitchFamily="34" charset="-122"/>
                  <a:cs typeface="微软雅黑" pitchFamily="34" charset="-122"/>
                  <a:sym typeface="+mn-ea"/>
                </a:rPr>
                <a:t>万元</a:t>
              </a:r>
              <a:r>
                <a:rPr lang="en-US" sz="1400" b="1">
                  <a:solidFill>
                    <a:srgbClr val="FF0000"/>
                  </a:solidFill>
                  <a:latin typeface="微软雅黑" pitchFamily="34" charset="-122"/>
                  <a:ea typeface="微软雅黑" pitchFamily="34" charset="-122"/>
                  <a:cs typeface="微软雅黑" pitchFamily="34" charset="-122"/>
                  <a:sym typeface="+mn-ea"/>
                </a:rPr>
                <a:t>/</a:t>
              </a:r>
              <a:r>
                <a:rPr lang="zh-CN" sz="1400" b="1">
                  <a:solidFill>
                    <a:srgbClr val="FF0000"/>
                  </a:solidFill>
                  <a:latin typeface="微软雅黑" pitchFamily="34" charset="-122"/>
                  <a:ea typeface="微软雅黑" pitchFamily="34" charset="-122"/>
                  <a:cs typeface="微软雅黑" pitchFamily="34" charset="-122"/>
                  <a:sym typeface="+mn-ea"/>
                </a:rPr>
                <a:t>亩</a:t>
              </a:r>
              <a:r>
                <a:rPr lang="zh-CN" sz="1000" b="1">
                  <a:solidFill>
                    <a:schemeClr val="accent2"/>
                  </a:solidFill>
                  <a:latin typeface="微软雅黑" pitchFamily="34" charset="-122"/>
                  <a:ea typeface="微软雅黑" pitchFamily="34" charset="-122"/>
                  <a:cs typeface="微软雅黑" pitchFamily="34" charset="-122"/>
                  <a:sym typeface="+mn-ea"/>
                </a:rPr>
                <a:t>支持</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grpSp>
        <p:nvGrpSpPr>
          <p:cNvPr id="55" name="组合 54"/>
          <p:cNvGrpSpPr/>
          <p:nvPr/>
        </p:nvGrpSpPr>
        <p:grpSpPr>
          <a:xfrm>
            <a:off x="2738120" y="1551033"/>
            <a:ext cx="1336040" cy="953770"/>
            <a:chOff x="4281" y="2458"/>
            <a:chExt cx="2104" cy="1502"/>
          </a:xfrm>
        </p:grpSpPr>
        <p:sp>
          <p:nvSpPr>
            <p:cNvPr id="19" name="文本框 18"/>
            <p:cNvSpPr txBox="1"/>
            <p:nvPr/>
          </p:nvSpPr>
          <p:spPr>
            <a:xfrm>
              <a:off x="4446" y="2458"/>
              <a:ext cx="1774" cy="242"/>
            </a:xfrm>
            <a:prstGeom prst="rect">
              <a:avLst/>
            </a:prstGeom>
            <a:noFill/>
            <a:ln w="9525">
              <a:noFill/>
            </a:ln>
          </p:spPr>
          <p:txBody>
            <a:bodyPr wrap="square" lIns="0" tIns="0" rIns="0" bIns="0">
              <a:spAutoFit/>
            </a:bodyPr>
            <a:lstStyle/>
            <a:p>
              <a:pPr indent="0" algn="ctr" fontAlgn="auto">
                <a:lnSpc>
                  <a:spcPct val="100000"/>
                </a:lnSpc>
                <a:spcBef>
                  <a:spcPts val="0"/>
                </a:spcBef>
                <a:spcAft>
                  <a:spcPts val="0"/>
                </a:spcAft>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引进新项目投产</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20" name="矩形 19"/>
            <p:cNvSpPr/>
            <p:nvPr/>
          </p:nvSpPr>
          <p:spPr>
            <a:xfrm>
              <a:off x="4331" y="2917"/>
              <a:ext cx="2004" cy="1043"/>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281" y="3070"/>
              <a:ext cx="2104" cy="790"/>
            </a:xfrm>
            <a:prstGeom prst="rect">
              <a:avLst/>
            </a:prstGeom>
            <a:noFill/>
            <a:ln w="9525">
              <a:noFill/>
            </a:ln>
          </p:spPr>
          <p:txBody>
            <a:bodyPr wrap="square">
              <a:spAutoFit/>
            </a:bodyPr>
            <a:lstStyle/>
            <a:p>
              <a:pPr indent="0" algn="ctr"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再给予转型主体</a:t>
              </a:r>
              <a:endParaRPr lang="zh-CN" sz="1000" b="1">
                <a:solidFill>
                  <a:schemeClr val="accent2"/>
                </a:solidFill>
                <a:latin typeface="微软雅黑" pitchFamily="34" charset="-122"/>
                <a:ea typeface="微软雅黑" pitchFamily="34" charset="-122"/>
                <a:cs typeface="微软雅黑" pitchFamily="34" charset="-122"/>
                <a:sym typeface="+mn-ea"/>
              </a:endParaRPr>
            </a:p>
            <a:p>
              <a:pPr indent="0" algn="ctr" fontAlgn="auto">
                <a:lnSpc>
                  <a:spcPts val="1600"/>
                </a:lnSpc>
                <a:spcBef>
                  <a:spcPts val="0"/>
                </a:spcBef>
                <a:spcAft>
                  <a:spcPts val="0"/>
                </a:spcAft>
              </a:pPr>
              <a:r>
                <a:rPr lang="en-US" sz="1400" b="1">
                  <a:solidFill>
                    <a:srgbClr val="FF0000"/>
                  </a:solidFill>
                  <a:latin typeface="微软雅黑" pitchFamily="34" charset="-122"/>
                  <a:ea typeface="微软雅黑" pitchFamily="34" charset="-122"/>
                  <a:cs typeface="微软雅黑" pitchFamily="34" charset="-122"/>
                  <a:sym typeface="+mn-ea"/>
                </a:rPr>
                <a:t>20</a:t>
              </a:r>
              <a:r>
                <a:rPr lang="zh-CN" sz="1400" b="1">
                  <a:solidFill>
                    <a:srgbClr val="FF0000"/>
                  </a:solidFill>
                  <a:latin typeface="微软雅黑" pitchFamily="34" charset="-122"/>
                  <a:ea typeface="微软雅黑" pitchFamily="34" charset="-122"/>
                  <a:cs typeface="微软雅黑" pitchFamily="34" charset="-122"/>
                  <a:sym typeface="+mn-ea"/>
                </a:rPr>
                <a:t>万元</a:t>
              </a:r>
              <a:r>
                <a:rPr lang="en-US" sz="1400" b="1">
                  <a:solidFill>
                    <a:srgbClr val="FF0000"/>
                  </a:solidFill>
                  <a:latin typeface="微软雅黑" pitchFamily="34" charset="-122"/>
                  <a:ea typeface="微软雅黑" pitchFamily="34" charset="-122"/>
                  <a:cs typeface="微软雅黑" pitchFamily="34" charset="-122"/>
                  <a:sym typeface="+mn-ea"/>
                </a:rPr>
                <a:t>/</a:t>
              </a:r>
              <a:r>
                <a:rPr lang="zh-CN" sz="1400" b="1">
                  <a:solidFill>
                    <a:srgbClr val="FF0000"/>
                  </a:solidFill>
                  <a:latin typeface="微软雅黑" pitchFamily="34" charset="-122"/>
                  <a:ea typeface="微软雅黑" pitchFamily="34" charset="-122"/>
                  <a:cs typeface="微软雅黑" pitchFamily="34" charset="-122"/>
                  <a:sym typeface="+mn-ea"/>
                </a:rPr>
                <a:t>亩</a:t>
              </a:r>
              <a:r>
                <a:rPr lang="zh-CN" sz="1000" b="1">
                  <a:solidFill>
                    <a:schemeClr val="accent2"/>
                  </a:solidFill>
                  <a:latin typeface="微软雅黑" pitchFamily="34" charset="-122"/>
                  <a:ea typeface="微软雅黑" pitchFamily="34" charset="-122"/>
                  <a:cs typeface="微软雅黑" pitchFamily="34" charset="-122"/>
                  <a:sym typeface="+mn-ea"/>
                </a:rPr>
                <a:t>支持</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grpSp>
        <p:nvGrpSpPr>
          <p:cNvPr id="33" name="组合 32"/>
          <p:cNvGrpSpPr/>
          <p:nvPr/>
        </p:nvGrpSpPr>
        <p:grpSpPr>
          <a:xfrm>
            <a:off x="4448175" y="1560830"/>
            <a:ext cx="2357120" cy="953770"/>
            <a:chOff x="6149" y="2458"/>
            <a:chExt cx="3712" cy="1502"/>
          </a:xfrm>
        </p:grpSpPr>
        <p:sp>
          <p:nvSpPr>
            <p:cNvPr id="27" name="文本框 26"/>
            <p:cNvSpPr txBox="1"/>
            <p:nvPr/>
          </p:nvSpPr>
          <p:spPr>
            <a:xfrm>
              <a:off x="6985" y="2458"/>
              <a:ext cx="2041" cy="242"/>
            </a:xfrm>
            <a:prstGeom prst="rect">
              <a:avLst/>
            </a:prstGeom>
            <a:noFill/>
            <a:ln w="9525">
              <a:noFill/>
            </a:ln>
          </p:spPr>
          <p:txBody>
            <a:bodyPr wrap="square" lIns="0" tIns="0" rIns="0" bIns="0">
              <a:spAutoFit/>
            </a:bodyPr>
            <a:lstStyle/>
            <a:p>
              <a:pPr indent="0" algn="ctr" fontAlgn="auto">
                <a:lnSpc>
                  <a:spcPct val="100000"/>
                </a:lnSpc>
                <a:spcBef>
                  <a:spcPts val="0"/>
                </a:spcBef>
                <a:spcAft>
                  <a:spcPts val="0"/>
                </a:spcAft>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对于区域成片调整地块</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29" name="矩形 28"/>
            <p:cNvSpPr/>
            <p:nvPr/>
          </p:nvSpPr>
          <p:spPr>
            <a:xfrm>
              <a:off x="6149" y="2917"/>
              <a:ext cx="3712" cy="1043"/>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6347" y="3070"/>
              <a:ext cx="3316" cy="790"/>
            </a:xfrm>
            <a:prstGeom prst="rect">
              <a:avLst/>
            </a:prstGeom>
            <a:noFill/>
            <a:ln w="9525">
              <a:noFill/>
            </a:ln>
          </p:spPr>
          <p:txBody>
            <a:bodyPr wrap="square">
              <a:spAutoFit/>
            </a:bodyPr>
            <a:lstStyle/>
            <a:p>
              <a:pPr indent="0" algn="ctr" fontAlgn="auto">
                <a:lnSpc>
                  <a:spcPts val="1600"/>
                </a:lnSpc>
                <a:spcBef>
                  <a:spcPts val="0"/>
                </a:spcBef>
                <a:spcAft>
                  <a:spcPts val="0"/>
                </a:spcAft>
              </a:pPr>
              <a:r>
                <a:rPr lang="zh-CN" sz="1000" b="1" dirty="0">
                  <a:solidFill>
                    <a:schemeClr val="accent2"/>
                  </a:solidFill>
                  <a:latin typeface="微软雅黑" pitchFamily="34" charset="-122"/>
                  <a:ea typeface="微软雅黑" pitchFamily="34" charset="-122"/>
                  <a:cs typeface="微软雅黑" pitchFamily="34" charset="-122"/>
                  <a:sym typeface="+mn-ea"/>
                </a:rPr>
                <a:t>给予转型主体</a:t>
              </a:r>
              <a:r>
                <a:rPr lang="en-US" sz="1400" b="1" dirty="0">
                  <a:solidFill>
                    <a:srgbClr val="FF0000"/>
                  </a:solidFill>
                  <a:latin typeface="微软雅黑" pitchFamily="34" charset="-122"/>
                  <a:ea typeface="微软雅黑" pitchFamily="34" charset="-122"/>
                  <a:cs typeface="微软雅黑" pitchFamily="34" charset="-122"/>
                  <a:sym typeface="+mn-ea"/>
                </a:rPr>
                <a:t>10</a:t>
              </a:r>
              <a:r>
                <a:rPr lang="zh-CN" sz="1400" b="1" dirty="0">
                  <a:solidFill>
                    <a:srgbClr val="FF0000"/>
                  </a:solidFill>
                  <a:latin typeface="微软雅黑" pitchFamily="34" charset="-122"/>
                  <a:ea typeface="微软雅黑" pitchFamily="34" charset="-122"/>
                  <a:cs typeface="微软雅黑" pitchFamily="34" charset="-122"/>
                  <a:sym typeface="+mn-ea"/>
                </a:rPr>
                <a:t>万元</a:t>
              </a:r>
              <a:r>
                <a:rPr lang="en-US" sz="1400" b="1" dirty="0">
                  <a:solidFill>
                    <a:srgbClr val="FF0000"/>
                  </a:solidFill>
                  <a:latin typeface="微软雅黑" pitchFamily="34" charset="-122"/>
                  <a:ea typeface="微软雅黑" pitchFamily="34" charset="-122"/>
                  <a:cs typeface="微软雅黑" pitchFamily="34" charset="-122"/>
                  <a:sym typeface="+mn-ea"/>
                </a:rPr>
                <a:t>/</a:t>
              </a:r>
              <a:r>
                <a:rPr lang="zh-CN" sz="1400" b="1" dirty="0">
                  <a:solidFill>
                    <a:srgbClr val="FF0000"/>
                  </a:solidFill>
                  <a:latin typeface="微软雅黑" pitchFamily="34" charset="-122"/>
                  <a:ea typeface="微软雅黑" pitchFamily="34" charset="-122"/>
                  <a:cs typeface="微软雅黑" pitchFamily="34" charset="-122"/>
                  <a:sym typeface="+mn-ea"/>
                </a:rPr>
                <a:t>亩</a:t>
              </a:r>
              <a:r>
                <a:rPr lang="zh-CN" sz="1000" b="1" dirty="0">
                  <a:solidFill>
                    <a:schemeClr val="accent2"/>
                  </a:solidFill>
                  <a:latin typeface="微软雅黑" pitchFamily="34" charset="-122"/>
                  <a:ea typeface="微软雅黑" pitchFamily="34" charset="-122"/>
                  <a:cs typeface="微软雅黑" pitchFamily="34" charset="-122"/>
                  <a:sym typeface="+mn-ea"/>
                </a:rPr>
                <a:t>支持</a:t>
              </a:r>
              <a:endParaRPr lang="zh-CN" sz="1000" b="1" dirty="0">
                <a:solidFill>
                  <a:schemeClr val="accent2"/>
                </a:solidFill>
                <a:latin typeface="微软雅黑" pitchFamily="34" charset="-122"/>
                <a:ea typeface="微软雅黑" pitchFamily="34" charset="-122"/>
                <a:cs typeface="微软雅黑" pitchFamily="34" charset="-122"/>
                <a:sym typeface="+mn-ea"/>
              </a:endParaRPr>
            </a:p>
            <a:p>
              <a:pPr indent="0" algn="ctr" fontAlgn="auto">
                <a:lnSpc>
                  <a:spcPts val="1600"/>
                </a:lnSpc>
                <a:spcBef>
                  <a:spcPts val="0"/>
                </a:spcBef>
                <a:spcAft>
                  <a:spcPts val="0"/>
                </a:spcAft>
              </a:pPr>
              <a:r>
                <a:rPr lang="zh-CN" sz="1000" b="1" dirty="0">
                  <a:solidFill>
                    <a:schemeClr val="accent2"/>
                  </a:solidFill>
                  <a:latin typeface="微软雅黑" pitchFamily="34" charset="-122"/>
                  <a:ea typeface="微软雅黑" pitchFamily="34" charset="-122"/>
                  <a:cs typeface="微软雅黑" pitchFamily="34" charset="-122"/>
                  <a:sym typeface="+mn-ea"/>
                </a:rPr>
                <a:t>最高不超过</a:t>
              </a:r>
              <a:r>
                <a:rPr lang="en-US" sz="1400" b="1" dirty="0">
                  <a:solidFill>
                    <a:srgbClr val="FF0000"/>
                  </a:solidFill>
                  <a:latin typeface="微软雅黑" pitchFamily="34" charset="-122"/>
                  <a:ea typeface="微软雅黑" pitchFamily="34" charset="-122"/>
                  <a:cs typeface="微软雅黑" pitchFamily="34" charset="-122"/>
                  <a:sym typeface="+mn-ea"/>
                </a:rPr>
                <a:t>3000</a:t>
              </a:r>
              <a:r>
                <a:rPr lang="zh-CN" sz="1400" b="1" dirty="0">
                  <a:solidFill>
                    <a:srgbClr val="FF0000"/>
                  </a:solidFill>
                  <a:latin typeface="微软雅黑" pitchFamily="34" charset="-122"/>
                  <a:ea typeface="微软雅黑" pitchFamily="34" charset="-122"/>
                  <a:cs typeface="微软雅黑" pitchFamily="34" charset="-122"/>
                  <a:sym typeface="+mn-ea"/>
                </a:rPr>
                <a:t>万元</a:t>
              </a:r>
              <a:endParaRPr lang="zh-CN" sz="1400" b="1" dirty="0">
                <a:solidFill>
                  <a:srgbClr val="FF0000"/>
                </a:solidFill>
                <a:latin typeface="微软雅黑" pitchFamily="34" charset="-122"/>
                <a:ea typeface="微软雅黑" pitchFamily="34" charset="-122"/>
                <a:cs typeface="微软雅黑" pitchFamily="34" charset="-122"/>
                <a:sym typeface="+mn-ea"/>
              </a:endParaRPr>
            </a:p>
          </p:txBody>
        </p:sp>
      </p:grpSp>
      <p:grpSp>
        <p:nvGrpSpPr>
          <p:cNvPr id="36" name="组合 35"/>
          <p:cNvGrpSpPr/>
          <p:nvPr/>
        </p:nvGrpSpPr>
        <p:grpSpPr>
          <a:xfrm>
            <a:off x="3210560" y="3515995"/>
            <a:ext cx="3248660" cy="953770"/>
            <a:chOff x="5448" y="2458"/>
            <a:chExt cx="5116" cy="1502"/>
          </a:xfrm>
        </p:grpSpPr>
        <p:sp>
          <p:nvSpPr>
            <p:cNvPr id="37" name="文本框 36"/>
            <p:cNvSpPr txBox="1"/>
            <p:nvPr/>
          </p:nvSpPr>
          <p:spPr>
            <a:xfrm>
              <a:off x="5448" y="2458"/>
              <a:ext cx="5116" cy="242"/>
            </a:xfrm>
            <a:prstGeom prst="rect">
              <a:avLst/>
            </a:prstGeom>
            <a:noFill/>
            <a:ln w="9525">
              <a:noFill/>
            </a:ln>
          </p:spPr>
          <p:txBody>
            <a:bodyPr wrap="square" lIns="0" tIns="0" rIns="0" bIns="0">
              <a:spAutoFit/>
            </a:bodyPr>
            <a:lstStyle/>
            <a:p>
              <a:pPr indent="0" algn="ctr" fontAlgn="auto">
                <a:lnSpc>
                  <a:spcPct val="1000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于合作</a:t>
              </a:r>
              <a:r>
                <a:rPr lang="zh-CN" altLang="en-US"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开发</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等</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方式引进优质项目，达到相</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关标</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准</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38" name="矩形 37"/>
            <p:cNvSpPr/>
            <p:nvPr/>
          </p:nvSpPr>
          <p:spPr>
            <a:xfrm>
              <a:off x="6149" y="2917"/>
              <a:ext cx="3712" cy="1043"/>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199" y="3070"/>
              <a:ext cx="3612" cy="790"/>
            </a:xfrm>
            <a:prstGeom prst="rect">
              <a:avLst/>
            </a:prstGeom>
            <a:noFill/>
            <a:ln w="9525">
              <a:noFill/>
            </a:ln>
          </p:spPr>
          <p:txBody>
            <a:bodyPr wrap="square">
              <a:spAutoFit/>
            </a:bodyPr>
            <a:lstStyle/>
            <a:p>
              <a:pPr indent="0" algn="ctr"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最高给予</a:t>
              </a:r>
              <a:r>
                <a:rPr lang="en-US" sz="1400" b="1">
                  <a:solidFill>
                    <a:srgbClr val="FF0000"/>
                  </a:solidFill>
                  <a:latin typeface="微软雅黑" pitchFamily="34" charset="-122"/>
                  <a:ea typeface="微软雅黑" pitchFamily="34" charset="-122"/>
                  <a:cs typeface="微软雅黑" pitchFamily="34" charset="-122"/>
                  <a:sym typeface="+mn-ea"/>
                </a:rPr>
                <a:t>60</a:t>
              </a:r>
              <a:r>
                <a:rPr lang="zh-CN" sz="1400" b="1">
                  <a:solidFill>
                    <a:srgbClr val="FF0000"/>
                  </a:solidFill>
                  <a:latin typeface="微软雅黑" pitchFamily="34" charset="-122"/>
                  <a:ea typeface="微软雅黑" pitchFamily="34" charset="-122"/>
                  <a:cs typeface="微软雅黑" pitchFamily="34" charset="-122"/>
                  <a:sym typeface="+mn-ea"/>
                </a:rPr>
                <a:t>万元</a:t>
              </a:r>
              <a:r>
                <a:rPr lang="en-US" sz="1400" b="1">
                  <a:solidFill>
                    <a:srgbClr val="FF0000"/>
                  </a:solidFill>
                  <a:latin typeface="微软雅黑" pitchFamily="34" charset="-122"/>
                  <a:ea typeface="微软雅黑" pitchFamily="34" charset="-122"/>
                  <a:cs typeface="微软雅黑" pitchFamily="34" charset="-122"/>
                  <a:sym typeface="+mn-ea"/>
                </a:rPr>
                <a:t>/</a:t>
              </a:r>
              <a:r>
                <a:rPr lang="zh-CN" sz="1400" b="1">
                  <a:solidFill>
                    <a:srgbClr val="FF0000"/>
                  </a:solidFill>
                  <a:latin typeface="微软雅黑" pitchFamily="34" charset="-122"/>
                  <a:ea typeface="微软雅黑" pitchFamily="34" charset="-122"/>
                  <a:cs typeface="微软雅黑" pitchFamily="34" charset="-122"/>
                  <a:sym typeface="+mn-ea"/>
                </a:rPr>
                <a:t>亩</a:t>
              </a:r>
              <a:r>
                <a:rPr lang="zh-CN" sz="1000" b="1">
                  <a:solidFill>
                    <a:schemeClr val="accent2"/>
                  </a:solidFill>
                  <a:latin typeface="微软雅黑" pitchFamily="34" charset="-122"/>
                  <a:ea typeface="微软雅黑" pitchFamily="34" charset="-122"/>
                  <a:cs typeface="微软雅黑" pitchFamily="34" charset="-122"/>
                  <a:sym typeface="+mn-ea"/>
                </a:rPr>
                <a:t>支持</a:t>
              </a:r>
              <a:endParaRPr lang="zh-CN" sz="1000" b="1">
                <a:solidFill>
                  <a:schemeClr val="accent2"/>
                </a:solidFill>
                <a:latin typeface="微软雅黑" pitchFamily="34" charset="-122"/>
                <a:ea typeface="微软雅黑" pitchFamily="34" charset="-122"/>
                <a:cs typeface="微软雅黑" pitchFamily="34" charset="-122"/>
                <a:sym typeface="+mn-ea"/>
              </a:endParaRPr>
            </a:p>
            <a:p>
              <a:pPr indent="0" algn="ctr"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单个项目最高不超过</a:t>
              </a:r>
              <a:r>
                <a:rPr lang="en-US" sz="1400" b="1">
                  <a:solidFill>
                    <a:srgbClr val="FF0000"/>
                  </a:solidFill>
                  <a:latin typeface="微软雅黑" pitchFamily="34" charset="-122"/>
                  <a:ea typeface="微软雅黑" pitchFamily="34" charset="-122"/>
                  <a:cs typeface="微软雅黑" pitchFamily="34" charset="-122"/>
                  <a:sym typeface="+mn-ea"/>
                </a:rPr>
                <a:t>3000</a:t>
              </a:r>
              <a:r>
                <a:rPr lang="zh-CN" sz="1400" b="1">
                  <a:solidFill>
                    <a:srgbClr val="FF0000"/>
                  </a:solidFill>
                  <a:latin typeface="微软雅黑" pitchFamily="34" charset="-122"/>
                  <a:ea typeface="微软雅黑" pitchFamily="34" charset="-122"/>
                  <a:cs typeface="微软雅黑" pitchFamily="34" charset="-122"/>
                  <a:sym typeface="+mn-ea"/>
                </a:rPr>
                <a:t>万元</a:t>
              </a:r>
              <a:endParaRPr lang="zh-CN" sz="1400" b="1">
                <a:solidFill>
                  <a:srgbClr val="FF0000"/>
                </a:solidFill>
                <a:latin typeface="微软雅黑" pitchFamily="34" charset="-122"/>
                <a:ea typeface="微软雅黑" pitchFamily="34" charset="-122"/>
                <a:cs typeface="微软雅黑" pitchFamily="34" charset="-122"/>
                <a:sym typeface="+mn-ea"/>
              </a:endParaRPr>
            </a:p>
          </p:txBody>
        </p:sp>
      </p:grpSp>
      <p:grpSp>
        <p:nvGrpSpPr>
          <p:cNvPr id="46" name="组合 45"/>
          <p:cNvGrpSpPr/>
          <p:nvPr/>
        </p:nvGrpSpPr>
        <p:grpSpPr>
          <a:xfrm>
            <a:off x="707390" y="3515995"/>
            <a:ext cx="2633980" cy="953770"/>
            <a:chOff x="5931" y="2458"/>
            <a:chExt cx="4148" cy="1502"/>
          </a:xfrm>
        </p:grpSpPr>
        <p:sp>
          <p:nvSpPr>
            <p:cNvPr id="47" name="文本框 46"/>
            <p:cNvSpPr txBox="1"/>
            <p:nvPr/>
          </p:nvSpPr>
          <p:spPr>
            <a:xfrm>
              <a:off x="6295" y="2458"/>
              <a:ext cx="3422" cy="242"/>
            </a:xfrm>
            <a:prstGeom prst="rect">
              <a:avLst/>
            </a:prstGeom>
            <a:noFill/>
            <a:ln w="9525">
              <a:noFill/>
            </a:ln>
          </p:spPr>
          <p:txBody>
            <a:bodyPr wrap="square" lIns="0" tIns="0" rIns="0" bIns="0">
              <a:spAutoFit/>
            </a:bodyPr>
            <a:lstStyle/>
            <a:p>
              <a:pPr indent="0" algn="ctr" fontAlgn="auto">
                <a:lnSpc>
                  <a:spcPct val="100000"/>
                </a:lnSpc>
                <a:spcBef>
                  <a:spcPts val="0"/>
                </a:spcBef>
                <a:spcAft>
                  <a:spcPts val="0"/>
                </a:spcAft>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对于土地收储再次出让引进优质项目</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48" name="矩形 47"/>
            <p:cNvSpPr/>
            <p:nvPr/>
          </p:nvSpPr>
          <p:spPr>
            <a:xfrm>
              <a:off x="5945" y="2917"/>
              <a:ext cx="4120" cy="1043"/>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5931" y="3070"/>
              <a:ext cx="4148" cy="790"/>
            </a:xfrm>
            <a:prstGeom prst="rect">
              <a:avLst/>
            </a:prstGeom>
            <a:noFill/>
            <a:ln w="9525">
              <a:noFill/>
            </a:ln>
          </p:spPr>
          <p:txBody>
            <a:bodyPr wrap="square">
              <a:spAutoFit/>
            </a:bodyPr>
            <a:lstStyle/>
            <a:p>
              <a:pPr indent="0" algn="ctr" fontAlgn="auto">
                <a:lnSpc>
                  <a:spcPts val="1600"/>
                </a:lnSpc>
                <a:spcBef>
                  <a:spcPts val="0"/>
                </a:spcBef>
                <a:spcAft>
                  <a:spcPts val="0"/>
                </a:spcAft>
              </a:pPr>
              <a:r>
                <a:rPr lang="zh-CN" sz="1000" b="1" dirty="0">
                  <a:solidFill>
                    <a:schemeClr val="accent2"/>
                  </a:solidFill>
                  <a:latin typeface="微软雅黑" pitchFamily="34" charset="-122"/>
                  <a:ea typeface="微软雅黑" pitchFamily="34" charset="-122"/>
                  <a:cs typeface="微软雅黑" pitchFamily="34" charset="-122"/>
                  <a:sym typeface="+mn-ea"/>
                </a:rPr>
                <a:t>给予地块收储实施主体</a:t>
              </a:r>
              <a:r>
                <a:rPr lang="en-US" sz="1400" b="1" dirty="0">
                  <a:solidFill>
                    <a:srgbClr val="FF0000"/>
                  </a:solidFill>
                  <a:latin typeface="微软雅黑" pitchFamily="34" charset="-122"/>
                  <a:ea typeface="微软雅黑" pitchFamily="34" charset="-122"/>
                  <a:cs typeface="微软雅黑" pitchFamily="34" charset="-122"/>
                  <a:sym typeface="+mn-ea"/>
                </a:rPr>
                <a:t>80</a:t>
              </a:r>
              <a:r>
                <a:rPr lang="zh-CN" sz="1400" b="1" dirty="0">
                  <a:solidFill>
                    <a:srgbClr val="FF0000"/>
                  </a:solidFill>
                  <a:latin typeface="微软雅黑" pitchFamily="34" charset="-122"/>
                  <a:ea typeface="微软雅黑" pitchFamily="34" charset="-122"/>
                  <a:cs typeface="微软雅黑" pitchFamily="34" charset="-122"/>
                  <a:sym typeface="+mn-ea"/>
                </a:rPr>
                <a:t>万元</a:t>
              </a:r>
              <a:r>
                <a:rPr lang="en-US" sz="1400" b="1" dirty="0">
                  <a:solidFill>
                    <a:srgbClr val="FF0000"/>
                  </a:solidFill>
                  <a:latin typeface="微软雅黑" pitchFamily="34" charset="-122"/>
                  <a:ea typeface="微软雅黑" pitchFamily="34" charset="-122"/>
                  <a:cs typeface="微软雅黑" pitchFamily="34" charset="-122"/>
                  <a:sym typeface="+mn-ea"/>
                </a:rPr>
                <a:t>/</a:t>
              </a:r>
              <a:r>
                <a:rPr lang="zh-CN" sz="1400" b="1" dirty="0">
                  <a:solidFill>
                    <a:srgbClr val="FF0000"/>
                  </a:solidFill>
                  <a:latin typeface="微软雅黑" pitchFamily="34" charset="-122"/>
                  <a:ea typeface="微软雅黑" pitchFamily="34" charset="-122"/>
                  <a:cs typeface="微软雅黑" pitchFamily="34" charset="-122"/>
                  <a:sym typeface="+mn-ea"/>
                </a:rPr>
                <a:t>亩</a:t>
              </a:r>
              <a:r>
                <a:rPr lang="zh-CN" sz="1000" b="1" dirty="0">
                  <a:solidFill>
                    <a:schemeClr val="accent2"/>
                  </a:solidFill>
                  <a:latin typeface="微软雅黑" pitchFamily="34" charset="-122"/>
                  <a:ea typeface="微软雅黑" pitchFamily="34" charset="-122"/>
                  <a:cs typeface="微软雅黑" pitchFamily="34" charset="-122"/>
                  <a:sym typeface="+mn-ea"/>
                </a:rPr>
                <a:t>支持</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indent="0" algn="ctr" fontAlgn="auto">
                <a:lnSpc>
                  <a:spcPts val="1600"/>
                </a:lnSpc>
                <a:spcBef>
                  <a:spcPts val="0"/>
                </a:spcBef>
                <a:spcAft>
                  <a:spcPts val="0"/>
                </a:spcAft>
              </a:pPr>
              <a:r>
                <a:rPr lang="zh-CN" sz="1000" b="1" dirty="0">
                  <a:solidFill>
                    <a:schemeClr val="accent2"/>
                  </a:solidFill>
                  <a:latin typeface="微软雅黑" pitchFamily="34" charset="-122"/>
                  <a:ea typeface="微软雅黑" pitchFamily="34" charset="-122"/>
                  <a:cs typeface="微软雅黑" pitchFamily="34" charset="-122"/>
                  <a:sym typeface="+mn-ea"/>
                </a:rPr>
                <a:t>单幅地块最高不超</a:t>
              </a:r>
              <a:r>
                <a:rPr lang="zh-CN" sz="1000" b="1" dirty="0" smtClean="0">
                  <a:solidFill>
                    <a:schemeClr val="accent2"/>
                  </a:solidFill>
                  <a:latin typeface="微软雅黑" pitchFamily="34" charset="-122"/>
                  <a:ea typeface="微软雅黑" pitchFamily="34" charset="-122"/>
                  <a:cs typeface="微软雅黑" pitchFamily="34" charset="-122"/>
                  <a:sym typeface="+mn-ea"/>
                </a:rPr>
                <a:t>过</a:t>
              </a:r>
              <a:r>
                <a:rPr lang="en-US" sz="1400" b="1" dirty="0" smtClean="0">
                  <a:solidFill>
                    <a:srgbClr val="FF0000"/>
                  </a:solidFill>
                  <a:latin typeface="微软雅黑" pitchFamily="34" charset="-122"/>
                  <a:ea typeface="微软雅黑" pitchFamily="34" charset="-122"/>
                  <a:cs typeface="微软雅黑" pitchFamily="34" charset="-122"/>
                  <a:sym typeface="+mn-ea"/>
                </a:rPr>
                <a:t>4000</a:t>
              </a:r>
              <a:r>
                <a:rPr lang="zh-CN" sz="1400" b="1" dirty="0">
                  <a:solidFill>
                    <a:srgbClr val="FF0000"/>
                  </a:solidFill>
                  <a:latin typeface="微软雅黑" pitchFamily="34" charset="-122"/>
                  <a:ea typeface="微软雅黑" pitchFamily="34" charset="-122"/>
                  <a:cs typeface="微软雅黑" pitchFamily="34" charset="-122"/>
                  <a:sym typeface="+mn-ea"/>
                </a:rPr>
                <a:t>万元</a:t>
              </a:r>
              <a:endParaRPr lang="zh-CN" sz="1400" b="1" dirty="0">
                <a:solidFill>
                  <a:srgbClr val="FF0000"/>
                </a:solidFill>
                <a:latin typeface="微软雅黑" pitchFamily="34" charset="-122"/>
                <a:ea typeface="微软雅黑" pitchFamily="34" charset="-122"/>
                <a:cs typeface="微软雅黑" pitchFamily="34" charset="-122"/>
                <a:sym typeface="+mn-ea"/>
              </a:endParaRPr>
            </a:p>
          </p:txBody>
        </p:sp>
      </p:grpSp>
      <p:sp>
        <p:nvSpPr>
          <p:cNvPr id="54" name="Rectangle 8"/>
          <p:cNvSpPr/>
          <p:nvPr/>
        </p:nvSpPr>
        <p:spPr>
          <a:xfrm>
            <a:off x="6914606" y="1108075"/>
            <a:ext cx="2224949" cy="2282373"/>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 name="虚尾箭头 2"/>
          <p:cNvSpPr/>
          <p:nvPr/>
        </p:nvSpPr>
        <p:spPr>
          <a:xfrm>
            <a:off x="2379845" y="2046514"/>
            <a:ext cx="311150" cy="29609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虚尾箭头 43"/>
          <p:cNvSpPr/>
          <p:nvPr/>
        </p:nvSpPr>
        <p:spPr>
          <a:xfrm rot="10800000">
            <a:off x="4093527" y="1999525"/>
            <a:ext cx="311150" cy="29609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2"/>
    </p:custDataLst>
  </p:cSld>
  <p:clrMapOvr>
    <a:masterClrMapping/>
  </p:clrMapOvr>
  <p:timing>
    <p:tnLst>
      <p:par>
        <p:cTn id="1" dur="indefinite" restart="never" nodeType="tmRoot"/>
      </p:par>
    </p:tnLst>
    <p:bldLst>
      <p:bldP spid="2" grpId="0" bldLvl="0" animBg="1"/>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242694" y="178435"/>
            <a:ext cx="6806035" cy="523220"/>
          </a:xfrm>
          <a:prstGeom prst="rect">
            <a:avLst/>
          </a:prstGeom>
          <a:noFill/>
          <a:ln w="9525">
            <a:noFill/>
          </a:ln>
        </p:spPr>
        <p:txBody>
          <a:bodyPr wrap="square">
            <a:spAutoFit/>
          </a:bodyPr>
          <a:lstStyle/>
          <a:p>
            <a:pPr>
              <a:buClrTx/>
              <a:buSzTx/>
              <a:buFontTx/>
            </a:pPr>
            <a:r>
              <a:rPr 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七、科技创新</a:t>
            </a:r>
            <a:r>
              <a:rPr 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引领</a:t>
            </a:r>
            <a:r>
              <a:rPr lang="en-US" alt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  </a:t>
            </a:r>
            <a:r>
              <a:rPr lang="zh-CN" altLang="zh-CN" sz="2800" b="1" dirty="0" smtClean="0">
                <a:solidFill>
                  <a:srgbClr val="FF0000"/>
                </a:solidFill>
              </a:rPr>
              <a:t>让</a:t>
            </a:r>
            <a:r>
              <a:rPr lang="zh-CN" altLang="zh-CN" sz="2800" b="1" dirty="0">
                <a:solidFill>
                  <a:srgbClr val="FF0000"/>
                </a:solidFill>
              </a:rPr>
              <a:t>高技术不缺转化</a:t>
            </a:r>
            <a:endParaRPr 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sym typeface="+mn-ea"/>
            </a:endParaRPr>
          </a:p>
        </p:txBody>
      </p:sp>
      <p:sp>
        <p:nvSpPr>
          <p:cNvPr id="2" name="圆角矩形 1"/>
          <p:cNvSpPr/>
          <p:nvPr/>
        </p:nvSpPr>
        <p:spPr>
          <a:xfrm>
            <a:off x="866140" y="1118870"/>
            <a:ext cx="2386330"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61745" y="1125855"/>
            <a:ext cx="2041525"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鼓励创新要素集聚发展</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3" name="椭圆 2"/>
          <p:cNvSpPr/>
          <p:nvPr/>
        </p:nvSpPr>
        <p:spPr>
          <a:xfrm>
            <a:off x="503674" y="1119161"/>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16</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4" name="文本框 3"/>
          <p:cNvSpPr txBox="1"/>
          <p:nvPr/>
        </p:nvSpPr>
        <p:spPr>
          <a:xfrm>
            <a:off x="1326515" y="1513205"/>
            <a:ext cx="1685925" cy="205105"/>
          </a:xfrm>
          <a:prstGeom prst="rect">
            <a:avLst/>
          </a:prstGeom>
          <a:noFill/>
          <a:ln w="9525">
            <a:noFill/>
          </a:ln>
        </p:spPr>
        <p:txBody>
          <a:bodyPr wrap="square" lIns="0" tIns="0" rIns="0" bIns="0">
            <a:spAutoFit/>
          </a:bodyPr>
          <a:lstStyle/>
          <a:p>
            <a:pPr indent="0" fontAlgn="auto">
              <a:lnSpc>
                <a:spcPts val="1600"/>
              </a:lnSpc>
              <a:spcBef>
                <a:spcPts val="0"/>
              </a:spcBef>
              <a:spcAft>
                <a:spcPts val="0"/>
              </a:spcAft>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对于科技创新企业入驻园区</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9" name="圆角矩形 8"/>
          <p:cNvSpPr/>
          <p:nvPr/>
        </p:nvSpPr>
        <p:spPr>
          <a:xfrm>
            <a:off x="866775" y="2959100"/>
            <a:ext cx="2719070"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62380" y="2966085"/>
            <a:ext cx="2385060"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促进科技成果转化与产业化</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11" name="椭圆 10"/>
          <p:cNvSpPr/>
          <p:nvPr/>
        </p:nvSpPr>
        <p:spPr>
          <a:xfrm>
            <a:off x="504190" y="2959100"/>
            <a:ext cx="727075" cy="727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18</a:t>
            </a:r>
            <a:endParaRPr lang="en-US" altLang="zh-CN" sz="2400" b="1" dirty="0">
              <a:solidFill>
                <a:schemeClr val="bg1"/>
              </a:solidFill>
              <a:effectLst>
                <a:outerShdw blurRad="63500" dist="63500" dir="2700000" algn="tl" rotWithShape="0">
                  <a:prstClr val="black">
                    <a:alpha val="20000"/>
                  </a:prstClr>
                </a:outerShdw>
              </a:effectLst>
            </a:endParaRPr>
          </a:p>
        </p:txBody>
      </p:sp>
      <p:grpSp>
        <p:nvGrpSpPr>
          <p:cNvPr id="58" name="组合 57"/>
          <p:cNvGrpSpPr/>
          <p:nvPr/>
        </p:nvGrpSpPr>
        <p:grpSpPr>
          <a:xfrm>
            <a:off x="3816985" y="1118870"/>
            <a:ext cx="2832124" cy="727075"/>
            <a:chOff x="5764" y="1762"/>
            <a:chExt cx="4299" cy="1145"/>
          </a:xfrm>
        </p:grpSpPr>
        <p:sp>
          <p:nvSpPr>
            <p:cNvPr id="20" name="圆角矩形 19"/>
            <p:cNvSpPr/>
            <p:nvPr/>
          </p:nvSpPr>
          <p:spPr>
            <a:xfrm>
              <a:off x="6335" y="1762"/>
              <a:ext cx="3725"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958" y="1773"/>
              <a:ext cx="3105"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支持关键核心技术研发</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22" name="椭圆 21"/>
            <p:cNvSpPr/>
            <p:nvPr/>
          </p:nvSpPr>
          <p:spPr>
            <a:xfrm>
              <a:off x="5764" y="1762"/>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17</a:t>
              </a:r>
              <a:endParaRPr lang="en-US" altLang="zh-CN" sz="2400" b="1" dirty="0">
                <a:solidFill>
                  <a:schemeClr val="bg1"/>
                </a:solidFill>
                <a:effectLst>
                  <a:outerShdw blurRad="63500" dist="63500" dir="2700000" algn="tl" rotWithShape="0">
                    <a:prstClr val="black">
                      <a:alpha val="20000"/>
                    </a:prstClr>
                  </a:outerShdw>
                </a:effectLst>
              </a:endParaRPr>
            </a:p>
          </p:txBody>
        </p:sp>
      </p:grpSp>
      <p:grpSp>
        <p:nvGrpSpPr>
          <p:cNvPr id="57" name="组合 56"/>
          <p:cNvGrpSpPr/>
          <p:nvPr/>
        </p:nvGrpSpPr>
        <p:grpSpPr>
          <a:xfrm>
            <a:off x="3816985" y="2628900"/>
            <a:ext cx="3177557" cy="727075"/>
            <a:chOff x="6833" y="4638"/>
            <a:chExt cx="4874" cy="1145"/>
          </a:xfrm>
        </p:grpSpPr>
        <p:sp>
          <p:nvSpPr>
            <p:cNvPr id="13" name="圆角矩形 12"/>
            <p:cNvSpPr/>
            <p:nvPr/>
          </p:nvSpPr>
          <p:spPr>
            <a:xfrm>
              <a:off x="7404" y="4638"/>
              <a:ext cx="4303"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027" y="4649"/>
              <a:ext cx="3670"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鼓励企业加大科技创新力度</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15" name="椭圆 14"/>
            <p:cNvSpPr/>
            <p:nvPr/>
          </p:nvSpPr>
          <p:spPr>
            <a:xfrm>
              <a:off x="6833" y="4638"/>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19</a:t>
              </a:r>
              <a:endParaRPr lang="en-US" altLang="zh-CN" sz="2400" b="1" dirty="0">
                <a:solidFill>
                  <a:schemeClr val="bg1"/>
                </a:solidFill>
                <a:effectLst>
                  <a:outerShdw blurRad="63500" dist="63500" dir="2700000" algn="tl" rotWithShape="0">
                    <a:prstClr val="black">
                      <a:alpha val="20000"/>
                    </a:prstClr>
                  </a:outerShdw>
                </a:effectLst>
              </a:endParaRPr>
            </a:p>
          </p:txBody>
        </p:sp>
      </p:grpSp>
      <p:sp>
        <p:nvSpPr>
          <p:cNvPr id="18" name="文本框 17"/>
          <p:cNvSpPr txBox="1"/>
          <p:nvPr/>
        </p:nvSpPr>
        <p:spPr>
          <a:xfrm>
            <a:off x="4638040" y="3013710"/>
            <a:ext cx="2677160" cy="410210"/>
          </a:xfrm>
          <a:prstGeom prst="rect">
            <a:avLst/>
          </a:prstGeom>
          <a:noFill/>
          <a:ln w="9525">
            <a:noFill/>
          </a:ln>
        </p:spPr>
        <p:txBody>
          <a:bodyPr wrap="square" lIns="0" tIns="0" rIns="0" bIns="0">
            <a:spAutoFit/>
          </a:bodyPr>
          <a:lstStyle/>
          <a:p>
            <a:pPr indent="254000" fontAlgn="auto">
              <a:lnSpc>
                <a:spcPts val="1600"/>
              </a:lnSpc>
              <a:spcBef>
                <a:spcPts val="0"/>
              </a:spcBef>
              <a:spcAft>
                <a:spcPts val="0"/>
              </a:spcAft>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对引进培育国内外科技前沿研发机构、功能总部、重点实验室、创新平台等实施的项目</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29" name="文本框 28"/>
          <p:cNvSpPr txBox="1"/>
          <p:nvPr/>
        </p:nvSpPr>
        <p:spPr>
          <a:xfrm>
            <a:off x="1710055" y="1819910"/>
            <a:ext cx="1999796" cy="501650"/>
          </a:xfrm>
          <a:prstGeom prst="rect">
            <a:avLst/>
          </a:prstGeom>
          <a:noFill/>
          <a:ln w="9525">
            <a:noFill/>
          </a:ln>
        </p:spPr>
        <p:txBody>
          <a:bodyPr wrap="square">
            <a:spAutoFit/>
          </a:bodyPr>
          <a:lstStyle/>
          <a:p>
            <a:pPr indent="0" fontAlgn="auto">
              <a:lnSpc>
                <a:spcPts val="1600"/>
              </a:lnSpc>
              <a:spcBef>
                <a:spcPts val="0"/>
              </a:spcBef>
              <a:spcAft>
                <a:spcPts val="0"/>
              </a:spcAft>
            </a:pPr>
            <a:r>
              <a:rPr lang="zh-CN" sz="1000" b="1" dirty="0">
                <a:solidFill>
                  <a:schemeClr val="accent3">
                    <a:lumMod val="75000"/>
                  </a:schemeClr>
                </a:solidFill>
                <a:latin typeface="微软雅黑" pitchFamily="34" charset="-122"/>
                <a:ea typeface="微软雅黑" pitchFamily="34" charset="-122"/>
                <a:cs typeface="微软雅黑" pitchFamily="34" charset="-122"/>
                <a:sym typeface="+mn-ea"/>
              </a:rPr>
              <a:t>一定期限内最高给</a:t>
            </a:r>
            <a:r>
              <a:rPr lang="zh-CN" sz="1000" b="1" dirty="0" smtClean="0">
                <a:solidFill>
                  <a:schemeClr val="accent3">
                    <a:lumMod val="75000"/>
                  </a:schemeClr>
                </a:solidFill>
                <a:latin typeface="微软雅黑" pitchFamily="34" charset="-122"/>
                <a:ea typeface="微软雅黑" pitchFamily="34" charset="-122"/>
                <a:cs typeface="微软雅黑" pitchFamily="34" charset="-122"/>
                <a:sym typeface="+mn-ea"/>
              </a:rPr>
              <a:t>予</a:t>
            </a:r>
            <a:r>
              <a:rPr lang="zh-CN" altLang="en-US" sz="1000" b="1" dirty="0" smtClean="0">
                <a:solidFill>
                  <a:schemeClr val="accent3">
                    <a:lumMod val="75000"/>
                  </a:schemeClr>
                </a:solidFill>
                <a:latin typeface="微软雅黑" pitchFamily="34" charset="-122"/>
                <a:ea typeface="微软雅黑" pitchFamily="34" charset="-122"/>
                <a:cs typeface="微软雅黑" pitchFamily="34" charset="-122"/>
                <a:sym typeface="+mn-ea"/>
              </a:rPr>
              <a:t>园区</a:t>
            </a:r>
            <a:endParaRPr lang="en-US" altLang="zh-CN" sz="1000" b="1" dirty="0" smtClean="0">
              <a:solidFill>
                <a:schemeClr val="accent3">
                  <a:lumMod val="75000"/>
                </a:schemeClr>
              </a:solidFill>
              <a:latin typeface="微软雅黑" pitchFamily="34" charset="-122"/>
              <a:ea typeface="微软雅黑" pitchFamily="34" charset="-122"/>
              <a:cs typeface="微软雅黑" pitchFamily="34" charset="-122"/>
              <a:sym typeface="+mn-ea"/>
            </a:endParaRPr>
          </a:p>
          <a:p>
            <a:pPr indent="0" fontAlgn="auto">
              <a:lnSpc>
                <a:spcPts val="1600"/>
              </a:lnSpc>
              <a:spcBef>
                <a:spcPts val="0"/>
              </a:spcBef>
              <a:spcAft>
                <a:spcPts val="0"/>
              </a:spcAft>
            </a:pPr>
            <a:r>
              <a:rPr lang="zh-CN" altLang="en-US" sz="1000" b="1" dirty="0" smtClean="0">
                <a:solidFill>
                  <a:schemeClr val="accent3">
                    <a:lumMod val="75000"/>
                  </a:schemeClr>
                </a:solidFill>
                <a:latin typeface="微软雅黑" pitchFamily="34" charset="-122"/>
                <a:ea typeface="微软雅黑" pitchFamily="34" charset="-122"/>
                <a:cs typeface="微软雅黑" pitchFamily="34" charset="-122"/>
                <a:sym typeface="+mn-ea"/>
              </a:rPr>
              <a:t>其</a:t>
            </a:r>
            <a:r>
              <a:rPr lang="zh-CN" sz="1000" b="1" dirty="0" smtClean="0">
                <a:solidFill>
                  <a:schemeClr val="accent3">
                    <a:lumMod val="75000"/>
                  </a:schemeClr>
                </a:solidFill>
                <a:latin typeface="微软雅黑" pitchFamily="34" charset="-122"/>
                <a:ea typeface="微软雅黑" pitchFamily="34" charset="-122"/>
                <a:cs typeface="微软雅黑" pitchFamily="34" charset="-122"/>
                <a:sym typeface="+mn-ea"/>
              </a:rPr>
              <a:t>相</a:t>
            </a:r>
            <a:r>
              <a:rPr lang="zh-CN" sz="1000" b="1" dirty="0">
                <a:solidFill>
                  <a:schemeClr val="accent3">
                    <a:lumMod val="75000"/>
                  </a:schemeClr>
                </a:solidFill>
                <a:latin typeface="微软雅黑" pitchFamily="34" charset="-122"/>
                <a:ea typeface="微软雅黑" pitchFamily="34" charset="-122"/>
                <a:cs typeface="微软雅黑" pitchFamily="34" charset="-122"/>
                <a:sym typeface="+mn-ea"/>
              </a:rPr>
              <a:t>应企业年租金</a:t>
            </a:r>
            <a:r>
              <a:rPr lang="en-US" sz="1200" b="1" dirty="0">
                <a:solidFill>
                  <a:srgbClr val="FF0000"/>
                </a:solidFill>
                <a:latin typeface="微软雅黑" pitchFamily="34" charset="-122"/>
                <a:ea typeface="微软雅黑" pitchFamily="34" charset="-122"/>
                <a:cs typeface="微软雅黑" pitchFamily="34" charset="-122"/>
                <a:sym typeface="+mn-ea"/>
              </a:rPr>
              <a:t>30%</a:t>
            </a:r>
            <a:r>
              <a:rPr lang="zh-CN" sz="1000" b="1" dirty="0">
                <a:solidFill>
                  <a:schemeClr val="accent3">
                    <a:lumMod val="75000"/>
                  </a:schemeClr>
                </a:solidFill>
                <a:latin typeface="微软雅黑" pitchFamily="34" charset="-122"/>
                <a:ea typeface="微软雅黑" pitchFamily="34" charset="-122"/>
                <a:cs typeface="微软雅黑" pitchFamily="34" charset="-122"/>
                <a:sym typeface="+mn-ea"/>
              </a:rPr>
              <a:t>的支持</a:t>
            </a:r>
            <a:endParaRPr lang="zh-CN" sz="1000" b="1" dirty="0">
              <a:solidFill>
                <a:schemeClr val="accent3">
                  <a:lumMod val="75000"/>
                </a:schemeClr>
              </a:solidFill>
              <a:latin typeface="微软雅黑" pitchFamily="34" charset="-122"/>
              <a:ea typeface="微软雅黑" pitchFamily="34" charset="-122"/>
              <a:cs typeface="微软雅黑" pitchFamily="34" charset="-122"/>
              <a:sym typeface="+mn-ea"/>
            </a:endParaRPr>
          </a:p>
        </p:txBody>
      </p:sp>
      <p:grpSp>
        <p:nvGrpSpPr>
          <p:cNvPr id="32" name="组合 31"/>
          <p:cNvGrpSpPr/>
          <p:nvPr/>
        </p:nvGrpSpPr>
        <p:grpSpPr>
          <a:xfrm>
            <a:off x="1099185" y="1804035"/>
            <a:ext cx="582930" cy="533400"/>
            <a:chOff x="1830" y="2841"/>
            <a:chExt cx="918" cy="840"/>
          </a:xfrm>
        </p:grpSpPr>
        <p:sp>
          <p:nvSpPr>
            <p:cNvPr id="28" name="椭圆 27"/>
            <p:cNvSpPr/>
            <p:nvPr/>
          </p:nvSpPr>
          <p:spPr>
            <a:xfrm>
              <a:off x="1869" y="2841"/>
              <a:ext cx="840" cy="8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965" y="2875"/>
              <a:ext cx="648" cy="362"/>
            </a:xfrm>
            <a:prstGeom prst="rect">
              <a:avLst/>
            </a:prstGeom>
            <a:noFill/>
          </p:spPr>
          <p:txBody>
            <a:bodyPr wrap="none" rtlCol="0" anchor="t">
              <a:spAutoFit/>
            </a:bodyPr>
            <a:lstStyle/>
            <a:p>
              <a:pPr algn="ctr"/>
              <a:r>
                <a:rPr lang="zh-CN" sz="900" b="1">
                  <a:solidFill>
                    <a:schemeClr val="tx1"/>
                  </a:solidFill>
                  <a:latin typeface="微软雅黑" pitchFamily="34" charset="-122"/>
                  <a:ea typeface="微软雅黑" pitchFamily="34" charset="-122"/>
                  <a:cs typeface="微软雅黑" pitchFamily="34" charset="-122"/>
                  <a:sym typeface="+mn-ea"/>
                </a:rPr>
                <a:t>超过</a:t>
              </a:r>
              <a:endParaRPr lang="zh-CN" altLang="en-US" sz="900" b="1">
                <a:solidFill>
                  <a:schemeClr val="tx1"/>
                </a:solidFill>
                <a:latin typeface="微软雅黑" pitchFamily="34" charset="-122"/>
                <a:ea typeface="微软雅黑" pitchFamily="34" charset="-122"/>
                <a:cs typeface="微软雅黑" pitchFamily="34" charset="-122"/>
                <a:sym typeface="+mn-ea"/>
              </a:endParaRPr>
            </a:p>
          </p:txBody>
        </p:sp>
        <p:sp>
          <p:nvSpPr>
            <p:cNvPr id="31" name="文本框 30"/>
            <p:cNvSpPr txBox="1"/>
            <p:nvPr/>
          </p:nvSpPr>
          <p:spPr>
            <a:xfrm>
              <a:off x="1830" y="3059"/>
              <a:ext cx="918" cy="580"/>
            </a:xfrm>
            <a:prstGeom prst="rect">
              <a:avLst/>
            </a:prstGeom>
            <a:noFill/>
          </p:spPr>
          <p:txBody>
            <a:bodyPr wrap="none" rtlCol="0" anchor="t">
              <a:spAutoFit/>
            </a:bodyPr>
            <a:lstStyle/>
            <a:p>
              <a:r>
                <a:rPr lang="en-US" b="1">
                  <a:solidFill>
                    <a:srgbClr val="FF0000"/>
                  </a:solidFill>
                  <a:latin typeface="微软雅黑" pitchFamily="34" charset="-122"/>
                  <a:ea typeface="微软雅黑" pitchFamily="34" charset="-122"/>
                  <a:cs typeface="微软雅黑" pitchFamily="34" charset="-122"/>
                  <a:sym typeface="+mn-ea"/>
                </a:rPr>
                <a:t>50</a:t>
              </a:r>
              <a:r>
                <a:rPr lang="en-US" sz="1000" b="1">
                  <a:solidFill>
                    <a:srgbClr val="FF0000"/>
                  </a:solidFill>
                  <a:latin typeface="微软雅黑" pitchFamily="34" charset="-122"/>
                  <a:ea typeface="微软雅黑" pitchFamily="34" charset="-122"/>
                  <a:cs typeface="微软雅黑" pitchFamily="34" charset="-122"/>
                  <a:sym typeface="+mn-ea"/>
                </a:rPr>
                <a:t>%</a:t>
              </a:r>
              <a:endParaRPr lang="en-US" altLang="en-US" sz="1000" b="1">
                <a:solidFill>
                  <a:srgbClr val="FF0000"/>
                </a:solidFill>
                <a:latin typeface="微软雅黑" pitchFamily="34" charset="-122"/>
                <a:ea typeface="微软雅黑" pitchFamily="34" charset="-122"/>
                <a:cs typeface="微软雅黑" pitchFamily="34" charset="-122"/>
                <a:sym typeface="+mn-ea"/>
              </a:endParaRPr>
            </a:p>
          </p:txBody>
        </p:sp>
      </p:grpSp>
      <p:sp>
        <p:nvSpPr>
          <p:cNvPr id="33" name="文本框 32"/>
          <p:cNvSpPr txBox="1"/>
          <p:nvPr/>
        </p:nvSpPr>
        <p:spPr>
          <a:xfrm>
            <a:off x="696686" y="2346325"/>
            <a:ext cx="2019844" cy="501650"/>
          </a:xfrm>
          <a:prstGeom prst="rect">
            <a:avLst/>
          </a:prstGeom>
          <a:noFill/>
          <a:ln w="9525">
            <a:noFill/>
          </a:ln>
        </p:spPr>
        <p:txBody>
          <a:bodyPr wrap="square">
            <a:spAutoFit/>
          </a:bodyPr>
          <a:lstStyle/>
          <a:p>
            <a:pPr indent="0" fontAlgn="auto">
              <a:lnSpc>
                <a:spcPts val="1600"/>
              </a:lnSpc>
              <a:spcBef>
                <a:spcPts val="0"/>
              </a:spcBef>
              <a:spcAft>
                <a:spcPts val="0"/>
              </a:spcAft>
            </a:pPr>
            <a:r>
              <a:rPr lang="zh-CN" sz="1000" b="1" dirty="0">
                <a:solidFill>
                  <a:schemeClr val="accent3">
                    <a:lumMod val="75000"/>
                  </a:schemeClr>
                </a:solidFill>
                <a:latin typeface="微软雅黑" pitchFamily="34" charset="-122"/>
                <a:ea typeface="微软雅黑" pitchFamily="34" charset="-122"/>
                <a:cs typeface="微软雅黑" pitchFamily="34" charset="-122"/>
                <a:sym typeface="+mn-ea"/>
              </a:rPr>
              <a:t>一定期限内最高给</a:t>
            </a:r>
            <a:r>
              <a:rPr lang="zh-CN" sz="1000" b="1" dirty="0" smtClean="0">
                <a:solidFill>
                  <a:schemeClr val="accent3">
                    <a:lumMod val="75000"/>
                  </a:schemeClr>
                </a:solidFill>
                <a:latin typeface="微软雅黑" pitchFamily="34" charset="-122"/>
                <a:ea typeface="微软雅黑" pitchFamily="34" charset="-122"/>
                <a:cs typeface="微软雅黑" pitchFamily="34" charset="-122"/>
                <a:sym typeface="+mn-ea"/>
              </a:rPr>
              <a:t>予</a:t>
            </a:r>
            <a:r>
              <a:rPr lang="zh-CN" altLang="en-US" sz="1000" b="1" dirty="0" smtClean="0">
                <a:solidFill>
                  <a:schemeClr val="accent3">
                    <a:lumMod val="75000"/>
                  </a:schemeClr>
                </a:solidFill>
                <a:latin typeface="微软雅黑" pitchFamily="34" charset="-122"/>
                <a:ea typeface="微软雅黑" pitchFamily="34" charset="-122"/>
                <a:cs typeface="微软雅黑" pitchFamily="34" charset="-122"/>
                <a:sym typeface="+mn-ea"/>
              </a:rPr>
              <a:t>园区</a:t>
            </a:r>
            <a:endParaRPr lang="en-US" altLang="zh-CN" sz="1000" b="1" dirty="0" smtClean="0">
              <a:solidFill>
                <a:schemeClr val="accent3">
                  <a:lumMod val="75000"/>
                </a:schemeClr>
              </a:solidFill>
              <a:latin typeface="微软雅黑" pitchFamily="34" charset="-122"/>
              <a:ea typeface="微软雅黑" pitchFamily="34" charset="-122"/>
              <a:cs typeface="微软雅黑" pitchFamily="34" charset="-122"/>
              <a:sym typeface="+mn-ea"/>
            </a:endParaRPr>
          </a:p>
          <a:p>
            <a:pPr indent="0" fontAlgn="auto">
              <a:lnSpc>
                <a:spcPts val="1600"/>
              </a:lnSpc>
              <a:spcBef>
                <a:spcPts val="0"/>
              </a:spcBef>
              <a:spcAft>
                <a:spcPts val="0"/>
              </a:spcAft>
            </a:pPr>
            <a:r>
              <a:rPr lang="zh-CN" altLang="en-US" sz="1000" b="1" dirty="0" smtClean="0">
                <a:solidFill>
                  <a:schemeClr val="accent3">
                    <a:lumMod val="75000"/>
                  </a:schemeClr>
                </a:solidFill>
                <a:latin typeface="微软雅黑" pitchFamily="34" charset="-122"/>
                <a:ea typeface="微软雅黑" pitchFamily="34" charset="-122"/>
                <a:cs typeface="微软雅黑" pitchFamily="34" charset="-122"/>
                <a:sym typeface="+mn-ea"/>
              </a:rPr>
              <a:t>其</a:t>
            </a:r>
            <a:r>
              <a:rPr lang="zh-CN" sz="1000" b="1" dirty="0" smtClean="0">
                <a:solidFill>
                  <a:schemeClr val="accent3">
                    <a:lumMod val="75000"/>
                  </a:schemeClr>
                </a:solidFill>
                <a:latin typeface="微软雅黑" pitchFamily="34" charset="-122"/>
                <a:ea typeface="微软雅黑" pitchFamily="34" charset="-122"/>
                <a:cs typeface="微软雅黑" pitchFamily="34" charset="-122"/>
                <a:sym typeface="+mn-ea"/>
              </a:rPr>
              <a:t>相</a:t>
            </a:r>
            <a:r>
              <a:rPr lang="zh-CN" sz="1000" b="1" dirty="0">
                <a:solidFill>
                  <a:schemeClr val="accent3">
                    <a:lumMod val="75000"/>
                  </a:schemeClr>
                </a:solidFill>
                <a:latin typeface="微软雅黑" pitchFamily="34" charset="-122"/>
                <a:ea typeface="微软雅黑" pitchFamily="34" charset="-122"/>
                <a:cs typeface="微软雅黑" pitchFamily="34" charset="-122"/>
                <a:sym typeface="+mn-ea"/>
              </a:rPr>
              <a:t>应企业年租金</a:t>
            </a:r>
            <a:r>
              <a:rPr lang="en-US" sz="1200" b="1" dirty="0">
                <a:solidFill>
                  <a:srgbClr val="FF0000"/>
                </a:solidFill>
                <a:latin typeface="微软雅黑" pitchFamily="34" charset="-122"/>
                <a:ea typeface="微软雅黑" pitchFamily="34" charset="-122"/>
                <a:cs typeface="微软雅黑" pitchFamily="34" charset="-122"/>
                <a:sym typeface="+mn-ea"/>
              </a:rPr>
              <a:t>50%</a:t>
            </a:r>
            <a:r>
              <a:rPr lang="zh-CN" sz="1000" b="1" dirty="0">
                <a:solidFill>
                  <a:schemeClr val="accent3">
                    <a:lumMod val="75000"/>
                  </a:schemeClr>
                </a:solidFill>
                <a:latin typeface="微软雅黑" pitchFamily="34" charset="-122"/>
                <a:ea typeface="微软雅黑" pitchFamily="34" charset="-122"/>
                <a:cs typeface="微软雅黑" pitchFamily="34" charset="-122"/>
                <a:sym typeface="+mn-ea"/>
              </a:rPr>
              <a:t>的支持</a:t>
            </a:r>
            <a:endParaRPr lang="zh-CN" sz="1000" b="1" dirty="0">
              <a:solidFill>
                <a:schemeClr val="accent3">
                  <a:lumMod val="75000"/>
                </a:schemeClr>
              </a:solidFill>
              <a:latin typeface="微软雅黑" pitchFamily="34" charset="-122"/>
              <a:ea typeface="微软雅黑" pitchFamily="34" charset="-122"/>
              <a:cs typeface="微软雅黑" pitchFamily="34" charset="-122"/>
              <a:sym typeface="+mn-ea"/>
            </a:endParaRPr>
          </a:p>
        </p:txBody>
      </p:sp>
      <p:grpSp>
        <p:nvGrpSpPr>
          <p:cNvPr id="34" name="组合 33"/>
          <p:cNvGrpSpPr/>
          <p:nvPr/>
        </p:nvGrpSpPr>
        <p:grpSpPr>
          <a:xfrm>
            <a:off x="2656205" y="2330450"/>
            <a:ext cx="582930" cy="533400"/>
            <a:chOff x="1830" y="2841"/>
            <a:chExt cx="918" cy="840"/>
          </a:xfrm>
        </p:grpSpPr>
        <p:sp>
          <p:nvSpPr>
            <p:cNvPr id="35" name="椭圆 34"/>
            <p:cNvSpPr/>
            <p:nvPr/>
          </p:nvSpPr>
          <p:spPr>
            <a:xfrm>
              <a:off x="1869" y="2841"/>
              <a:ext cx="840" cy="8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965" y="2875"/>
              <a:ext cx="648" cy="362"/>
            </a:xfrm>
            <a:prstGeom prst="rect">
              <a:avLst/>
            </a:prstGeom>
            <a:noFill/>
          </p:spPr>
          <p:txBody>
            <a:bodyPr wrap="none" rtlCol="0" anchor="t">
              <a:spAutoFit/>
            </a:bodyPr>
            <a:lstStyle/>
            <a:p>
              <a:pPr algn="ctr"/>
              <a:r>
                <a:rPr lang="zh-CN" sz="900" b="1">
                  <a:solidFill>
                    <a:schemeClr val="tx1"/>
                  </a:solidFill>
                  <a:latin typeface="微软雅黑" pitchFamily="34" charset="-122"/>
                  <a:ea typeface="微软雅黑" pitchFamily="34" charset="-122"/>
                  <a:cs typeface="微软雅黑" pitchFamily="34" charset="-122"/>
                  <a:sym typeface="+mn-ea"/>
                </a:rPr>
                <a:t>超过</a:t>
              </a:r>
              <a:endParaRPr lang="zh-CN" altLang="en-US" sz="900" b="1">
                <a:solidFill>
                  <a:schemeClr val="tx1"/>
                </a:solidFill>
                <a:latin typeface="微软雅黑" pitchFamily="34" charset="-122"/>
                <a:ea typeface="微软雅黑" pitchFamily="34" charset="-122"/>
                <a:cs typeface="微软雅黑" pitchFamily="34" charset="-122"/>
                <a:sym typeface="+mn-ea"/>
              </a:endParaRPr>
            </a:p>
          </p:txBody>
        </p:sp>
        <p:sp>
          <p:nvSpPr>
            <p:cNvPr id="37" name="文本框 36"/>
            <p:cNvSpPr txBox="1"/>
            <p:nvPr/>
          </p:nvSpPr>
          <p:spPr>
            <a:xfrm>
              <a:off x="1830" y="3059"/>
              <a:ext cx="918" cy="580"/>
            </a:xfrm>
            <a:prstGeom prst="rect">
              <a:avLst/>
            </a:prstGeom>
            <a:noFill/>
          </p:spPr>
          <p:txBody>
            <a:bodyPr wrap="none" rtlCol="0" anchor="t">
              <a:spAutoFit/>
            </a:bodyPr>
            <a:lstStyle/>
            <a:p>
              <a:r>
                <a:rPr lang="en-US" b="1">
                  <a:solidFill>
                    <a:srgbClr val="FF0000"/>
                  </a:solidFill>
                  <a:latin typeface="微软雅黑" pitchFamily="34" charset="-122"/>
                  <a:ea typeface="微软雅黑" pitchFamily="34" charset="-122"/>
                  <a:cs typeface="微软雅黑" pitchFamily="34" charset="-122"/>
                  <a:sym typeface="+mn-ea"/>
                </a:rPr>
                <a:t>70</a:t>
              </a:r>
              <a:r>
                <a:rPr lang="en-US" sz="1000" b="1">
                  <a:solidFill>
                    <a:srgbClr val="FF0000"/>
                  </a:solidFill>
                  <a:latin typeface="微软雅黑" pitchFamily="34" charset="-122"/>
                  <a:ea typeface="微软雅黑" pitchFamily="34" charset="-122"/>
                  <a:cs typeface="微软雅黑" pitchFamily="34" charset="-122"/>
                  <a:sym typeface="+mn-ea"/>
                </a:rPr>
                <a:t>%</a:t>
              </a:r>
              <a:endParaRPr lang="en-US" altLang="en-US" sz="1000" b="1">
                <a:solidFill>
                  <a:srgbClr val="FF0000"/>
                </a:solidFill>
                <a:latin typeface="微软雅黑" pitchFamily="34" charset="-122"/>
                <a:ea typeface="微软雅黑" pitchFamily="34" charset="-122"/>
                <a:cs typeface="微软雅黑" pitchFamily="34" charset="-122"/>
                <a:sym typeface="+mn-ea"/>
              </a:endParaRPr>
            </a:p>
          </p:txBody>
        </p:sp>
      </p:grpSp>
      <p:sp>
        <p:nvSpPr>
          <p:cNvPr id="47" name="文本框 46"/>
          <p:cNvSpPr txBox="1"/>
          <p:nvPr/>
        </p:nvSpPr>
        <p:spPr>
          <a:xfrm>
            <a:off x="4638040" y="1513205"/>
            <a:ext cx="3107690" cy="153670"/>
          </a:xfrm>
          <a:prstGeom prst="rect">
            <a:avLst/>
          </a:prstGeom>
          <a:noFill/>
          <a:ln w="9525">
            <a:noFill/>
          </a:ln>
        </p:spPr>
        <p:txBody>
          <a:bodyPr wrap="square" lIns="0" tIns="0" rIns="0" bIns="0">
            <a:spAutoFit/>
          </a:bodyPr>
          <a:lstStyle/>
          <a:p>
            <a:pPr indent="0" algn="l" fontAlgn="auto">
              <a:lnSpc>
                <a:spcPct val="100000"/>
              </a:lnSpc>
              <a:spcBef>
                <a:spcPts val="0"/>
              </a:spcBef>
              <a:spcAft>
                <a:spcPts val="0"/>
              </a:spcAft>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支持重点产业方向技术产品以及关键核心技术的研发</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43" name="组合 42"/>
          <p:cNvGrpSpPr/>
          <p:nvPr/>
        </p:nvGrpSpPr>
        <p:grpSpPr>
          <a:xfrm>
            <a:off x="4455795" y="1804670"/>
            <a:ext cx="1955800" cy="662305"/>
            <a:chOff x="9251" y="2842"/>
            <a:chExt cx="3080" cy="1043"/>
          </a:xfrm>
        </p:grpSpPr>
        <p:sp>
          <p:nvSpPr>
            <p:cNvPr id="48" name="矩形 47"/>
            <p:cNvSpPr/>
            <p:nvPr/>
          </p:nvSpPr>
          <p:spPr>
            <a:xfrm>
              <a:off x="9251" y="2842"/>
              <a:ext cx="3080" cy="1043"/>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9339" y="2995"/>
              <a:ext cx="2904" cy="790"/>
            </a:xfrm>
            <a:prstGeom prst="rect">
              <a:avLst/>
            </a:prstGeom>
            <a:noFill/>
            <a:ln w="9525">
              <a:noFill/>
            </a:ln>
          </p:spPr>
          <p:txBody>
            <a:bodyPr wrap="square">
              <a:spAutoFit/>
            </a:bodyPr>
            <a:lstStyle/>
            <a:p>
              <a:pPr indent="0" algn="ctr"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项目支持额度一般不超过项目研发投入资金的</a:t>
              </a:r>
              <a:r>
                <a:rPr lang="en-US" sz="1400" b="1">
                  <a:solidFill>
                    <a:srgbClr val="FF0000"/>
                  </a:solidFill>
                  <a:latin typeface="微软雅黑" pitchFamily="34" charset="-122"/>
                  <a:ea typeface="微软雅黑" pitchFamily="34" charset="-122"/>
                  <a:cs typeface="微软雅黑" pitchFamily="34" charset="-122"/>
                  <a:sym typeface="+mn-ea"/>
                </a:rPr>
                <a:t>50%</a:t>
              </a:r>
              <a:endParaRPr lang="en-US" sz="1400" b="1">
                <a:solidFill>
                  <a:srgbClr val="FF0000"/>
                </a:solidFill>
                <a:latin typeface="微软雅黑" pitchFamily="34" charset="-122"/>
                <a:ea typeface="微软雅黑" pitchFamily="34" charset="-122"/>
                <a:cs typeface="微软雅黑" pitchFamily="34" charset="-122"/>
                <a:sym typeface="+mn-ea"/>
              </a:endParaRPr>
            </a:p>
          </p:txBody>
        </p:sp>
      </p:grpSp>
      <p:sp>
        <p:nvSpPr>
          <p:cNvPr id="38" name="文本框 37"/>
          <p:cNvSpPr txBox="1"/>
          <p:nvPr/>
        </p:nvSpPr>
        <p:spPr>
          <a:xfrm>
            <a:off x="6560185" y="1755775"/>
            <a:ext cx="2383790" cy="717550"/>
          </a:xfrm>
          <a:prstGeom prst="rect">
            <a:avLst/>
          </a:prstGeom>
          <a:noFill/>
          <a:ln w="9525">
            <a:noFill/>
          </a:ln>
        </p:spPr>
        <p:txBody>
          <a:bodyPr wrap="square" lIns="0" tIns="0" rIns="0" bIns="0">
            <a:spAutoFit/>
          </a:bodyPr>
          <a:lstStyle/>
          <a:p>
            <a:pPr indent="0" fontAlgn="t">
              <a:lnSpc>
                <a:spcPts val="1400"/>
              </a:lnSpc>
              <a:spcBef>
                <a:spcPts val="0"/>
              </a:spcBef>
              <a:spcAft>
                <a:spcPts val="0"/>
              </a:spcAft>
            </a:pP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原则上</a:t>
            </a:r>
            <a:endPar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indent="0" fontAlgn="t">
              <a:lnSpc>
                <a:spcPts val="1400"/>
              </a:lnSpc>
              <a:spcBef>
                <a:spcPts val="0"/>
              </a:spcBef>
              <a:spcAft>
                <a:spcPts val="0"/>
              </a:spcAft>
            </a:pP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一般项目支持金额不超过</a:t>
            </a:r>
            <a:r>
              <a:rPr lang="en-US" sz="1000" b="1" dirty="0">
                <a:solidFill>
                  <a:srgbClr val="FF0000"/>
                </a:solidFill>
                <a:latin typeface="微软雅黑" pitchFamily="34" charset="-122"/>
                <a:ea typeface="微软雅黑" pitchFamily="34" charset="-122"/>
                <a:cs typeface="微软雅黑" pitchFamily="34" charset="-122"/>
                <a:sym typeface="+mn-ea"/>
              </a:rPr>
              <a:t>1000</a:t>
            </a:r>
            <a:r>
              <a:rPr lang="zh-CN" sz="1000" b="1" dirty="0">
                <a:solidFill>
                  <a:srgbClr val="FF0000"/>
                </a:solidFill>
                <a:latin typeface="微软雅黑" pitchFamily="34" charset="-122"/>
                <a:ea typeface="微软雅黑" pitchFamily="34" charset="-122"/>
                <a:cs typeface="微软雅黑" pitchFamily="34" charset="-122"/>
                <a:sym typeface="+mn-ea"/>
              </a:rPr>
              <a:t>万元</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indent="0" fontAlgn="t">
              <a:lnSpc>
                <a:spcPts val="1400"/>
              </a:lnSpc>
              <a:spcBef>
                <a:spcPts val="0"/>
              </a:spcBef>
              <a:spcAft>
                <a:spcPts val="0"/>
              </a:spcAft>
            </a:pP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重点项目支持金额不超过</a:t>
            </a:r>
            <a:r>
              <a:rPr lang="en-US" sz="1000" b="1" dirty="0">
                <a:solidFill>
                  <a:srgbClr val="FF0000"/>
                </a:solidFill>
                <a:latin typeface="微软雅黑" pitchFamily="34" charset="-122"/>
                <a:ea typeface="微软雅黑" pitchFamily="34" charset="-122"/>
                <a:cs typeface="微软雅黑" pitchFamily="34" charset="-122"/>
                <a:sym typeface="+mn-ea"/>
              </a:rPr>
              <a:t>3000</a:t>
            </a:r>
            <a:r>
              <a:rPr lang="zh-CN" sz="1000" b="1" dirty="0">
                <a:solidFill>
                  <a:srgbClr val="FF0000"/>
                </a:solidFill>
                <a:latin typeface="微软雅黑" pitchFamily="34" charset="-122"/>
                <a:ea typeface="微软雅黑" pitchFamily="34" charset="-122"/>
                <a:cs typeface="微软雅黑" pitchFamily="34" charset="-122"/>
                <a:sym typeface="+mn-ea"/>
              </a:rPr>
              <a:t>万元</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indent="0" fontAlgn="t">
              <a:lnSpc>
                <a:spcPts val="1400"/>
              </a:lnSpc>
              <a:spcBef>
                <a:spcPts val="0"/>
              </a:spcBef>
              <a:spcAft>
                <a:spcPts val="0"/>
              </a:spcAft>
            </a:pP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重大技术攻关项目支持金额不超</a:t>
            </a:r>
            <a:r>
              <a:rPr lang="zh-CN" sz="9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过</a:t>
            </a:r>
            <a:r>
              <a:rPr lang="en-US" sz="1000" b="1" dirty="0" smtClean="0">
                <a:solidFill>
                  <a:srgbClr val="FF0000"/>
                </a:solidFill>
                <a:latin typeface="微软雅黑" pitchFamily="34" charset="-122"/>
                <a:ea typeface="微软雅黑" pitchFamily="34" charset="-122"/>
                <a:cs typeface="微软雅黑" pitchFamily="34" charset="-122"/>
                <a:sym typeface="+mn-ea"/>
              </a:rPr>
              <a:t>4000</a:t>
            </a:r>
            <a:r>
              <a:rPr lang="zh-CN" sz="1000" b="1" dirty="0">
                <a:solidFill>
                  <a:srgbClr val="FF0000"/>
                </a:solidFill>
                <a:latin typeface="微软雅黑" pitchFamily="34" charset="-122"/>
                <a:ea typeface="微软雅黑" pitchFamily="34" charset="-122"/>
                <a:cs typeface="微软雅黑" pitchFamily="34" charset="-122"/>
                <a:sym typeface="+mn-ea"/>
              </a:rPr>
              <a:t>万元</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44" name="文本框 43"/>
          <p:cNvSpPr txBox="1"/>
          <p:nvPr/>
        </p:nvSpPr>
        <p:spPr>
          <a:xfrm>
            <a:off x="1326515" y="3388995"/>
            <a:ext cx="2253615" cy="205105"/>
          </a:xfrm>
          <a:prstGeom prst="rect">
            <a:avLst/>
          </a:prstGeom>
          <a:noFill/>
          <a:ln w="9525">
            <a:noFill/>
          </a:ln>
        </p:spPr>
        <p:txBody>
          <a:bodyPr wrap="square" lIns="0" tIns="0" rIns="0" bIns="0">
            <a:spAutoFit/>
          </a:bodyPr>
          <a:lstStyle/>
          <a:p>
            <a:pPr indent="0" fontAlgn="auto">
              <a:lnSpc>
                <a:spcPts val="1600"/>
              </a:lnSpc>
              <a:spcBef>
                <a:spcPts val="0"/>
              </a:spcBef>
              <a:spcAft>
                <a:spcPts val="0"/>
              </a:spcAft>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鼓励企业与高校院所等开展产学研合作</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56" name="组合 55"/>
          <p:cNvGrpSpPr/>
          <p:nvPr/>
        </p:nvGrpSpPr>
        <p:grpSpPr>
          <a:xfrm>
            <a:off x="878205" y="3752850"/>
            <a:ext cx="2679700" cy="1078865"/>
            <a:chOff x="1473" y="5910"/>
            <a:chExt cx="4220" cy="1699"/>
          </a:xfrm>
        </p:grpSpPr>
        <p:sp>
          <p:nvSpPr>
            <p:cNvPr id="52" name="矩形 51"/>
            <p:cNvSpPr/>
            <p:nvPr/>
          </p:nvSpPr>
          <p:spPr>
            <a:xfrm>
              <a:off x="1473" y="5910"/>
              <a:ext cx="4220" cy="1699"/>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1506" y="6063"/>
              <a:ext cx="4154" cy="1436"/>
            </a:xfrm>
            <a:prstGeom prst="rect">
              <a:avLst/>
            </a:prstGeom>
            <a:noFill/>
            <a:ln w="9525">
              <a:noFill/>
            </a:ln>
          </p:spPr>
          <p:txBody>
            <a:bodyPr wrap="square">
              <a:spAutoFit/>
            </a:bodyPr>
            <a:lstStyle/>
            <a:p>
              <a:pPr indent="254000"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对具有自主知识产权的科技成果进行产业化转化，视其科技创新能级与产业化区域经济贡献度，给予企业该项目总投入</a:t>
              </a:r>
              <a:r>
                <a:rPr lang="en-US" sz="1200" b="1">
                  <a:solidFill>
                    <a:srgbClr val="FF0000"/>
                  </a:solidFill>
                  <a:latin typeface="微软雅黑" pitchFamily="34" charset="-122"/>
                  <a:ea typeface="微软雅黑" pitchFamily="34" charset="-122"/>
                  <a:cs typeface="微软雅黑" pitchFamily="34" charset="-122"/>
                  <a:sym typeface="+mn-ea"/>
                </a:rPr>
                <a:t>30%</a:t>
              </a:r>
              <a:r>
                <a:rPr lang="zh-CN" sz="1000" b="1">
                  <a:solidFill>
                    <a:schemeClr val="accent2"/>
                  </a:solidFill>
                  <a:latin typeface="微软雅黑" pitchFamily="34" charset="-122"/>
                  <a:ea typeface="微软雅黑" pitchFamily="34" charset="-122"/>
                  <a:cs typeface="微软雅黑" pitchFamily="34" charset="-122"/>
                  <a:sym typeface="+mn-ea"/>
                </a:rPr>
                <a:t>的资金支持，最高不超过</a:t>
              </a:r>
              <a:r>
                <a:rPr lang="en-US" sz="1200" b="1">
                  <a:solidFill>
                    <a:srgbClr val="FF0000"/>
                  </a:solidFill>
                  <a:latin typeface="微软雅黑" pitchFamily="34" charset="-122"/>
                  <a:ea typeface="微软雅黑" pitchFamily="34" charset="-122"/>
                  <a:cs typeface="微软雅黑" pitchFamily="34" charset="-122"/>
                  <a:sym typeface="+mn-ea"/>
                </a:rPr>
                <a:t>150</a:t>
              </a:r>
              <a:r>
                <a:rPr lang="zh-CN" sz="12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accent2"/>
                  </a:solidFill>
                  <a:latin typeface="微软雅黑" pitchFamily="34" charset="-122"/>
                  <a:ea typeface="微软雅黑" pitchFamily="34" charset="-122"/>
                  <a:cs typeface="微软雅黑" pitchFamily="34" charset="-122"/>
                  <a:sym typeface="+mn-ea"/>
                </a:rPr>
                <a:t>。</a:t>
              </a:r>
              <a:endParaRPr lang="zh-CN" sz="1000" b="1">
                <a:solidFill>
                  <a:schemeClr val="accent2"/>
                </a:solidFill>
                <a:latin typeface="微软雅黑" pitchFamily="34" charset="-122"/>
                <a:ea typeface="微软雅黑" pitchFamily="34" charset="-122"/>
                <a:cs typeface="微软雅黑" pitchFamily="34" charset="-122"/>
                <a:sym typeface="+mn-ea"/>
              </a:endParaRPr>
            </a:p>
          </p:txBody>
        </p:sp>
      </p:grpSp>
      <p:grpSp>
        <p:nvGrpSpPr>
          <p:cNvPr id="60" name="组合 59"/>
          <p:cNvGrpSpPr/>
          <p:nvPr/>
        </p:nvGrpSpPr>
        <p:grpSpPr>
          <a:xfrm>
            <a:off x="7439660" y="3112770"/>
            <a:ext cx="1437640" cy="662305"/>
            <a:chOff x="9659" y="2842"/>
            <a:chExt cx="2264" cy="1043"/>
          </a:xfrm>
        </p:grpSpPr>
        <p:sp>
          <p:nvSpPr>
            <p:cNvPr id="61" name="矩形 60"/>
            <p:cNvSpPr/>
            <p:nvPr/>
          </p:nvSpPr>
          <p:spPr>
            <a:xfrm>
              <a:off x="9659" y="2842"/>
              <a:ext cx="2264" cy="1043"/>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9666" y="2995"/>
              <a:ext cx="2250" cy="790"/>
            </a:xfrm>
            <a:prstGeom prst="rect">
              <a:avLst/>
            </a:prstGeom>
            <a:noFill/>
            <a:ln w="9525">
              <a:noFill/>
            </a:ln>
          </p:spPr>
          <p:txBody>
            <a:bodyPr wrap="square">
              <a:spAutoFit/>
            </a:bodyPr>
            <a:lstStyle/>
            <a:p>
              <a:pPr indent="0" algn="ctr" fontAlgn="auto">
                <a:lnSpc>
                  <a:spcPts val="1600"/>
                </a:lnSpc>
                <a:spcBef>
                  <a:spcPts val="0"/>
                </a:spcBef>
                <a:spcAft>
                  <a:spcPts val="0"/>
                </a:spcAft>
              </a:pPr>
              <a:r>
                <a:rPr lang="zh-CN" sz="1000" b="1">
                  <a:solidFill>
                    <a:schemeClr val="accent2"/>
                  </a:solidFill>
                  <a:latin typeface="微软雅黑" pitchFamily="34" charset="-122"/>
                  <a:ea typeface="微软雅黑" pitchFamily="34" charset="-122"/>
                  <a:cs typeface="微软雅黑" pitchFamily="34" charset="-122"/>
                  <a:sym typeface="+mn-ea"/>
                </a:rPr>
                <a:t>给予市、区两级最高</a:t>
              </a:r>
              <a:r>
                <a:rPr lang="en-US" sz="1200" b="1">
                  <a:solidFill>
                    <a:srgbClr val="FF0000"/>
                  </a:solidFill>
                  <a:latin typeface="微软雅黑" pitchFamily="34" charset="-122"/>
                  <a:ea typeface="微软雅黑" pitchFamily="34" charset="-122"/>
                  <a:cs typeface="微软雅黑" pitchFamily="34" charset="-122"/>
                  <a:sym typeface="+mn-ea"/>
                </a:rPr>
                <a:t>4000</a:t>
              </a:r>
              <a:r>
                <a:rPr lang="zh-CN" sz="12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accent2"/>
                  </a:solidFill>
                  <a:latin typeface="微软雅黑" pitchFamily="34" charset="-122"/>
                  <a:ea typeface="微软雅黑" pitchFamily="34" charset="-122"/>
                  <a:cs typeface="微软雅黑" pitchFamily="34" charset="-122"/>
                  <a:sym typeface="+mn-ea"/>
                </a:rPr>
                <a:t>资助</a:t>
              </a:r>
              <a:endParaRPr lang="zh-CN" sz="1000" b="1">
                <a:solidFill>
                  <a:schemeClr val="accent2"/>
                </a:solidFill>
                <a:latin typeface="微软雅黑" pitchFamily="34" charset="-122"/>
                <a:ea typeface="微软雅黑" pitchFamily="34" charset="-122"/>
                <a:cs typeface="微软雅黑" pitchFamily="34" charset="-122"/>
                <a:sym typeface="+mn-ea"/>
              </a:endParaRPr>
            </a:p>
          </p:txBody>
        </p:sp>
      </p:grpSp>
      <p:sp>
        <p:nvSpPr>
          <p:cNvPr id="65" name="文本框 64"/>
          <p:cNvSpPr txBox="1"/>
          <p:nvPr/>
        </p:nvSpPr>
        <p:spPr>
          <a:xfrm>
            <a:off x="4638040" y="3589655"/>
            <a:ext cx="1781175" cy="1230630"/>
          </a:xfrm>
          <a:prstGeom prst="rect">
            <a:avLst/>
          </a:prstGeom>
          <a:noFill/>
          <a:ln w="9525">
            <a:noFill/>
          </a:ln>
        </p:spPr>
        <p:txBody>
          <a:bodyPr wrap="square" lIns="0" tIns="0" rIns="0" bIns="0">
            <a:spAutoFit/>
          </a:bodyPr>
          <a:lstStyle/>
          <a:p>
            <a:pPr indent="254000" fontAlgn="auto">
              <a:lnSpc>
                <a:spcPts val="1600"/>
              </a:lnSpc>
              <a:spcBef>
                <a:spcPts val="0"/>
              </a:spcBef>
              <a:spcAft>
                <a:spcPts val="0"/>
              </a:spcAft>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支持企业申报市级重大装备首台（套）、新材料首批次、软件产品首版次应用等，单个项目区级支持比例不超过单个产品销售合同金额的</a:t>
            </a:r>
            <a:r>
              <a:rPr lang="en-US" sz="1200" b="1">
                <a:solidFill>
                  <a:srgbClr val="FF0000"/>
                </a:solidFill>
                <a:latin typeface="微软雅黑" pitchFamily="34" charset="-122"/>
                <a:ea typeface="微软雅黑" pitchFamily="34" charset="-122"/>
                <a:cs typeface="微软雅黑" pitchFamily="34" charset="-122"/>
                <a:sym typeface="+mn-ea"/>
              </a:rPr>
              <a:t>30%</a:t>
            </a: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，最高不超过</a:t>
            </a:r>
            <a:r>
              <a:rPr lang="en-US" sz="1200" b="1">
                <a:solidFill>
                  <a:srgbClr val="FF0000"/>
                </a:solidFill>
                <a:latin typeface="微软雅黑" pitchFamily="34" charset="-122"/>
                <a:ea typeface="微软雅黑" pitchFamily="34" charset="-122"/>
                <a:cs typeface="微软雅黑" pitchFamily="34" charset="-122"/>
                <a:sym typeface="+mn-ea"/>
              </a:rPr>
              <a:t>1000</a:t>
            </a:r>
            <a:r>
              <a:rPr lang="zh-CN" sz="12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cxnSp>
        <p:nvCxnSpPr>
          <p:cNvPr id="6" name="直接连接符 5"/>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iming>
    <p:tnLst>
      <p:par>
        <p:cTn id="1" dur="indefinite" restart="never" nodeType="tmRoot"/>
      </p:par>
    </p:tnLst>
    <p:bldLst>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975360" y="1588770"/>
            <a:ext cx="2800349" cy="1682750"/>
            <a:chOff x="1792" y="2682"/>
            <a:chExt cx="3780" cy="2650"/>
          </a:xfrm>
        </p:grpSpPr>
        <p:sp>
          <p:nvSpPr>
            <p:cNvPr id="48" name="矩形 47"/>
            <p:cNvSpPr/>
            <p:nvPr/>
          </p:nvSpPr>
          <p:spPr>
            <a:xfrm>
              <a:off x="1792" y="2772"/>
              <a:ext cx="3780" cy="2277"/>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836" y="2925"/>
              <a:ext cx="3693" cy="2407"/>
            </a:xfrm>
            <a:prstGeom prst="rect">
              <a:avLst/>
            </a:prstGeom>
            <a:noFill/>
            <a:ln w="9525">
              <a:noFill/>
            </a:ln>
          </p:spPr>
          <p:txBody>
            <a:bodyPr wrap="square">
              <a:spAutoFit/>
            </a:bodyPr>
            <a:lstStyle/>
            <a:p>
              <a:pPr indent="0" fontAlgn="auto">
                <a:lnSpc>
                  <a:spcPts val="1600"/>
                </a:lnSpc>
                <a:spcBef>
                  <a:spcPts val="0"/>
                </a:spcBef>
                <a:spcAft>
                  <a:spcPts val="0"/>
                </a:spcAft>
              </a:pPr>
              <a:r>
                <a:rPr lang="zh-CN" sz="1000" b="1" dirty="0" smtClean="0">
                  <a:solidFill>
                    <a:schemeClr val="accent2"/>
                  </a:solidFill>
                  <a:latin typeface="微软雅黑" pitchFamily="34" charset="-122"/>
                  <a:ea typeface="微软雅黑" pitchFamily="34" charset="-122"/>
                  <a:cs typeface="微软雅黑" pitchFamily="34" charset="-122"/>
                  <a:sym typeface="+mn-ea"/>
                </a:rPr>
                <a:t>对</a:t>
              </a:r>
              <a:r>
                <a:rPr lang="zh-CN" altLang="zh-CN" sz="1000" b="1" dirty="0">
                  <a:solidFill>
                    <a:schemeClr val="accent2"/>
                  </a:solidFill>
                  <a:latin typeface="微软雅黑" pitchFamily="34" charset="-122"/>
                  <a:ea typeface="微软雅黑" pitchFamily="34" charset="-122"/>
                  <a:cs typeface="微软雅黑" pitchFamily="34" charset="-122"/>
                  <a:sym typeface="+mn-ea"/>
                </a:rPr>
                <a:t>国家级制造业创新中</a:t>
              </a:r>
              <a:r>
                <a:rPr lang="zh-CN" altLang="zh-CN" sz="1000" b="1" dirty="0" smtClean="0">
                  <a:solidFill>
                    <a:schemeClr val="accent2"/>
                  </a:solidFill>
                  <a:latin typeface="微软雅黑" pitchFamily="34" charset="-122"/>
                  <a:ea typeface="微软雅黑" pitchFamily="34" charset="-122"/>
                  <a:cs typeface="微软雅黑" pitchFamily="34" charset="-122"/>
                  <a:sym typeface="+mn-ea"/>
                </a:rPr>
                <a:t>心</a:t>
              </a:r>
              <a:r>
                <a:rPr lang="zh-CN" altLang="zh-CN" sz="1000" b="1" dirty="0">
                  <a:solidFill>
                    <a:schemeClr val="accent2"/>
                  </a:solidFill>
                  <a:latin typeface="微软雅黑" pitchFamily="34" charset="-122"/>
                  <a:ea typeface="微软雅黑" pitchFamily="34" charset="-122"/>
                  <a:cs typeface="微软雅黑" pitchFamily="34" charset="-122"/>
                  <a:sym typeface="+mn-ea"/>
                </a:rPr>
                <a:t>、</a:t>
              </a:r>
              <a:r>
                <a:rPr lang="zh-CN" sz="1000" b="1" dirty="0" smtClean="0">
                  <a:solidFill>
                    <a:schemeClr val="accent2"/>
                  </a:solidFill>
                  <a:latin typeface="微软雅黑" pitchFamily="34" charset="-122"/>
                  <a:ea typeface="微软雅黑" pitchFamily="34" charset="-122"/>
                  <a:cs typeface="微软雅黑" pitchFamily="34" charset="-122"/>
                  <a:sym typeface="+mn-ea"/>
                </a:rPr>
                <a:t>国</a:t>
              </a:r>
              <a:r>
                <a:rPr lang="zh-CN" sz="1000" b="1" dirty="0">
                  <a:solidFill>
                    <a:schemeClr val="accent2"/>
                  </a:solidFill>
                  <a:latin typeface="微软雅黑" pitchFamily="34" charset="-122"/>
                  <a:ea typeface="微软雅黑" pitchFamily="34" charset="-122"/>
                  <a:cs typeface="微软雅黑" pitchFamily="34" charset="-122"/>
                  <a:sym typeface="+mn-ea"/>
                </a:rPr>
                <a:t>家级企业技术中</a:t>
              </a:r>
              <a:r>
                <a:rPr lang="zh-CN" sz="1000" b="1" dirty="0" smtClean="0">
                  <a:solidFill>
                    <a:schemeClr val="accent2"/>
                  </a:solidFill>
                  <a:latin typeface="微软雅黑" pitchFamily="34" charset="-122"/>
                  <a:ea typeface="微软雅黑" pitchFamily="34" charset="-122"/>
                  <a:cs typeface="微软雅黑" pitchFamily="34" charset="-122"/>
                  <a:sym typeface="+mn-ea"/>
                </a:rPr>
                <a:t>心给</a:t>
              </a:r>
              <a:r>
                <a:rPr lang="zh-CN" sz="1000" b="1" dirty="0">
                  <a:solidFill>
                    <a:schemeClr val="accent2"/>
                  </a:solidFill>
                  <a:latin typeface="微软雅黑" pitchFamily="34" charset="-122"/>
                  <a:ea typeface="微软雅黑" pitchFamily="34" charset="-122"/>
                  <a:cs typeface="微软雅黑" pitchFamily="34" charset="-122"/>
                  <a:sym typeface="+mn-ea"/>
                </a:rPr>
                <a:t>予一次性奖励</a:t>
              </a:r>
              <a:r>
                <a:rPr lang="en-US" sz="1000" b="1" dirty="0">
                  <a:solidFill>
                    <a:srgbClr val="FF0000"/>
                  </a:solidFill>
                  <a:latin typeface="微软雅黑" pitchFamily="34" charset="-122"/>
                  <a:ea typeface="微软雅黑" pitchFamily="34" charset="-122"/>
                  <a:cs typeface="微软雅黑" pitchFamily="34" charset="-122"/>
                  <a:sym typeface="+mn-ea"/>
                </a:rPr>
                <a:t>150</a:t>
              </a:r>
              <a:r>
                <a:rPr lang="zh-CN" sz="1000" b="1" dirty="0">
                  <a:solidFill>
                    <a:srgbClr val="FF0000"/>
                  </a:solidFill>
                  <a:latin typeface="微软雅黑" pitchFamily="34" charset="-122"/>
                  <a:ea typeface="微软雅黑" pitchFamily="34" charset="-122"/>
                  <a:cs typeface="微软雅黑" pitchFamily="34" charset="-122"/>
                  <a:sym typeface="+mn-ea"/>
                </a:rPr>
                <a:t>万元</a:t>
              </a:r>
              <a:endParaRPr lang="zh-CN" sz="1000" b="1" dirty="0">
                <a:solidFill>
                  <a:srgbClr val="FF0000"/>
                </a:solidFill>
                <a:latin typeface="微软雅黑" pitchFamily="34" charset="-122"/>
                <a:ea typeface="微软雅黑" pitchFamily="34" charset="-122"/>
                <a:cs typeface="微软雅黑" pitchFamily="34" charset="-122"/>
                <a:sym typeface="+mn-ea"/>
              </a:endParaRPr>
            </a:p>
            <a:p>
              <a:pPr indent="0" fontAlgn="auto">
                <a:lnSpc>
                  <a:spcPts val="1600"/>
                </a:lnSpc>
                <a:spcBef>
                  <a:spcPts val="0"/>
                </a:spcBef>
                <a:spcAft>
                  <a:spcPts val="0"/>
                </a:spcAft>
              </a:pPr>
              <a:r>
                <a:rPr lang="zh-CN" sz="1000" b="1" dirty="0" smtClean="0">
                  <a:solidFill>
                    <a:schemeClr val="accent2"/>
                  </a:solidFill>
                  <a:latin typeface="微软雅黑" pitchFamily="34" charset="-122"/>
                  <a:ea typeface="微软雅黑" pitchFamily="34" charset="-122"/>
                  <a:cs typeface="微软雅黑" pitchFamily="34" charset="-122"/>
                  <a:sym typeface="+mn-ea"/>
                </a:rPr>
                <a:t>对</a:t>
              </a:r>
              <a:r>
                <a:rPr lang="zh-CN" altLang="zh-CN" sz="1000" b="1" dirty="0">
                  <a:solidFill>
                    <a:schemeClr val="accent2"/>
                  </a:solidFill>
                  <a:latin typeface="微软雅黑" pitchFamily="34" charset="-122"/>
                  <a:ea typeface="微软雅黑" pitchFamily="34" charset="-122"/>
                  <a:cs typeface="微软雅黑" pitchFamily="34" charset="-122"/>
                  <a:sym typeface="+mn-ea"/>
                </a:rPr>
                <a:t>上海市制造业创新中</a:t>
              </a:r>
              <a:r>
                <a:rPr lang="zh-CN" altLang="zh-CN" sz="1000" b="1" dirty="0" smtClean="0">
                  <a:solidFill>
                    <a:schemeClr val="accent2"/>
                  </a:solidFill>
                  <a:latin typeface="微软雅黑" pitchFamily="34" charset="-122"/>
                  <a:ea typeface="微软雅黑" pitchFamily="34" charset="-122"/>
                  <a:cs typeface="微软雅黑" pitchFamily="34" charset="-122"/>
                  <a:sym typeface="+mn-ea"/>
                </a:rPr>
                <a:t>心</a:t>
              </a:r>
              <a:r>
                <a:rPr lang="zh-CN" altLang="zh-CN" sz="1000" b="1" dirty="0">
                  <a:solidFill>
                    <a:schemeClr val="accent2"/>
                  </a:solidFill>
                  <a:latin typeface="微软雅黑" pitchFamily="34" charset="-122"/>
                  <a:ea typeface="微软雅黑" pitchFamily="34" charset="-122"/>
                  <a:cs typeface="微软雅黑" pitchFamily="34" charset="-122"/>
                  <a:sym typeface="+mn-ea"/>
                </a:rPr>
                <a:t>、</a:t>
              </a:r>
              <a:r>
                <a:rPr lang="zh-CN" sz="1000" b="1" dirty="0" smtClean="0">
                  <a:solidFill>
                    <a:schemeClr val="accent2"/>
                  </a:solidFill>
                  <a:latin typeface="微软雅黑" pitchFamily="34" charset="-122"/>
                  <a:ea typeface="微软雅黑" pitchFamily="34" charset="-122"/>
                  <a:cs typeface="微软雅黑" pitchFamily="34" charset="-122"/>
                  <a:sym typeface="+mn-ea"/>
                </a:rPr>
                <a:t>上</a:t>
              </a:r>
              <a:r>
                <a:rPr lang="zh-CN" sz="1000" b="1" dirty="0">
                  <a:solidFill>
                    <a:schemeClr val="accent2"/>
                  </a:solidFill>
                  <a:latin typeface="微软雅黑" pitchFamily="34" charset="-122"/>
                  <a:ea typeface="微软雅黑" pitchFamily="34" charset="-122"/>
                  <a:cs typeface="微软雅黑" pitchFamily="34" charset="-122"/>
                  <a:sym typeface="+mn-ea"/>
                </a:rPr>
                <a:t>海市企业技术中</a:t>
              </a:r>
              <a:r>
                <a:rPr lang="zh-CN" sz="1000" b="1" dirty="0" smtClean="0">
                  <a:solidFill>
                    <a:schemeClr val="accent2"/>
                  </a:solidFill>
                  <a:latin typeface="微软雅黑" pitchFamily="34" charset="-122"/>
                  <a:ea typeface="微软雅黑" pitchFamily="34" charset="-122"/>
                  <a:cs typeface="微软雅黑" pitchFamily="34" charset="-122"/>
                  <a:sym typeface="+mn-ea"/>
                </a:rPr>
                <a:t>心</a:t>
              </a:r>
              <a:r>
                <a:rPr lang="zh-CN" altLang="en-US" sz="1000" b="1" dirty="0" smtClean="0">
                  <a:solidFill>
                    <a:schemeClr val="accent2"/>
                  </a:solidFill>
                  <a:latin typeface="微软雅黑" pitchFamily="34" charset="-122"/>
                  <a:ea typeface="微软雅黑" pitchFamily="34" charset="-122"/>
                  <a:cs typeface="微软雅黑" pitchFamily="34" charset="-122"/>
                  <a:sym typeface="+mn-ea"/>
                </a:rPr>
                <a:t>分别</a:t>
              </a:r>
              <a:r>
                <a:rPr lang="zh-CN" sz="1000" b="1" dirty="0" smtClean="0">
                  <a:solidFill>
                    <a:schemeClr val="accent2"/>
                  </a:solidFill>
                  <a:latin typeface="微软雅黑" pitchFamily="34" charset="-122"/>
                  <a:ea typeface="微软雅黑" pitchFamily="34" charset="-122"/>
                  <a:cs typeface="微软雅黑" pitchFamily="34" charset="-122"/>
                  <a:sym typeface="+mn-ea"/>
                </a:rPr>
                <a:t>给</a:t>
              </a:r>
              <a:r>
                <a:rPr lang="zh-CN" sz="1000" b="1" dirty="0">
                  <a:solidFill>
                    <a:schemeClr val="accent2"/>
                  </a:solidFill>
                  <a:latin typeface="微软雅黑" pitchFamily="34" charset="-122"/>
                  <a:ea typeface="微软雅黑" pitchFamily="34" charset="-122"/>
                  <a:cs typeface="微软雅黑" pitchFamily="34" charset="-122"/>
                  <a:sym typeface="+mn-ea"/>
                </a:rPr>
                <a:t>予一次性奖</a:t>
              </a:r>
              <a:r>
                <a:rPr lang="zh-CN" sz="1000" b="1" dirty="0" smtClean="0">
                  <a:solidFill>
                    <a:schemeClr val="accent2"/>
                  </a:solidFill>
                  <a:latin typeface="微软雅黑" pitchFamily="34" charset="-122"/>
                  <a:ea typeface="微软雅黑" pitchFamily="34" charset="-122"/>
                  <a:cs typeface="微软雅黑" pitchFamily="34" charset="-122"/>
                  <a:sym typeface="+mn-ea"/>
                </a:rPr>
                <a:t>励</a:t>
              </a:r>
              <a:r>
                <a:rPr lang="en-US" altLang="zh-CN" sz="1000" b="1" dirty="0">
                  <a:solidFill>
                    <a:srgbClr val="FF0000"/>
                  </a:solidFill>
                  <a:latin typeface="微软雅黑" pitchFamily="34" charset="-122"/>
                  <a:ea typeface="微软雅黑" pitchFamily="34" charset="-122"/>
                  <a:cs typeface="微软雅黑" pitchFamily="34" charset="-122"/>
                  <a:sym typeface="+mn-ea"/>
                </a:rPr>
                <a:t>80</a:t>
              </a:r>
              <a:r>
                <a:rPr lang="zh-CN" altLang="en-US" sz="1000" b="1" dirty="0">
                  <a:solidFill>
                    <a:srgbClr val="FF0000"/>
                  </a:solidFill>
                  <a:latin typeface="微软雅黑" pitchFamily="34" charset="-122"/>
                  <a:ea typeface="微软雅黑" pitchFamily="34" charset="-122"/>
                  <a:cs typeface="微软雅黑" pitchFamily="34" charset="-122"/>
                  <a:sym typeface="+mn-ea"/>
                </a:rPr>
                <a:t>万元、</a:t>
              </a:r>
              <a:r>
                <a:rPr lang="en-US" sz="1000" b="1" dirty="0" smtClean="0">
                  <a:solidFill>
                    <a:srgbClr val="FF0000"/>
                  </a:solidFill>
                  <a:latin typeface="微软雅黑" pitchFamily="34" charset="-122"/>
                  <a:ea typeface="微软雅黑" pitchFamily="34" charset="-122"/>
                  <a:cs typeface="微软雅黑" pitchFamily="34" charset="-122"/>
                  <a:sym typeface="+mn-ea"/>
                </a:rPr>
                <a:t>60</a:t>
              </a:r>
              <a:r>
                <a:rPr lang="zh-CN" sz="1000" b="1" dirty="0">
                  <a:solidFill>
                    <a:srgbClr val="FF0000"/>
                  </a:solidFill>
                  <a:latin typeface="微软雅黑" pitchFamily="34" charset="-122"/>
                  <a:ea typeface="微软雅黑" pitchFamily="34" charset="-122"/>
                  <a:cs typeface="微软雅黑" pitchFamily="34" charset="-122"/>
                  <a:sym typeface="+mn-ea"/>
                </a:rPr>
                <a:t>万元</a:t>
              </a:r>
              <a:endParaRPr lang="zh-CN" sz="1000" b="1" dirty="0">
                <a:solidFill>
                  <a:schemeClr val="accent2"/>
                </a:solidFill>
                <a:latin typeface="微软雅黑" pitchFamily="34" charset="-122"/>
                <a:ea typeface="微软雅黑" pitchFamily="34" charset="-122"/>
                <a:cs typeface="微软雅黑" pitchFamily="34" charset="-122"/>
                <a:sym typeface="+mn-ea"/>
              </a:endParaRPr>
            </a:p>
            <a:p>
              <a:pPr indent="0" fontAlgn="auto">
                <a:lnSpc>
                  <a:spcPts val="1600"/>
                </a:lnSpc>
                <a:spcBef>
                  <a:spcPts val="0"/>
                </a:spcBef>
                <a:spcAft>
                  <a:spcPts val="0"/>
                </a:spcAft>
              </a:pPr>
              <a:r>
                <a:rPr lang="zh-CN" sz="1000" b="1" dirty="0">
                  <a:solidFill>
                    <a:schemeClr val="accent2"/>
                  </a:solidFill>
                  <a:latin typeface="微软雅黑" pitchFamily="34" charset="-122"/>
                  <a:ea typeface="微软雅黑" pitchFamily="34" charset="-122"/>
                  <a:cs typeface="微软雅黑" pitchFamily="34" charset="-122"/>
                  <a:sym typeface="+mn-ea"/>
                </a:rPr>
                <a:t>对宝山区企业技术中心、区级工程技术研究中心等给予一次性奖励</a:t>
              </a:r>
              <a:r>
                <a:rPr lang="en-US" sz="1000" b="1" dirty="0">
                  <a:solidFill>
                    <a:srgbClr val="FF0000"/>
                  </a:solidFill>
                  <a:latin typeface="微软雅黑" pitchFamily="34" charset="-122"/>
                  <a:ea typeface="微软雅黑" pitchFamily="34" charset="-122"/>
                  <a:cs typeface="微软雅黑" pitchFamily="34" charset="-122"/>
                  <a:sym typeface="+mn-ea"/>
                </a:rPr>
                <a:t>20</a:t>
              </a:r>
              <a:r>
                <a:rPr lang="zh-CN" sz="1000" b="1" dirty="0">
                  <a:solidFill>
                    <a:srgbClr val="FF0000"/>
                  </a:solidFill>
                  <a:latin typeface="微软雅黑" pitchFamily="34" charset="-122"/>
                  <a:ea typeface="微软雅黑" pitchFamily="34" charset="-122"/>
                  <a:cs typeface="微软雅黑" pitchFamily="34" charset="-122"/>
                  <a:sym typeface="+mn-ea"/>
                </a:rPr>
                <a:t>万元</a:t>
              </a:r>
              <a:endParaRPr lang="zh-CN" sz="1400" b="1" dirty="0">
                <a:solidFill>
                  <a:srgbClr val="FF0000"/>
                </a:solidFill>
                <a:latin typeface="微软雅黑" pitchFamily="34" charset="-122"/>
                <a:ea typeface="微软雅黑" pitchFamily="34" charset="-122"/>
                <a:cs typeface="微软雅黑" pitchFamily="34" charset="-122"/>
                <a:sym typeface="+mn-ea"/>
              </a:endParaRPr>
            </a:p>
          </p:txBody>
        </p:sp>
        <p:sp>
          <p:nvSpPr>
            <p:cNvPr id="51" name="文本框 50"/>
            <p:cNvSpPr txBox="1"/>
            <p:nvPr/>
          </p:nvSpPr>
          <p:spPr>
            <a:xfrm>
              <a:off x="3266" y="2682"/>
              <a:ext cx="832" cy="218"/>
            </a:xfrm>
            <a:prstGeom prst="rect">
              <a:avLst/>
            </a:prstGeom>
            <a:noFill/>
            <a:ln w="9525">
              <a:noFill/>
            </a:ln>
          </p:spPr>
          <p:txBody>
            <a:bodyPr wrap="square" lIns="0" tIns="0" rIns="0" bIns="0">
              <a:spAutoFit/>
            </a:bodyPr>
            <a:lstStyle/>
            <a:p>
              <a:pPr algn="ctr">
                <a:spcBef>
                  <a:spcPts val="0"/>
                </a:spcBef>
                <a:spcAft>
                  <a:spcPts val="0"/>
                </a:spcAft>
                <a:buClrTx/>
                <a:buSzTx/>
                <a:buFontTx/>
              </a:pPr>
              <a:endParaRPr lang="zh-CN" sz="900" b="1" dirty="0">
                <a:solidFill>
                  <a:schemeClr val="bg1"/>
                </a:solidFill>
                <a:latin typeface="微软雅黑" pitchFamily="34" charset="-122"/>
                <a:ea typeface="微软雅黑" pitchFamily="34" charset="-122"/>
                <a:cs typeface="微软雅黑" pitchFamily="34" charset="-122"/>
              </a:endParaRPr>
            </a:p>
          </p:txBody>
        </p:sp>
      </p:grpSp>
      <p:sp>
        <p:nvSpPr>
          <p:cNvPr id="16" name="文本框 15"/>
          <p:cNvSpPr txBox="1"/>
          <p:nvPr/>
        </p:nvSpPr>
        <p:spPr>
          <a:xfrm>
            <a:off x="1235710" y="186055"/>
            <a:ext cx="7026910" cy="523220"/>
          </a:xfrm>
          <a:prstGeom prst="rect">
            <a:avLst/>
          </a:prstGeom>
          <a:noFill/>
          <a:ln w="9525">
            <a:noFill/>
          </a:ln>
        </p:spPr>
        <p:txBody>
          <a:bodyPr wrap="square">
            <a:spAutoFit/>
          </a:bodyPr>
          <a:lstStyle/>
          <a:p>
            <a:pPr>
              <a:buClrTx/>
              <a:buSzTx/>
              <a:buFontTx/>
            </a:pPr>
            <a:r>
              <a:rPr 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七、科技</a:t>
            </a:r>
            <a:r>
              <a:rPr 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创新</a:t>
            </a:r>
            <a:r>
              <a:rPr lang="zh-CN" alt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引领</a:t>
            </a:r>
            <a:r>
              <a:rPr lang="en-US" alt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  </a:t>
            </a:r>
            <a:r>
              <a:rPr lang="zh-CN" altLang="zh-CN" sz="2800" b="1" dirty="0">
                <a:solidFill>
                  <a:srgbClr val="FF0000"/>
                </a:solidFill>
              </a:rPr>
              <a:t>让高技术不缺转化</a:t>
            </a:r>
            <a:endParaRPr lang="zh-CN" alt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sym typeface="+mn-ea"/>
            </a:endParaRPr>
          </a:p>
        </p:txBody>
      </p:sp>
      <p:grpSp>
        <p:nvGrpSpPr>
          <p:cNvPr id="39" name="组合 38"/>
          <p:cNvGrpSpPr/>
          <p:nvPr/>
        </p:nvGrpSpPr>
        <p:grpSpPr>
          <a:xfrm>
            <a:off x="503555" y="1118870"/>
            <a:ext cx="3121029" cy="727075"/>
            <a:chOff x="793" y="1762"/>
            <a:chExt cx="4884" cy="1145"/>
          </a:xfrm>
        </p:grpSpPr>
        <p:sp>
          <p:nvSpPr>
            <p:cNvPr id="3" name="圆角矩形 2"/>
            <p:cNvSpPr/>
            <p:nvPr/>
          </p:nvSpPr>
          <p:spPr>
            <a:xfrm>
              <a:off x="1364" y="1762"/>
              <a:ext cx="4313"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87" y="1773"/>
              <a:ext cx="3671"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支持企业技术创新体系建设</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4" name="椭圆 3"/>
            <p:cNvSpPr/>
            <p:nvPr/>
          </p:nvSpPr>
          <p:spPr>
            <a:xfrm>
              <a:off x="793" y="1762"/>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20</a:t>
              </a:r>
              <a:endParaRPr lang="en-US" altLang="zh-CN" sz="2400" b="1" dirty="0">
                <a:solidFill>
                  <a:schemeClr val="bg1"/>
                </a:solidFill>
                <a:effectLst>
                  <a:outerShdw blurRad="63500" dist="63500" dir="2700000" algn="tl" rotWithShape="0">
                    <a:prstClr val="black">
                      <a:alpha val="20000"/>
                    </a:prstClr>
                  </a:outerShdw>
                </a:effectLst>
              </a:endParaRPr>
            </a:p>
          </p:txBody>
        </p:sp>
      </p:grpSp>
      <p:grpSp>
        <p:nvGrpSpPr>
          <p:cNvPr id="38" name="组合 37"/>
          <p:cNvGrpSpPr/>
          <p:nvPr/>
        </p:nvGrpSpPr>
        <p:grpSpPr>
          <a:xfrm>
            <a:off x="3919220" y="1118870"/>
            <a:ext cx="3294380" cy="726440"/>
            <a:chOff x="10632" y="59"/>
            <a:chExt cx="5188" cy="1144"/>
          </a:xfrm>
        </p:grpSpPr>
        <p:sp>
          <p:nvSpPr>
            <p:cNvPr id="8" name="圆角矩形 7"/>
            <p:cNvSpPr/>
            <p:nvPr/>
          </p:nvSpPr>
          <p:spPr>
            <a:xfrm>
              <a:off x="11203" y="59"/>
              <a:ext cx="4599"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1826" y="70"/>
              <a:ext cx="3995"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支持企业主导或参与标准制定</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14" name="椭圆 13"/>
            <p:cNvSpPr/>
            <p:nvPr/>
          </p:nvSpPr>
          <p:spPr>
            <a:xfrm>
              <a:off x="10632" y="59"/>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21</a:t>
              </a:r>
              <a:endParaRPr lang="en-US" altLang="zh-CN" sz="2400" b="1" dirty="0">
                <a:solidFill>
                  <a:schemeClr val="bg1"/>
                </a:solidFill>
                <a:effectLst>
                  <a:outerShdw blurRad="63500" dist="63500" dir="2700000" algn="tl" rotWithShape="0">
                    <a:prstClr val="black">
                      <a:alpha val="20000"/>
                    </a:prstClr>
                  </a:outerShdw>
                </a:effectLst>
              </a:endParaRPr>
            </a:p>
          </p:txBody>
        </p:sp>
      </p:grpSp>
      <p:sp>
        <p:nvSpPr>
          <p:cNvPr id="15" name="文本框 14"/>
          <p:cNvSpPr txBox="1"/>
          <p:nvPr/>
        </p:nvSpPr>
        <p:spPr>
          <a:xfrm>
            <a:off x="4937760" y="2173413"/>
            <a:ext cx="3553460" cy="276860"/>
          </a:xfrm>
          <a:prstGeom prst="rect">
            <a:avLst/>
          </a:prstGeom>
          <a:noFill/>
          <a:ln w="9525">
            <a:noFill/>
          </a:ln>
        </p:spPr>
        <p:txBody>
          <a:bodyPr wrap="square" lIns="0" tIns="0" rIns="0" bIns="0">
            <a:spAutoFit/>
          </a:bodyPr>
          <a:lstStyle/>
          <a:p>
            <a:pPr indent="0" fontAlgn="auto">
              <a:lnSpc>
                <a:spcPct val="1500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主导国家标准并发布的企业给予</a:t>
            </a:r>
            <a:r>
              <a:rPr lang="en-US" sz="1200" b="1" dirty="0">
                <a:solidFill>
                  <a:srgbClr val="FF0000"/>
                </a:solidFill>
                <a:latin typeface="微软雅黑" pitchFamily="34" charset="-122"/>
                <a:ea typeface="微软雅黑" pitchFamily="34" charset="-122"/>
                <a:cs typeface="微软雅黑" pitchFamily="34" charset="-122"/>
                <a:sym typeface="+mn-ea"/>
              </a:rPr>
              <a:t>20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奖励</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18" name="圆角矩形 17"/>
          <p:cNvSpPr/>
          <p:nvPr/>
        </p:nvSpPr>
        <p:spPr>
          <a:xfrm>
            <a:off x="4330065" y="2762250"/>
            <a:ext cx="2925445"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725670" y="2769235"/>
            <a:ext cx="2560320"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支持行业协会及产业联盟建设</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20" name="椭圆 19"/>
          <p:cNvSpPr/>
          <p:nvPr/>
        </p:nvSpPr>
        <p:spPr>
          <a:xfrm>
            <a:off x="3967480" y="2762250"/>
            <a:ext cx="727075" cy="727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22</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21" name="文本框 20"/>
          <p:cNvSpPr txBox="1"/>
          <p:nvPr/>
        </p:nvSpPr>
        <p:spPr>
          <a:xfrm>
            <a:off x="4725670" y="3095625"/>
            <a:ext cx="4234180" cy="501650"/>
          </a:xfrm>
          <a:prstGeom prst="rect">
            <a:avLst/>
          </a:prstGeom>
          <a:noFill/>
          <a:ln w="9525">
            <a:noFill/>
          </a:ln>
        </p:spPr>
        <p:txBody>
          <a:bodyPr wrap="square">
            <a:spAutoFit/>
          </a:bodyPr>
          <a:lstStyle/>
          <a:p>
            <a:pPr indent="254000" fontAlgn="auto">
              <a:lnSpc>
                <a:spcPts val="1600"/>
              </a:lnSpc>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支持符合宝山区重点产业方向行业协会落地，给予不超过</a:t>
            </a:r>
            <a:r>
              <a:rPr lang="en-US" sz="1200" b="1">
                <a:solidFill>
                  <a:srgbClr val="FF0000"/>
                </a:solidFill>
                <a:latin typeface="微软雅黑" pitchFamily="34" charset="-122"/>
                <a:ea typeface="微软雅黑" pitchFamily="34" charset="-122"/>
                <a:cs typeface="微软雅黑" pitchFamily="34" charset="-122"/>
                <a:sym typeface="+mn-ea"/>
              </a:rPr>
              <a:t>100</a:t>
            </a:r>
            <a:r>
              <a:rPr lang="zh-CN" sz="12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的年度运营经费，连续支持三年。</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28" name="组合 27"/>
          <p:cNvGrpSpPr/>
          <p:nvPr/>
        </p:nvGrpSpPr>
        <p:grpSpPr>
          <a:xfrm>
            <a:off x="390525" y="3268980"/>
            <a:ext cx="3178810" cy="1617345"/>
            <a:chOff x="8450" y="1830"/>
            <a:chExt cx="5006" cy="2547"/>
          </a:xfrm>
          <a:effectLst>
            <a:outerShdw blurRad="50800" dist="38100" dir="2700000" algn="tl" rotWithShape="0">
              <a:prstClr val="black">
                <a:alpha val="40000"/>
              </a:prstClr>
            </a:outerShdw>
          </a:effectLst>
        </p:grpSpPr>
        <p:sp>
          <p:nvSpPr>
            <p:cNvPr id="27" name="圆角矩形 26"/>
            <p:cNvSpPr/>
            <p:nvPr/>
          </p:nvSpPr>
          <p:spPr>
            <a:xfrm>
              <a:off x="8450" y="1830"/>
              <a:ext cx="5006" cy="25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5" name="文本框 24"/>
            <p:cNvSpPr txBox="1"/>
            <p:nvPr/>
          </p:nvSpPr>
          <p:spPr>
            <a:xfrm>
              <a:off x="8470" y="2073"/>
              <a:ext cx="4940" cy="2061"/>
            </a:xfrm>
            <a:prstGeom prst="rect">
              <a:avLst/>
            </a:prstGeom>
            <a:noFill/>
            <a:ln w="9525">
              <a:noFill/>
            </a:ln>
          </p:spPr>
          <p:txBody>
            <a:bodyPr wrap="square">
              <a:spAutoFit/>
            </a:bodyPr>
            <a:lstStyle/>
            <a:p>
              <a:pPr indent="254000" fontAlgn="auto">
                <a:lnSpc>
                  <a:spcPts val="1600"/>
                </a:lnSpc>
                <a:spcBef>
                  <a:spcPts val="0"/>
                </a:spcBef>
                <a:spcAft>
                  <a:spcPts val="0"/>
                </a:spcAft>
              </a:pPr>
              <a:r>
                <a:rPr lang="zh-CN" altLang="en-US" sz="1000" b="1" dirty="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对区内企业被认定（含重新认定）为高新技术企业的给予一次</a:t>
              </a:r>
              <a:r>
                <a:rPr lang="zh-CN" altLang="en-US" sz="1000" b="1" dirty="0" smtClean="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性</a:t>
              </a:r>
              <a:r>
                <a:rPr lang="zh-CN" sz="1000" b="1" dirty="0" smtClean="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奖</a:t>
              </a:r>
              <a:r>
                <a:rPr lang="zh-CN" sz="1000" b="1" dirty="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励</a:t>
              </a:r>
              <a:r>
                <a:rPr lang="en-US" sz="1200" b="1" dirty="0">
                  <a:solidFill>
                    <a:srgbClr val="FF0000"/>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25</a:t>
              </a:r>
              <a:r>
                <a:rPr lang="zh-CN" sz="1200" b="1" dirty="0">
                  <a:solidFill>
                    <a:srgbClr val="FF0000"/>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万元</a:t>
              </a:r>
              <a:r>
                <a:rPr lang="zh-CN" sz="1000" b="1" dirty="0" smtClean="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a:t>
              </a:r>
              <a:endParaRPr lang="en-US" altLang="zh-CN" sz="1000" b="1" dirty="0" smtClean="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endParaRPr>
            </a:p>
            <a:p>
              <a:pPr indent="254000" fontAlgn="auto">
                <a:lnSpc>
                  <a:spcPts val="1600"/>
                </a:lnSpc>
                <a:spcBef>
                  <a:spcPts val="0"/>
                </a:spcBef>
                <a:spcAft>
                  <a:spcPts val="0"/>
                </a:spcAft>
              </a:pPr>
              <a:r>
                <a:rPr lang="zh-CN" sz="1000" b="1" dirty="0" smtClean="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对</a:t>
              </a:r>
              <a:r>
                <a:rPr lang="zh-CN" sz="1000" b="1" dirty="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新引进的高新技术企业给予一次性奖励</a:t>
              </a:r>
              <a:r>
                <a:rPr lang="en-US" sz="1200" b="1" dirty="0">
                  <a:solidFill>
                    <a:srgbClr val="FF0000"/>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20</a:t>
              </a:r>
              <a:r>
                <a:rPr lang="zh-CN" sz="1200" b="1" dirty="0">
                  <a:solidFill>
                    <a:srgbClr val="FF0000"/>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万元</a:t>
              </a:r>
              <a:r>
                <a:rPr lang="zh-CN" sz="1000" b="1" dirty="0" smtClean="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a:t>
              </a:r>
              <a:endParaRPr lang="en-US" altLang="zh-CN" sz="1000" b="1" dirty="0" smtClean="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endParaRPr>
            </a:p>
            <a:p>
              <a:pPr indent="254000" fontAlgn="auto">
                <a:lnSpc>
                  <a:spcPts val="1600"/>
                </a:lnSpc>
                <a:spcBef>
                  <a:spcPts val="0"/>
                </a:spcBef>
                <a:spcAft>
                  <a:spcPts val="0"/>
                </a:spcAft>
              </a:pPr>
              <a:r>
                <a:rPr lang="zh-CN" sz="1000" b="1" dirty="0" smtClean="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对</a:t>
              </a:r>
              <a:r>
                <a:rPr lang="zh-CN" sz="1000" b="1" dirty="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首次认定为国家级、市级</a:t>
              </a:r>
              <a:r>
                <a:rPr lang="en-US" sz="1000" b="1" dirty="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a:t>
              </a:r>
              <a:r>
                <a:rPr lang="zh-CN" sz="1000" b="1" dirty="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专精特新</a:t>
              </a:r>
              <a:r>
                <a:rPr lang="en-US" sz="1000" b="1" dirty="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a:t>
              </a:r>
              <a:r>
                <a:rPr lang="zh-CN" sz="1000" b="1" dirty="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中小企业分别给予一次性奖励</a:t>
              </a:r>
              <a:r>
                <a:rPr lang="en-US" sz="1200" b="1" dirty="0">
                  <a:solidFill>
                    <a:srgbClr val="FF0000"/>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20</a:t>
              </a:r>
              <a:r>
                <a:rPr lang="zh-CN" sz="1200" b="1" dirty="0">
                  <a:solidFill>
                    <a:srgbClr val="FF0000"/>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万元、</a:t>
              </a:r>
              <a:r>
                <a:rPr lang="en-US" sz="1200" b="1" dirty="0">
                  <a:solidFill>
                    <a:srgbClr val="FF0000"/>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10</a:t>
              </a:r>
              <a:r>
                <a:rPr lang="zh-CN" sz="1200" b="1" dirty="0">
                  <a:solidFill>
                    <a:srgbClr val="FF0000"/>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万元</a:t>
              </a:r>
              <a:r>
                <a:rPr lang="zh-CN" sz="1000" b="1" dirty="0" smtClean="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rPr>
                <a:t>。</a:t>
              </a:r>
              <a:endParaRPr lang="zh-CN" sz="1000" b="1" dirty="0">
                <a:solidFill>
                  <a:schemeClr val="bg1"/>
                </a:solidFill>
                <a:effectLst>
                  <a:outerShdw blurRad="63500" dist="50800" dir="2700000" algn="tl" rotWithShape="0">
                    <a:prstClr val="black">
                      <a:alpha val="25000"/>
                    </a:prstClr>
                  </a:outerShdw>
                </a:effectLst>
                <a:latin typeface="微软雅黑" pitchFamily="34" charset="-122"/>
                <a:ea typeface="微软雅黑" pitchFamily="34" charset="-122"/>
                <a:cs typeface="微软雅黑" pitchFamily="34" charset="-122"/>
                <a:sym typeface="+mn-ea"/>
              </a:endParaRPr>
            </a:p>
          </p:txBody>
        </p:sp>
      </p:grpSp>
      <p:sp>
        <p:nvSpPr>
          <p:cNvPr id="30" name="文本框 29"/>
          <p:cNvSpPr txBox="1"/>
          <p:nvPr/>
        </p:nvSpPr>
        <p:spPr>
          <a:xfrm>
            <a:off x="4937760" y="1473835"/>
            <a:ext cx="3324860" cy="553720"/>
          </a:xfrm>
          <a:prstGeom prst="rect">
            <a:avLst/>
          </a:prstGeom>
          <a:noFill/>
          <a:ln w="9525">
            <a:noFill/>
          </a:ln>
        </p:spPr>
        <p:txBody>
          <a:bodyPr wrap="square" lIns="0" tIns="0" rIns="0" bIns="0">
            <a:spAutoFit/>
          </a:bodyPr>
          <a:lstStyle/>
          <a:p>
            <a:pPr indent="0" fontAlgn="auto">
              <a:lnSpc>
                <a:spcPct val="150000"/>
              </a:lnSpc>
              <a:spcBef>
                <a:spcPts val="0"/>
              </a:spcBef>
              <a:spcAft>
                <a:spcPts val="0"/>
              </a:spcAft>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对主导国际标准制定并发布的企业给予</a:t>
            </a:r>
            <a:r>
              <a:rPr lang="en-US" sz="1200" b="1">
                <a:solidFill>
                  <a:srgbClr val="FF0000"/>
                </a:solidFill>
                <a:latin typeface="微软雅黑" pitchFamily="34" charset="-122"/>
                <a:ea typeface="微软雅黑" pitchFamily="34" charset="-122"/>
                <a:cs typeface="微软雅黑" pitchFamily="34" charset="-122"/>
                <a:sym typeface="+mn-ea"/>
              </a:rPr>
              <a:t>100</a:t>
            </a:r>
            <a:r>
              <a:rPr lang="zh-CN" sz="12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奖励</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indent="0" fontAlgn="auto">
              <a:lnSpc>
                <a:spcPct val="150000"/>
              </a:lnSpc>
              <a:spcBef>
                <a:spcPts val="0"/>
              </a:spcBef>
              <a:spcAft>
                <a:spcPts val="0"/>
              </a:spcAft>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参与国际标准制定并发布的企业给予</a:t>
            </a:r>
            <a:r>
              <a:rPr lang="en-US" sz="1200" b="1">
                <a:solidFill>
                  <a:srgbClr val="FF0000"/>
                </a:solidFill>
                <a:latin typeface="微软雅黑" pitchFamily="34" charset="-122"/>
                <a:ea typeface="微软雅黑" pitchFamily="34" charset="-122"/>
                <a:cs typeface="微软雅黑" pitchFamily="34" charset="-122"/>
                <a:sym typeface="+mn-ea"/>
              </a:rPr>
              <a:t>30</a:t>
            </a:r>
            <a:r>
              <a:rPr lang="zh-CN" sz="12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奖励</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33" name="左中括号 32"/>
          <p:cNvSpPr/>
          <p:nvPr/>
        </p:nvSpPr>
        <p:spPr>
          <a:xfrm>
            <a:off x="4796790" y="2161540"/>
            <a:ext cx="75565" cy="468000"/>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左中括号 40"/>
          <p:cNvSpPr/>
          <p:nvPr/>
        </p:nvSpPr>
        <p:spPr>
          <a:xfrm>
            <a:off x="4796790" y="1550670"/>
            <a:ext cx="75565" cy="468000"/>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文本框 42"/>
          <p:cNvSpPr txBox="1"/>
          <p:nvPr/>
        </p:nvSpPr>
        <p:spPr>
          <a:xfrm>
            <a:off x="4725670" y="3555365"/>
            <a:ext cx="4145915" cy="706755"/>
          </a:xfrm>
          <a:prstGeom prst="rect">
            <a:avLst/>
          </a:prstGeom>
          <a:noFill/>
          <a:ln w="9525">
            <a:noFill/>
          </a:ln>
        </p:spPr>
        <p:txBody>
          <a:bodyPr wrap="square">
            <a:spAutoFit/>
          </a:bodyPr>
          <a:lstStyle/>
          <a:p>
            <a:pPr indent="254000" fontAlgn="auto">
              <a:lnSpc>
                <a:spcPts val="1600"/>
              </a:lnSpc>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支持行业协会及产业联盟举办重大学术活动和具有国际国内重要影响力的交流活动，每次活动按照经核定总投入的</a:t>
            </a:r>
            <a:r>
              <a:rPr lang="en-US" sz="1200" b="1">
                <a:solidFill>
                  <a:srgbClr val="FF0000"/>
                </a:solidFill>
                <a:latin typeface="微软雅黑" pitchFamily="34" charset="-122"/>
                <a:ea typeface="微软雅黑" pitchFamily="34" charset="-122"/>
                <a:cs typeface="微软雅黑" pitchFamily="34" charset="-122"/>
                <a:sym typeface="+mn-ea"/>
              </a:rPr>
              <a:t>50%</a:t>
            </a: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比例给予支持，支持金额不超过</a:t>
            </a:r>
            <a:r>
              <a:rPr lang="en-US" sz="1200" b="1">
                <a:solidFill>
                  <a:srgbClr val="FF0000"/>
                </a:solidFill>
                <a:latin typeface="微软雅黑" pitchFamily="34" charset="-122"/>
                <a:ea typeface="微软雅黑" pitchFamily="34" charset="-122"/>
                <a:cs typeface="微软雅黑" pitchFamily="34" charset="-122"/>
                <a:sym typeface="+mn-ea"/>
              </a:rPr>
              <a:t>100</a:t>
            </a:r>
            <a:r>
              <a:rPr lang="zh-CN" sz="12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cxnSp>
        <p:nvCxnSpPr>
          <p:cNvPr id="2" name="直接连接符 1"/>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99540" y="1567180"/>
            <a:ext cx="2471420" cy="771525"/>
            <a:chOff x="1785" y="2468"/>
            <a:chExt cx="3892" cy="1215"/>
          </a:xfrm>
        </p:grpSpPr>
        <p:sp>
          <p:nvSpPr>
            <p:cNvPr id="48" name="矩形 47"/>
            <p:cNvSpPr/>
            <p:nvPr/>
          </p:nvSpPr>
          <p:spPr>
            <a:xfrm>
              <a:off x="1829" y="2592"/>
              <a:ext cx="3804" cy="1091"/>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3186" y="2468"/>
              <a:ext cx="1090" cy="285"/>
            </a:xfrm>
            <a:prstGeom prst="rect">
              <a:avLst/>
            </a:prstGeom>
            <a:solidFill>
              <a:schemeClr val="accent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3180" y="2502"/>
              <a:ext cx="1102" cy="218"/>
            </a:xfrm>
            <a:prstGeom prst="rect">
              <a:avLst/>
            </a:prstGeom>
            <a:noFill/>
            <a:ln w="9525">
              <a:noFill/>
            </a:ln>
          </p:spPr>
          <p:txBody>
            <a:bodyPr wrap="square" lIns="0" tIns="0" rIns="0" bIns="0">
              <a:spAutoFit/>
            </a:bodyPr>
            <a:lstStyle/>
            <a:p>
              <a:pPr algn="ctr">
                <a:spcBef>
                  <a:spcPts val="0"/>
                </a:spcBef>
                <a:spcAft>
                  <a:spcPts val="0"/>
                </a:spcAft>
                <a:buClrTx/>
                <a:buSzTx/>
                <a:buFontTx/>
              </a:pPr>
              <a:r>
                <a:rPr lang="zh-CN" sz="900" b="1" dirty="0">
                  <a:solidFill>
                    <a:schemeClr val="bg1"/>
                  </a:solidFill>
                  <a:latin typeface="微软雅黑" pitchFamily="34" charset="-122"/>
                  <a:ea typeface="微软雅黑" pitchFamily="34" charset="-122"/>
                  <a:cs typeface="微软雅黑" pitchFamily="34" charset="-122"/>
                </a:rPr>
                <a:t>对新</a:t>
              </a:r>
              <a:r>
                <a:rPr lang="zh-CN" sz="900" b="1" dirty="0" smtClean="0">
                  <a:solidFill>
                    <a:schemeClr val="bg1"/>
                  </a:solidFill>
                  <a:latin typeface="微软雅黑" pitchFamily="34" charset="-122"/>
                  <a:ea typeface="微软雅黑" pitchFamily="34" charset="-122"/>
                  <a:cs typeface="微软雅黑" pitchFamily="34" charset="-122"/>
                </a:rPr>
                <a:t>增</a:t>
              </a:r>
              <a:endParaRPr lang="zh-CN" sz="900" b="1" dirty="0">
                <a:solidFill>
                  <a:schemeClr val="bg1"/>
                </a:solidFill>
                <a:latin typeface="微软雅黑" pitchFamily="34" charset="-122"/>
                <a:ea typeface="微软雅黑" pitchFamily="34" charset="-122"/>
                <a:cs typeface="微软雅黑" pitchFamily="34" charset="-122"/>
              </a:endParaRPr>
            </a:p>
          </p:txBody>
        </p:sp>
        <p:sp>
          <p:nvSpPr>
            <p:cNvPr id="9" name="文本框 8"/>
            <p:cNvSpPr txBox="1"/>
            <p:nvPr/>
          </p:nvSpPr>
          <p:spPr>
            <a:xfrm>
              <a:off x="1785" y="2889"/>
              <a:ext cx="3892" cy="646"/>
            </a:xfrm>
            <a:prstGeom prst="rect">
              <a:avLst/>
            </a:prstGeom>
            <a:noFill/>
            <a:ln w="9525">
              <a:noFill/>
            </a:ln>
          </p:spPr>
          <p:txBody>
            <a:bodyPr wrap="square" lIns="0" tIns="0" rIns="0" bIns="0">
              <a:spAutoFit/>
            </a:bodyPr>
            <a:lstStyle/>
            <a:p>
              <a:pPr indent="0" algn="ctr" fontAlgn="auto">
                <a:lnSpc>
                  <a:spcPts val="1600"/>
                </a:lnSpc>
              </a:pPr>
              <a:r>
                <a:rPr lang="zh-CN" sz="1000" b="1">
                  <a:solidFill>
                    <a:schemeClr val="accent2"/>
                  </a:solidFill>
                  <a:latin typeface="微软雅黑" pitchFamily="34" charset="-122"/>
                  <a:ea typeface="微软雅黑" pitchFamily="34" charset="-122"/>
                  <a:cs typeface="微软雅黑" pitchFamily="34" charset="-122"/>
                  <a:sym typeface="+mn-ea"/>
                </a:rPr>
                <a:t>市级特色园区给予</a:t>
              </a:r>
              <a:r>
                <a:rPr lang="en-US" sz="1200" b="1">
                  <a:solidFill>
                    <a:srgbClr val="FF0000"/>
                  </a:solidFill>
                  <a:latin typeface="微软雅黑" pitchFamily="34" charset="-122"/>
                  <a:ea typeface="微软雅黑" pitchFamily="34" charset="-122"/>
                  <a:cs typeface="微软雅黑" pitchFamily="34" charset="-122"/>
                  <a:sym typeface="+mn-ea"/>
                </a:rPr>
                <a:t>200</a:t>
              </a:r>
              <a:r>
                <a:rPr lang="zh-CN" sz="12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accent2"/>
                  </a:solidFill>
                  <a:latin typeface="微软雅黑" pitchFamily="34" charset="-122"/>
                  <a:ea typeface="微软雅黑" pitchFamily="34" charset="-122"/>
                  <a:cs typeface="微软雅黑" pitchFamily="34" charset="-122"/>
                  <a:sym typeface="+mn-ea"/>
                </a:rPr>
                <a:t>补贴</a:t>
              </a:r>
              <a:endParaRPr lang="zh-CN" sz="1000" b="1">
                <a:solidFill>
                  <a:schemeClr val="accent2"/>
                </a:solidFill>
                <a:latin typeface="微软雅黑" pitchFamily="34" charset="-122"/>
                <a:ea typeface="微软雅黑" pitchFamily="34" charset="-122"/>
                <a:cs typeface="微软雅黑" pitchFamily="34" charset="-122"/>
                <a:sym typeface="+mn-ea"/>
              </a:endParaRPr>
            </a:p>
            <a:p>
              <a:pPr indent="0" algn="ctr" fontAlgn="auto">
                <a:lnSpc>
                  <a:spcPts val="1600"/>
                </a:lnSpc>
              </a:pPr>
              <a:r>
                <a:rPr lang="zh-CN" sz="1000" b="1">
                  <a:solidFill>
                    <a:schemeClr val="accent2"/>
                  </a:solidFill>
                  <a:latin typeface="微软雅黑" pitchFamily="34" charset="-122"/>
                  <a:ea typeface="微软雅黑" pitchFamily="34" charset="-122"/>
                  <a:cs typeface="微软雅黑" pitchFamily="34" charset="-122"/>
                  <a:sym typeface="+mn-ea"/>
                </a:rPr>
                <a:t>区级特色园区给予</a:t>
              </a:r>
              <a:r>
                <a:rPr lang="en-US" sz="1200" b="1">
                  <a:solidFill>
                    <a:srgbClr val="FF0000"/>
                  </a:solidFill>
                  <a:latin typeface="微软雅黑" pitchFamily="34" charset="-122"/>
                  <a:ea typeface="微软雅黑" pitchFamily="34" charset="-122"/>
                  <a:cs typeface="微软雅黑" pitchFamily="34" charset="-122"/>
                  <a:sym typeface="+mn-ea"/>
                </a:rPr>
                <a:t>100</a:t>
              </a:r>
              <a:r>
                <a:rPr lang="zh-CN" sz="12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accent2"/>
                  </a:solidFill>
                  <a:latin typeface="微软雅黑" pitchFamily="34" charset="-122"/>
                  <a:ea typeface="微软雅黑" pitchFamily="34" charset="-122"/>
                  <a:cs typeface="微软雅黑" pitchFamily="34" charset="-122"/>
                  <a:sym typeface="+mn-ea"/>
                </a:rPr>
                <a:t>补贴</a:t>
              </a:r>
              <a:endParaRPr lang="zh-CN" sz="1000" b="1">
                <a:solidFill>
                  <a:schemeClr val="accent2"/>
                </a:solidFill>
                <a:latin typeface="微软雅黑" pitchFamily="34" charset="-122"/>
                <a:ea typeface="微软雅黑" pitchFamily="34" charset="-122"/>
                <a:cs typeface="微软雅黑" pitchFamily="34" charset="-122"/>
                <a:sym typeface="+mn-ea"/>
              </a:endParaRPr>
            </a:p>
          </p:txBody>
        </p:sp>
      </p:grpSp>
      <p:sp>
        <p:nvSpPr>
          <p:cNvPr id="16" name="文本框 15"/>
          <p:cNvSpPr txBox="1"/>
          <p:nvPr/>
        </p:nvSpPr>
        <p:spPr>
          <a:xfrm>
            <a:off x="1235710" y="186055"/>
            <a:ext cx="7908290" cy="523220"/>
          </a:xfrm>
          <a:prstGeom prst="rect">
            <a:avLst/>
          </a:prstGeom>
          <a:noFill/>
          <a:ln w="9525">
            <a:noFill/>
          </a:ln>
        </p:spPr>
        <p:txBody>
          <a:bodyPr wrap="square">
            <a:spAutoFit/>
          </a:bodyPr>
          <a:lstStyle/>
          <a:p>
            <a:pPr>
              <a:buClrTx/>
              <a:buSzTx/>
              <a:buFontTx/>
            </a:pPr>
            <a:r>
              <a:rPr 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八、园区高质量</a:t>
            </a:r>
            <a:r>
              <a:rPr 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发展</a:t>
            </a:r>
            <a:r>
              <a:rPr lang="en-US" alt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  </a:t>
            </a:r>
            <a:r>
              <a:rPr lang="zh-CN" altLang="zh-CN" sz="2800" b="1" dirty="0" smtClean="0">
                <a:solidFill>
                  <a:srgbClr val="FF0000"/>
                </a:solidFill>
              </a:rPr>
              <a:t>让</a:t>
            </a:r>
            <a:r>
              <a:rPr lang="zh-CN" altLang="zh-CN" sz="2800" b="1" dirty="0">
                <a:solidFill>
                  <a:srgbClr val="FF0000"/>
                </a:solidFill>
              </a:rPr>
              <a:t>好园区不缺特色</a:t>
            </a:r>
            <a:endParaRPr 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sym typeface="+mn-ea"/>
            </a:endParaRPr>
          </a:p>
        </p:txBody>
      </p:sp>
      <p:sp>
        <p:nvSpPr>
          <p:cNvPr id="17" name="圆角矩形 16"/>
          <p:cNvSpPr/>
          <p:nvPr/>
        </p:nvSpPr>
        <p:spPr>
          <a:xfrm>
            <a:off x="866140" y="3516630"/>
            <a:ext cx="2071370"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866140" y="1118870"/>
            <a:ext cx="2214880"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61745" y="1125855"/>
            <a:ext cx="1811020"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支持特色产业园发展</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4" name="椭圆 3"/>
          <p:cNvSpPr/>
          <p:nvPr/>
        </p:nvSpPr>
        <p:spPr>
          <a:xfrm>
            <a:off x="503674" y="1119161"/>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23</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6" name="文本框 5"/>
          <p:cNvSpPr txBox="1"/>
          <p:nvPr/>
        </p:nvSpPr>
        <p:spPr>
          <a:xfrm>
            <a:off x="500380" y="2466340"/>
            <a:ext cx="8314055" cy="911860"/>
          </a:xfrm>
          <a:prstGeom prst="rect">
            <a:avLst/>
          </a:prstGeom>
          <a:noFill/>
          <a:ln w="9525">
            <a:noFill/>
          </a:ln>
        </p:spPr>
        <p:txBody>
          <a:bodyPr wrap="square">
            <a:spAutoFit/>
          </a:bodyPr>
          <a:lstStyle/>
          <a:p>
            <a:pPr indent="254000" fontAlgn="auto">
              <a:lnSpc>
                <a:spcPts val="1600"/>
              </a:lnSpc>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对于申报成功国家级文创园区及同级别称号的园区运营机构给予一次性奖励</a:t>
            </a:r>
            <a:r>
              <a:rPr lang="en-US" sz="1200" b="1" dirty="0">
                <a:solidFill>
                  <a:srgbClr val="FF0000"/>
                </a:solidFill>
                <a:latin typeface="微软雅黑" pitchFamily="34" charset="-122"/>
                <a:ea typeface="微软雅黑" pitchFamily="34" charset="-122"/>
                <a:cs typeface="微软雅黑" pitchFamily="34" charset="-122"/>
                <a:sym typeface="+mn-ea"/>
              </a:rPr>
              <a:t>100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；对于申报成功市级文创示范园区、市级文创园区、市级文创示范楼</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宇</a:t>
            </a:r>
            <a:r>
              <a:rPr lang="zh-CN" altLang="en-US"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a:t>
            </a:r>
            <a:r>
              <a:rPr lang="zh-CN" alt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市级文创示范</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空</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间分别给予运营机构一次性奖励</a:t>
            </a:r>
            <a:r>
              <a:rPr lang="en-US" sz="1200" b="1" dirty="0">
                <a:solidFill>
                  <a:srgbClr val="FF0000"/>
                </a:solidFill>
                <a:latin typeface="微软雅黑" pitchFamily="34" charset="-122"/>
                <a:ea typeface="微软雅黑" pitchFamily="34" charset="-122"/>
                <a:cs typeface="微软雅黑" pitchFamily="34" charset="-122"/>
                <a:sym typeface="+mn-ea"/>
              </a:rPr>
              <a:t>30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200" b="1" dirty="0" smtClean="0">
                <a:solidFill>
                  <a:srgbClr val="FF0000"/>
                </a:solidFill>
                <a:latin typeface="微软雅黑" pitchFamily="34" charset="-122"/>
                <a:ea typeface="微软雅黑" pitchFamily="34" charset="-122"/>
                <a:cs typeface="微软雅黑" pitchFamily="34" charset="-122"/>
                <a:sym typeface="+mn-ea"/>
              </a:rPr>
              <a:t>、</a:t>
            </a:r>
            <a:r>
              <a:rPr lang="en-US" altLang="zh-CN" sz="1200" b="1" dirty="0">
                <a:solidFill>
                  <a:srgbClr val="FF0000"/>
                </a:solidFill>
                <a:latin typeface="微软雅黑" pitchFamily="34" charset="-122"/>
                <a:ea typeface="微软雅黑" pitchFamily="34" charset="-122"/>
                <a:cs typeface="微软雅黑" pitchFamily="34" charset="-122"/>
                <a:sym typeface="+mn-ea"/>
              </a:rPr>
              <a:t> </a:t>
            </a:r>
            <a:r>
              <a:rPr lang="en-US" altLang="zh-CN" sz="1200" b="1" dirty="0" smtClean="0">
                <a:solidFill>
                  <a:srgbClr val="FF0000"/>
                </a:solidFill>
                <a:latin typeface="微软雅黑" pitchFamily="34" charset="-122"/>
                <a:ea typeface="微软雅黑" pitchFamily="34" charset="-122"/>
                <a:cs typeface="微软雅黑" pitchFamily="34" charset="-122"/>
                <a:sym typeface="+mn-ea"/>
              </a:rPr>
              <a:t>25</a:t>
            </a:r>
            <a:r>
              <a:rPr lang="zh-CN" altLang="zh-CN" sz="1200" b="1" dirty="0" smtClean="0">
                <a:solidFill>
                  <a:srgbClr val="FF0000"/>
                </a:solidFill>
                <a:latin typeface="微软雅黑" pitchFamily="34" charset="-122"/>
                <a:ea typeface="微软雅黑" pitchFamily="34" charset="-122"/>
                <a:cs typeface="微软雅黑" pitchFamily="34" charset="-122"/>
                <a:sym typeface="+mn-ea"/>
              </a:rPr>
              <a:t>万</a:t>
            </a:r>
            <a:r>
              <a:rPr lang="zh-CN" altLang="zh-CN" sz="1200" b="1" dirty="0">
                <a:solidFill>
                  <a:srgbClr val="FF0000"/>
                </a:solidFill>
                <a:latin typeface="微软雅黑" pitchFamily="34" charset="-122"/>
                <a:ea typeface="微软雅黑" pitchFamily="34" charset="-122"/>
                <a:cs typeface="微软雅黑" pitchFamily="34" charset="-122"/>
                <a:sym typeface="+mn-ea"/>
              </a:rPr>
              <a:t>元、 </a:t>
            </a:r>
            <a:r>
              <a:rPr lang="en-US" sz="1200" b="1" dirty="0" smtClean="0">
                <a:solidFill>
                  <a:srgbClr val="FF0000"/>
                </a:solidFill>
                <a:latin typeface="微软雅黑" pitchFamily="34" charset="-122"/>
                <a:ea typeface="微软雅黑" pitchFamily="34" charset="-122"/>
                <a:cs typeface="微软雅黑" pitchFamily="34" charset="-122"/>
                <a:sym typeface="+mn-ea"/>
              </a:rPr>
              <a:t>20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en-US" sz="1200" b="1" dirty="0">
                <a:solidFill>
                  <a:srgbClr val="FF0000"/>
                </a:solidFill>
                <a:latin typeface="微软雅黑" pitchFamily="34" charset="-122"/>
                <a:ea typeface="微软雅黑" pitchFamily="34" charset="-122"/>
                <a:cs typeface="微软雅黑" pitchFamily="34" charset="-122"/>
                <a:sym typeface="+mn-ea"/>
              </a:rPr>
              <a:t>15</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。对首次申报获评国家级体育产业示范基地、示范单位、示范项目分别给予一次性奖励</a:t>
            </a:r>
            <a:r>
              <a:rPr lang="en-US" sz="1200" b="1" dirty="0">
                <a:solidFill>
                  <a:srgbClr val="FF0000"/>
                </a:solidFill>
                <a:latin typeface="微软雅黑" pitchFamily="34" charset="-122"/>
                <a:ea typeface="微软雅黑" pitchFamily="34" charset="-122"/>
                <a:cs typeface="微软雅黑" pitchFamily="34" charset="-122"/>
                <a:sym typeface="+mn-ea"/>
              </a:rPr>
              <a:t>100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en-US" sz="1200" b="1" dirty="0">
                <a:solidFill>
                  <a:srgbClr val="FF0000"/>
                </a:solidFill>
                <a:latin typeface="微软雅黑" pitchFamily="34" charset="-122"/>
                <a:ea typeface="微软雅黑" pitchFamily="34" charset="-122"/>
                <a:cs typeface="微软雅黑" pitchFamily="34" charset="-122"/>
                <a:sym typeface="+mn-ea"/>
              </a:rPr>
              <a:t>60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en-US" sz="1200" b="1" dirty="0">
                <a:solidFill>
                  <a:srgbClr val="FF0000"/>
                </a:solidFill>
                <a:latin typeface="微软雅黑" pitchFamily="34" charset="-122"/>
                <a:ea typeface="微软雅黑" pitchFamily="34" charset="-122"/>
                <a:cs typeface="微软雅黑" pitchFamily="34" charset="-122"/>
                <a:sym typeface="+mn-ea"/>
              </a:rPr>
              <a:t>30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；对首次申报获评市</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级</a:t>
            </a:r>
            <a:r>
              <a:rPr lang="zh-CN" altLang="en-US"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文化、</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体</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育产业示范基地、示范单位、示范项目分别给予一次性奖励</a:t>
            </a:r>
            <a:r>
              <a:rPr lang="en-US" sz="1200" b="1" dirty="0">
                <a:solidFill>
                  <a:srgbClr val="FF0000"/>
                </a:solidFill>
                <a:latin typeface="微软雅黑" pitchFamily="34" charset="-122"/>
                <a:ea typeface="微软雅黑" pitchFamily="34" charset="-122"/>
                <a:cs typeface="微软雅黑" pitchFamily="34" charset="-122"/>
                <a:sym typeface="+mn-ea"/>
              </a:rPr>
              <a:t>70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en-US" sz="1200" b="1" dirty="0">
                <a:solidFill>
                  <a:srgbClr val="FF0000"/>
                </a:solidFill>
                <a:latin typeface="微软雅黑" pitchFamily="34" charset="-122"/>
                <a:ea typeface="微软雅黑" pitchFamily="34" charset="-122"/>
                <a:cs typeface="微软雅黑" pitchFamily="34" charset="-122"/>
                <a:sym typeface="+mn-ea"/>
              </a:rPr>
              <a:t>40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en-US" sz="1200" b="1" dirty="0">
                <a:solidFill>
                  <a:srgbClr val="FF0000"/>
                </a:solidFill>
                <a:latin typeface="微软雅黑" pitchFamily="34" charset="-122"/>
                <a:ea typeface="微软雅黑" pitchFamily="34" charset="-122"/>
                <a:cs typeface="微软雅黑" pitchFamily="34" charset="-122"/>
                <a:sym typeface="+mn-ea"/>
              </a:rPr>
              <a:t>15</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11" name="文本框 10"/>
          <p:cNvSpPr txBox="1"/>
          <p:nvPr/>
        </p:nvSpPr>
        <p:spPr>
          <a:xfrm>
            <a:off x="1262380" y="3523615"/>
            <a:ext cx="1645920" cy="306705"/>
          </a:xfrm>
          <a:prstGeom prst="rect">
            <a:avLst/>
          </a:prstGeom>
          <a:noFill/>
          <a:ln w="9525">
            <a:noFill/>
          </a:ln>
          <a:effectLst>
            <a:outerShdw blurRad="50800" dist="38100" dir="2700000" algn="tl" rotWithShape="0">
              <a:prstClr val="black">
                <a:alpha val="20000"/>
              </a:prstClr>
            </a:outerShdw>
          </a:effectLst>
        </p:spPr>
        <p:txBody>
          <a:bodyPr wrap="square">
            <a:spAutoFit/>
          </a:bodyPr>
          <a:lstStyle/>
          <a:p>
            <a:pPr algn="l">
              <a:spcBef>
                <a:spcPts val="0"/>
              </a:spcBef>
              <a:spcAft>
                <a:spcPts val="0"/>
              </a:spcAft>
              <a:buClrTx/>
              <a:buSzTx/>
              <a:buFontTx/>
            </a:pPr>
            <a:r>
              <a:rPr sz="1400" b="1">
                <a:solidFill>
                  <a:schemeClr val="bg1"/>
                </a:solidFill>
                <a:latin typeface="微软雅黑" pitchFamily="34" charset="-122"/>
                <a:ea typeface="微软雅黑" pitchFamily="34" charset="-122"/>
                <a:cs typeface="微软雅黑" pitchFamily="34" charset="-122"/>
                <a:sym typeface="+mn-ea"/>
              </a:rPr>
              <a:t>加大园区考核激励</a:t>
            </a:r>
            <a:endParaRPr sz="1400" b="1">
              <a:solidFill>
                <a:schemeClr val="bg1"/>
              </a:solidFill>
              <a:latin typeface="微软雅黑" pitchFamily="34" charset="-122"/>
              <a:ea typeface="微软雅黑" pitchFamily="34" charset="-122"/>
              <a:cs typeface="微软雅黑" pitchFamily="34" charset="-122"/>
              <a:sym typeface="+mn-ea"/>
            </a:endParaRPr>
          </a:p>
        </p:txBody>
      </p:sp>
      <p:sp>
        <p:nvSpPr>
          <p:cNvPr id="12" name="椭圆 11"/>
          <p:cNvSpPr/>
          <p:nvPr/>
        </p:nvSpPr>
        <p:spPr>
          <a:xfrm>
            <a:off x="504309" y="3516921"/>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Tx/>
              <a:buSzTx/>
              <a:buFontTx/>
            </a:pPr>
            <a:r>
              <a:rPr lang="en-US" altLang="zh-CN" sz="2400" b="1" dirty="0">
                <a:solidFill>
                  <a:schemeClr val="bg1"/>
                </a:solidFill>
                <a:effectLst>
                  <a:outerShdw blurRad="63500" dist="63500" dir="2700000" algn="tl" rotWithShape="0">
                    <a:prstClr val="black">
                      <a:alpha val="20000"/>
                    </a:prstClr>
                  </a:outerShdw>
                </a:effectLst>
              </a:rPr>
              <a:t>24</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13" name="文本框 12"/>
          <p:cNvSpPr txBox="1"/>
          <p:nvPr/>
        </p:nvSpPr>
        <p:spPr>
          <a:xfrm>
            <a:off x="1363345" y="4021773"/>
            <a:ext cx="1576705" cy="706755"/>
          </a:xfrm>
          <a:prstGeom prst="rect">
            <a:avLst/>
          </a:prstGeom>
          <a:noFill/>
          <a:ln w="9525">
            <a:noFill/>
          </a:ln>
        </p:spPr>
        <p:txBody>
          <a:bodyPr wrap="square">
            <a:spAutoFit/>
          </a:bodyPr>
          <a:lstStyle/>
          <a:p>
            <a:pPr indent="304800" fontAlgn="auto">
              <a:lnSpc>
                <a:spcPts val="1600"/>
              </a:lnSpc>
            </a:pPr>
            <a:r>
              <a:rPr lang="zh-CN" sz="1200" b="1">
                <a:solidFill>
                  <a:schemeClr val="tx1">
                    <a:lumMod val="65000"/>
                    <a:lumOff val="35000"/>
                  </a:schemeClr>
                </a:solidFill>
                <a:latin typeface="微软雅黑" pitchFamily="34" charset="-122"/>
                <a:ea typeface="微软雅黑" pitchFamily="34" charset="-122"/>
                <a:cs typeface="微软雅黑" pitchFamily="34" charset="-122"/>
                <a:sym typeface="+mn-ea"/>
              </a:rPr>
              <a:t>实施年度考核机制，对综合考核优秀的园区给予资金奖励</a:t>
            </a:r>
            <a:endParaRPr lang="zh-CN" sz="12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24" name="组合 23"/>
          <p:cNvGrpSpPr/>
          <p:nvPr/>
        </p:nvGrpSpPr>
        <p:grpSpPr>
          <a:xfrm>
            <a:off x="4177030" y="1345565"/>
            <a:ext cx="4521200" cy="993140"/>
            <a:chOff x="6352" y="2119"/>
            <a:chExt cx="7120" cy="1564"/>
          </a:xfrm>
        </p:grpSpPr>
        <p:sp>
          <p:nvSpPr>
            <p:cNvPr id="15" name="矩形 14"/>
            <p:cNvSpPr/>
            <p:nvPr/>
          </p:nvSpPr>
          <p:spPr>
            <a:xfrm>
              <a:off x="6352" y="2592"/>
              <a:ext cx="7120" cy="1091"/>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540" y="2889"/>
              <a:ext cx="6744" cy="646"/>
            </a:xfrm>
            <a:prstGeom prst="rect">
              <a:avLst/>
            </a:prstGeom>
            <a:noFill/>
            <a:ln w="9525">
              <a:noFill/>
            </a:ln>
          </p:spPr>
          <p:txBody>
            <a:bodyPr wrap="square" lIns="0" tIns="0" rIns="0" bIns="0">
              <a:spAutoFit/>
            </a:bodyPr>
            <a:lstStyle/>
            <a:p>
              <a:pPr indent="0" algn="ctr" fontAlgn="auto">
                <a:lnSpc>
                  <a:spcPts val="1600"/>
                </a:lnSpc>
              </a:pPr>
              <a:r>
                <a:rPr lang="zh-CN" sz="1000" b="1">
                  <a:solidFill>
                    <a:schemeClr val="accent2"/>
                  </a:solidFill>
                  <a:latin typeface="微软雅黑" pitchFamily="34" charset="-122"/>
                  <a:ea typeface="微软雅黑" pitchFamily="34" charset="-122"/>
                  <a:cs typeface="微软雅黑" pitchFamily="34" charset="-122"/>
                  <a:sym typeface="+mn-ea"/>
                </a:rPr>
                <a:t>市级特色产业园给予园区主体自有投资总额的</a:t>
              </a:r>
              <a:r>
                <a:rPr lang="en-US" sz="1200" b="1">
                  <a:solidFill>
                    <a:srgbClr val="FF0000"/>
                  </a:solidFill>
                  <a:latin typeface="微软雅黑" pitchFamily="34" charset="-122"/>
                  <a:ea typeface="微软雅黑" pitchFamily="34" charset="-122"/>
                  <a:cs typeface="微软雅黑" pitchFamily="34" charset="-122"/>
                  <a:sym typeface="+mn-ea"/>
                </a:rPr>
                <a:t>30%</a:t>
              </a:r>
              <a:r>
                <a:rPr lang="zh-CN" sz="1000" b="1">
                  <a:solidFill>
                    <a:schemeClr val="accent2"/>
                  </a:solidFill>
                  <a:latin typeface="微软雅黑" pitchFamily="34" charset="-122"/>
                  <a:ea typeface="微软雅黑" pitchFamily="34" charset="-122"/>
                  <a:cs typeface="微软雅黑" pitchFamily="34" charset="-122"/>
                  <a:sym typeface="+mn-ea"/>
                </a:rPr>
                <a:t>支持，最高</a:t>
              </a:r>
              <a:r>
                <a:rPr lang="en-US" sz="1200" b="1">
                  <a:solidFill>
                    <a:srgbClr val="FF0000"/>
                  </a:solidFill>
                  <a:latin typeface="微软雅黑" pitchFamily="34" charset="-122"/>
                  <a:ea typeface="微软雅黑" pitchFamily="34" charset="-122"/>
                  <a:cs typeface="微软雅黑" pitchFamily="34" charset="-122"/>
                  <a:sym typeface="+mn-ea"/>
                </a:rPr>
                <a:t>3000</a:t>
              </a:r>
              <a:r>
                <a:rPr lang="zh-CN" sz="1200" b="1">
                  <a:solidFill>
                    <a:srgbClr val="FF0000"/>
                  </a:solidFill>
                  <a:latin typeface="微软雅黑" pitchFamily="34" charset="-122"/>
                  <a:ea typeface="微软雅黑" pitchFamily="34" charset="-122"/>
                  <a:cs typeface="微软雅黑" pitchFamily="34" charset="-122"/>
                  <a:sym typeface="+mn-ea"/>
                </a:rPr>
                <a:t>万元</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indent="0" algn="ctr" fontAlgn="auto">
                <a:lnSpc>
                  <a:spcPts val="1600"/>
                </a:lnSpc>
              </a:pPr>
              <a:r>
                <a:rPr lang="zh-CN" sz="1000" b="1">
                  <a:solidFill>
                    <a:schemeClr val="accent2"/>
                  </a:solidFill>
                  <a:latin typeface="微软雅黑" pitchFamily="34" charset="-122"/>
                  <a:ea typeface="微软雅黑" pitchFamily="34" charset="-122"/>
                  <a:cs typeface="微软雅黑" pitchFamily="34" charset="-122"/>
                  <a:sym typeface="+mn-ea"/>
                </a:rPr>
                <a:t>区级特色产业园给予园区主体自有投资总额的</a:t>
              </a:r>
              <a:r>
                <a:rPr lang="en-US" sz="1200" b="1">
                  <a:solidFill>
                    <a:srgbClr val="FF0000"/>
                  </a:solidFill>
                  <a:latin typeface="微软雅黑" pitchFamily="34" charset="-122"/>
                  <a:ea typeface="微软雅黑" pitchFamily="34" charset="-122"/>
                  <a:cs typeface="微软雅黑" pitchFamily="34" charset="-122"/>
                  <a:sym typeface="+mn-ea"/>
                </a:rPr>
                <a:t>20%</a:t>
              </a:r>
              <a:r>
                <a:rPr lang="zh-CN" sz="1000" b="1">
                  <a:solidFill>
                    <a:schemeClr val="accent2"/>
                  </a:solidFill>
                  <a:latin typeface="微软雅黑" pitchFamily="34" charset="-122"/>
                  <a:ea typeface="微软雅黑" pitchFamily="34" charset="-122"/>
                  <a:cs typeface="微软雅黑" pitchFamily="34" charset="-122"/>
                  <a:sym typeface="+mn-ea"/>
                </a:rPr>
                <a:t>支持，最高</a:t>
              </a:r>
              <a:r>
                <a:rPr lang="en-US" sz="1200" b="1">
                  <a:solidFill>
                    <a:srgbClr val="FF0000"/>
                  </a:solidFill>
                  <a:latin typeface="微软雅黑" pitchFamily="34" charset="-122"/>
                  <a:ea typeface="微软雅黑" pitchFamily="34" charset="-122"/>
                  <a:cs typeface="微软雅黑" pitchFamily="34" charset="-122"/>
                  <a:sym typeface="+mn-ea"/>
                </a:rPr>
                <a:t>2000</a:t>
              </a:r>
              <a:r>
                <a:rPr lang="zh-CN" sz="1200" b="1">
                  <a:solidFill>
                    <a:srgbClr val="FF0000"/>
                  </a:solidFill>
                  <a:latin typeface="微软雅黑" pitchFamily="34" charset="-122"/>
                  <a:ea typeface="微软雅黑" pitchFamily="34" charset="-122"/>
                  <a:cs typeface="微软雅黑" pitchFamily="34" charset="-122"/>
                  <a:sym typeface="+mn-ea"/>
                </a:rPr>
                <a:t>万元</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23" name="文本框 22"/>
            <p:cNvSpPr txBox="1"/>
            <p:nvPr/>
          </p:nvSpPr>
          <p:spPr>
            <a:xfrm>
              <a:off x="6607" y="2119"/>
              <a:ext cx="6610" cy="242"/>
            </a:xfrm>
            <a:prstGeom prst="rect">
              <a:avLst/>
            </a:prstGeom>
            <a:noFill/>
            <a:ln w="9525">
              <a:noFill/>
            </a:ln>
          </p:spPr>
          <p:txBody>
            <a:bodyPr wrap="square" lIns="0" tIns="0" rIns="0" bIns="0">
              <a:spAutoFit/>
            </a:bodyPr>
            <a:lstStyle/>
            <a:p>
              <a:pPr indent="0" algn="ctr" fontAlgn="auto">
                <a:lnSpc>
                  <a:spcPct val="100000"/>
                </a:lnSpc>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支持各级工业园区加大投入，改善软硬件环境，提高配套水平和服务能级</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sp>
        <p:nvSpPr>
          <p:cNvPr id="25" name="文本框 24"/>
          <p:cNvSpPr txBox="1"/>
          <p:nvPr/>
        </p:nvSpPr>
        <p:spPr>
          <a:xfrm>
            <a:off x="2981325" y="4022090"/>
            <a:ext cx="3103245" cy="953135"/>
          </a:xfrm>
          <a:prstGeom prst="rect">
            <a:avLst/>
          </a:prstGeom>
          <a:noFill/>
          <a:ln w="9525">
            <a:noFill/>
          </a:ln>
        </p:spPr>
        <p:txBody>
          <a:bodyPr wrap="square">
            <a:spAutoFit/>
          </a:bodyPr>
          <a:lstStyle/>
          <a:p>
            <a:pPr indent="0" fontAlgn="auto">
              <a:lnSpc>
                <a:spcPct val="200000"/>
              </a:lnSpc>
            </a:pPr>
            <a:r>
              <a:rPr lang="zh-CN" sz="1200" b="1">
                <a:solidFill>
                  <a:schemeClr val="accent2"/>
                </a:solidFill>
                <a:latin typeface="微软雅黑" pitchFamily="34" charset="-122"/>
                <a:ea typeface="微软雅黑" pitchFamily="34" charset="-122"/>
                <a:cs typeface="微软雅黑" pitchFamily="34" charset="-122"/>
                <a:sym typeface="+mn-ea"/>
              </a:rPr>
              <a:t>市级园区年度考核第一名的奖励</a:t>
            </a:r>
            <a:r>
              <a:rPr lang="en-US" sz="1400" b="1">
                <a:solidFill>
                  <a:srgbClr val="FF0000"/>
                </a:solidFill>
                <a:latin typeface="微软雅黑" pitchFamily="34" charset="-122"/>
                <a:ea typeface="微软雅黑" pitchFamily="34" charset="-122"/>
                <a:cs typeface="微软雅黑" pitchFamily="34" charset="-122"/>
                <a:sym typeface="+mn-ea"/>
              </a:rPr>
              <a:t>100</a:t>
            </a:r>
            <a:r>
              <a:rPr lang="zh-CN" sz="1400" b="1">
                <a:solidFill>
                  <a:srgbClr val="FF0000"/>
                </a:solidFill>
                <a:latin typeface="微软雅黑" pitchFamily="34" charset="-122"/>
                <a:ea typeface="微软雅黑" pitchFamily="34" charset="-122"/>
                <a:cs typeface="微软雅黑" pitchFamily="34" charset="-122"/>
                <a:sym typeface="+mn-ea"/>
              </a:rPr>
              <a:t>万元</a:t>
            </a:r>
            <a:endParaRPr lang="zh-CN" sz="1400" b="1">
              <a:solidFill>
                <a:srgbClr val="FF0000"/>
              </a:solidFill>
              <a:latin typeface="微软雅黑" pitchFamily="34" charset="-122"/>
              <a:ea typeface="微软雅黑" pitchFamily="34" charset="-122"/>
              <a:cs typeface="微软雅黑" pitchFamily="34" charset="-122"/>
              <a:sym typeface="+mn-ea"/>
            </a:endParaRPr>
          </a:p>
          <a:p>
            <a:pPr indent="0" fontAlgn="auto">
              <a:lnSpc>
                <a:spcPct val="200000"/>
              </a:lnSpc>
            </a:pPr>
            <a:endParaRPr lang="zh-CN" sz="1400" b="1">
              <a:solidFill>
                <a:srgbClr val="FF0000"/>
              </a:solidFill>
              <a:latin typeface="微软雅黑" pitchFamily="34" charset="-122"/>
              <a:ea typeface="微软雅黑" pitchFamily="34" charset="-122"/>
              <a:cs typeface="微软雅黑" pitchFamily="34" charset="-122"/>
              <a:sym typeface="+mn-ea"/>
            </a:endParaRPr>
          </a:p>
        </p:txBody>
      </p:sp>
      <p:cxnSp>
        <p:nvCxnSpPr>
          <p:cNvPr id="3" name="直接连接符 2"/>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iming>
    <p:tnLst>
      <p:par>
        <p:cTn id="1" dur="indefinite" restart="never" nodeType="tmRoot"/>
      </p:par>
    </p:tnLst>
    <p:bldLst>
      <p:bldP spid="4" grpId="0" bldLvl="0" animBg="1"/>
      <p:bldP spid="1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235710" y="186055"/>
            <a:ext cx="7094374" cy="523220"/>
          </a:xfrm>
          <a:prstGeom prst="rect">
            <a:avLst/>
          </a:prstGeom>
          <a:noFill/>
          <a:ln w="9525">
            <a:noFill/>
          </a:ln>
        </p:spPr>
        <p:txBody>
          <a:bodyPr wrap="square">
            <a:spAutoFit/>
          </a:bodyPr>
          <a:lstStyle/>
          <a:p>
            <a:pPr>
              <a:buClrTx/>
              <a:buSzTx/>
              <a:buFontTx/>
            </a:pPr>
            <a:r>
              <a:rPr 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九、数字化转型</a:t>
            </a:r>
            <a:r>
              <a:rPr 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支持</a:t>
            </a:r>
            <a:r>
              <a:rPr lang="en-US" alt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  </a:t>
            </a:r>
            <a:r>
              <a:rPr lang="zh-CN" altLang="zh-CN" sz="2800" b="1" dirty="0" smtClean="0">
                <a:solidFill>
                  <a:srgbClr val="FF0000"/>
                </a:solidFill>
              </a:rPr>
              <a:t>让</a:t>
            </a:r>
            <a:r>
              <a:rPr lang="zh-CN" altLang="zh-CN" sz="2800" b="1" dirty="0">
                <a:solidFill>
                  <a:srgbClr val="FF0000"/>
                </a:solidFill>
              </a:rPr>
              <a:t>数字化不缺支撑</a:t>
            </a:r>
            <a:endParaRPr 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sym typeface="+mn-ea"/>
            </a:endParaRPr>
          </a:p>
        </p:txBody>
      </p:sp>
      <p:grpSp>
        <p:nvGrpSpPr>
          <p:cNvPr id="19" name="组合 18"/>
          <p:cNvGrpSpPr/>
          <p:nvPr/>
        </p:nvGrpSpPr>
        <p:grpSpPr>
          <a:xfrm>
            <a:off x="503555" y="1094740"/>
            <a:ext cx="2927985" cy="726440"/>
            <a:chOff x="793" y="1762"/>
            <a:chExt cx="4611" cy="1144"/>
          </a:xfrm>
        </p:grpSpPr>
        <p:sp>
          <p:nvSpPr>
            <p:cNvPr id="2" name="圆角矩形 1"/>
            <p:cNvSpPr/>
            <p:nvPr/>
          </p:nvSpPr>
          <p:spPr>
            <a:xfrm>
              <a:off x="1364" y="1762"/>
              <a:ext cx="4040"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87" y="1773"/>
              <a:ext cx="3409"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支持企业数字化转型升级</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4" name="椭圆 3"/>
            <p:cNvSpPr/>
            <p:nvPr/>
          </p:nvSpPr>
          <p:spPr>
            <a:xfrm>
              <a:off x="793" y="1762"/>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25</a:t>
              </a:r>
              <a:endParaRPr lang="en-US" altLang="zh-CN" sz="2400" b="1" dirty="0">
                <a:solidFill>
                  <a:schemeClr val="bg1"/>
                </a:solidFill>
                <a:effectLst>
                  <a:outerShdw blurRad="63500" dist="63500" dir="2700000" algn="tl" rotWithShape="0">
                    <a:prstClr val="black">
                      <a:alpha val="20000"/>
                    </a:prstClr>
                  </a:outerShdw>
                </a:effectLst>
              </a:endParaRPr>
            </a:p>
          </p:txBody>
        </p:sp>
      </p:grpSp>
      <p:sp>
        <p:nvSpPr>
          <p:cNvPr id="6" name="文本框 5"/>
          <p:cNvSpPr txBox="1"/>
          <p:nvPr/>
        </p:nvSpPr>
        <p:spPr>
          <a:xfrm>
            <a:off x="1345565" y="1496695"/>
            <a:ext cx="2205990" cy="410210"/>
          </a:xfrm>
          <a:prstGeom prst="rect">
            <a:avLst/>
          </a:prstGeom>
          <a:noFill/>
          <a:ln w="9525">
            <a:noFill/>
          </a:ln>
        </p:spPr>
        <p:txBody>
          <a:bodyPr wrap="square" lIns="0" tIns="0" rIns="0" bIns="0">
            <a:spAutoFit/>
          </a:bodyPr>
          <a:lstStyle/>
          <a:p>
            <a:pPr indent="0" fontAlgn="auto">
              <a:lnSpc>
                <a:spcPts val="1600"/>
              </a:lnSpc>
              <a:spcBef>
                <a:spcPts val="0"/>
              </a:spcBef>
              <a:spcAft>
                <a:spcPts val="0"/>
              </a:spcAft>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支持企业积极运用人工智能等相关技术进行数字化转型升级</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18" name="组合 17"/>
          <p:cNvGrpSpPr/>
          <p:nvPr/>
        </p:nvGrpSpPr>
        <p:grpSpPr>
          <a:xfrm>
            <a:off x="503555" y="3301365"/>
            <a:ext cx="2957830" cy="726440"/>
            <a:chOff x="8255" y="1724"/>
            <a:chExt cx="4658" cy="1144"/>
          </a:xfrm>
        </p:grpSpPr>
        <p:sp>
          <p:nvSpPr>
            <p:cNvPr id="9" name="圆角矩形 8"/>
            <p:cNvSpPr/>
            <p:nvPr/>
          </p:nvSpPr>
          <p:spPr>
            <a:xfrm>
              <a:off x="8826" y="1724"/>
              <a:ext cx="4057"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449" y="1735"/>
              <a:ext cx="3464"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加快产业互联网平台建设</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11" name="椭圆 10"/>
            <p:cNvSpPr/>
            <p:nvPr/>
          </p:nvSpPr>
          <p:spPr>
            <a:xfrm>
              <a:off x="8255" y="1724"/>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26</a:t>
              </a:r>
              <a:endParaRPr lang="en-US" altLang="zh-CN" sz="2400" b="1" dirty="0">
                <a:solidFill>
                  <a:schemeClr val="bg1"/>
                </a:solidFill>
                <a:effectLst>
                  <a:outerShdw blurRad="63500" dist="63500" dir="2700000" algn="tl" rotWithShape="0">
                    <a:prstClr val="black">
                      <a:alpha val="20000"/>
                    </a:prstClr>
                  </a:outerShdw>
                </a:effectLst>
              </a:endParaRPr>
            </a:p>
          </p:txBody>
        </p:sp>
      </p:grpSp>
      <p:sp>
        <p:nvSpPr>
          <p:cNvPr id="12" name="文本框 11"/>
          <p:cNvSpPr txBox="1"/>
          <p:nvPr/>
        </p:nvSpPr>
        <p:spPr>
          <a:xfrm>
            <a:off x="1345565" y="3696335"/>
            <a:ext cx="2557145" cy="205105"/>
          </a:xfrm>
          <a:prstGeom prst="rect">
            <a:avLst/>
          </a:prstGeom>
          <a:noFill/>
          <a:ln w="9525">
            <a:noFill/>
          </a:ln>
        </p:spPr>
        <p:txBody>
          <a:bodyPr wrap="square" lIns="0" tIns="0" rIns="0" bIns="0">
            <a:spAutoFit/>
          </a:bodyPr>
          <a:lstStyle/>
          <a:p>
            <a:pPr indent="0" fontAlgn="auto">
              <a:lnSpc>
                <a:spcPts val="1600"/>
              </a:lnSpc>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支持区域产业互联网平台建设</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29" name="组合 28"/>
          <p:cNvGrpSpPr/>
          <p:nvPr/>
        </p:nvGrpSpPr>
        <p:grpSpPr>
          <a:xfrm>
            <a:off x="594995" y="2072005"/>
            <a:ext cx="3335020" cy="1072515"/>
            <a:chOff x="1193" y="3263"/>
            <a:chExt cx="5252" cy="1689"/>
          </a:xfrm>
        </p:grpSpPr>
        <p:sp>
          <p:nvSpPr>
            <p:cNvPr id="48" name="矩形 47"/>
            <p:cNvSpPr/>
            <p:nvPr/>
          </p:nvSpPr>
          <p:spPr>
            <a:xfrm>
              <a:off x="1193" y="3263"/>
              <a:ext cx="5252" cy="1689"/>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220" y="3416"/>
              <a:ext cx="5198" cy="1436"/>
            </a:xfrm>
            <a:prstGeom prst="rect">
              <a:avLst/>
            </a:prstGeom>
            <a:noFill/>
            <a:ln w="9525">
              <a:noFill/>
            </a:ln>
          </p:spPr>
          <p:txBody>
            <a:bodyPr wrap="square">
              <a:spAutoFit/>
            </a:bodyPr>
            <a:lstStyle/>
            <a:p>
              <a:pPr indent="254000" fontAlgn="auto">
                <a:lnSpc>
                  <a:spcPts val="1600"/>
                </a:lnSpc>
                <a:spcBef>
                  <a:spcPts val="0"/>
                </a:spcBef>
                <a:spcAft>
                  <a:spcPts val="0"/>
                </a:spcAft>
              </a:pPr>
              <a:r>
                <a:rPr lang="zh-CN" sz="1000" b="1" dirty="0">
                  <a:solidFill>
                    <a:schemeClr val="accent2"/>
                  </a:solidFill>
                  <a:latin typeface="微软雅黑" pitchFamily="34" charset="-122"/>
                  <a:ea typeface="微软雅黑" pitchFamily="34" charset="-122"/>
                  <a:cs typeface="微软雅黑" pitchFamily="34" charset="-122"/>
                  <a:sym typeface="+mn-ea"/>
                </a:rPr>
                <a:t>对列入市级示范应用类项目给予最高</a:t>
              </a:r>
              <a:r>
                <a:rPr lang="en-US" sz="1400" b="1" dirty="0">
                  <a:solidFill>
                    <a:srgbClr val="FF0000"/>
                  </a:solidFill>
                  <a:latin typeface="微软雅黑" pitchFamily="34" charset="-122"/>
                  <a:ea typeface="微软雅黑" pitchFamily="34" charset="-122"/>
                  <a:cs typeface="微软雅黑" pitchFamily="34" charset="-122"/>
                  <a:sym typeface="+mn-ea"/>
                </a:rPr>
                <a:t>3000</a:t>
              </a:r>
              <a:r>
                <a:rPr lang="zh-CN" sz="14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accent2"/>
                  </a:solidFill>
                  <a:latin typeface="微软雅黑" pitchFamily="34" charset="-122"/>
                  <a:ea typeface="微软雅黑" pitchFamily="34" charset="-122"/>
                  <a:cs typeface="微软雅黑" pitchFamily="34" charset="-122"/>
                  <a:sym typeface="+mn-ea"/>
                </a:rPr>
                <a:t>支持；</a:t>
              </a:r>
              <a:endParaRPr lang="zh-CN" sz="1000" b="1" dirty="0">
                <a:solidFill>
                  <a:schemeClr val="accent2"/>
                </a:solidFill>
                <a:latin typeface="微软雅黑" pitchFamily="34" charset="-122"/>
                <a:ea typeface="微软雅黑" pitchFamily="34" charset="-122"/>
                <a:cs typeface="微软雅黑" pitchFamily="34" charset="-122"/>
                <a:sym typeface="+mn-ea"/>
              </a:endParaRPr>
            </a:p>
            <a:p>
              <a:pPr indent="254000" fontAlgn="auto">
                <a:lnSpc>
                  <a:spcPts val="1600"/>
                </a:lnSpc>
                <a:spcBef>
                  <a:spcPts val="0"/>
                </a:spcBef>
                <a:spcAft>
                  <a:spcPts val="0"/>
                </a:spcAft>
              </a:pPr>
              <a:r>
                <a:rPr lang="zh-CN" sz="1000" b="1" dirty="0">
                  <a:solidFill>
                    <a:schemeClr val="accent2"/>
                  </a:solidFill>
                  <a:latin typeface="微软雅黑" pitchFamily="34" charset="-122"/>
                  <a:ea typeface="微软雅黑" pitchFamily="34" charset="-122"/>
                  <a:cs typeface="微软雅黑" pitchFamily="34" charset="-122"/>
                  <a:sym typeface="+mn-ea"/>
                </a:rPr>
                <a:t>对于列入市级标杆无人工厂、无人生产线、无人车间、智慧商圈等给予最高</a:t>
              </a:r>
              <a:r>
                <a:rPr lang="en-US" sz="1400" b="1" dirty="0">
                  <a:solidFill>
                    <a:srgbClr val="FF0000"/>
                  </a:solidFill>
                  <a:latin typeface="微软雅黑" pitchFamily="34" charset="-122"/>
                  <a:ea typeface="微软雅黑" pitchFamily="34" charset="-122"/>
                  <a:cs typeface="微软雅黑" pitchFamily="34" charset="-122"/>
                  <a:sym typeface="+mn-ea"/>
                </a:rPr>
                <a:t>500</a:t>
              </a:r>
              <a:r>
                <a:rPr lang="zh-CN" sz="14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accent2"/>
                  </a:solidFill>
                  <a:latin typeface="微软雅黑" pitchFamily="34" charset="-122"/>
                  <a:ea typeface="微软雅黑" pitchFamily="34" charset="-122"/>
                  <a:cs typeface="微软雅黑" pitchFamily="34" charset="-122"/>
                  <a:sym typeface="+mn-ea"/>
                </a:rPr>
                <a:t>支持。</a:t>
              </a:r>
              <a:endParaRPr lang="zh-CN" sz="1000" b="1" dirty="0">
                <a:solidFill>
                  <a:schemeClr val="accent2"/>
                </a:solidFill>
                <a:latin typeface="微软雅黑" pitchFamily="34" charset="-122"/>
                <a:ea typeface="微软雅黑" pitchFamily="34" charset="-122"/>
                <a:cs typeface="微软雅黑" pitchFamily="34" charset="-122"/>
                <a:sym typeface="+mn-ea"/>
              </a:endParaRPr>
            </a:p>
          </p:txBody>
        </p:sp>
      </p:grpSp>
      <p:grpSp>
        <p:nvGrpSpPr>
          <p:cNvPr id="28" name="组合 27"/>
          <p:cNvGrpSpPr/>
          <p:nvPr/>
        </p:nvGrpSpPr>
        <p:grpSpPr>
          <a:xfrm>
            <a:off x="594995" y="4161790"/>
            <a:ext cx="3348990" cy="670560"/>
            <a:chOff x="7578" y="3406"/>
            <a:chExt cx="5274" cy="1056"/>
          </a:xfrm>
        </p:grpSpPr>
        <p:sp>
          <p:nvSpPr>
            <p:cNvPr id="24" name="矩形 23"/>
            <p:cNvSpPr/>
            <p:nvPr/>
          </p:nvSpPr>
          <p:spPr>
            <a:xfrm>
              <a:off x="7578" y="3406"/>
              <a:ext cx="5274" cy="1056"/>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7707" y="3559"/>
              <a:ext cx="5016" cy="790"/>
            </a:xfrm>
            <a:prstGeom prst="rect">
              <a:avLst/>
            </a:prstGeom>
            <a:noFill/>
            <a:ln w="9525">
              <a:noFill/>
            </a:ln>
          </p:spPr>
          <p:txBody>
            <a:bodyPr wrap="square">
              <a:spAutoFit/>
            </a:bodyPr>
            <a:lstStyle/>
            <a:p>
              <a:pPr indent="0" algn="ctr" fontAlgn="auto">
                <a:lnSpc>
                  <a:spcPts val="1600"/>
                </a:lnSpc>
              </a:pPr>
              <a:r>
                <a:rPr lang="zh-CN" sz="1000" b="1">
                  <a:solidFill>
                    <a:schemeClr val="accent2"/>
                  </a:solidFill>
                  <a:latin typeface="微软雅黑" pitchFamily="34" charset="-122"/>
                  <a:ea typeface="微软雅黑" pitchFamily="34" charset="-122"/>
                  <a:cs typeface="微软雅黑" pitchFamily="34" charset="-122"/>
                  <a:sym typeface="+mn-ea"/>
                </a:rPr>
                <a:t>对重点产业互联网云上平台给予最高</a:t>
              </a:r>
              <a:r>
                <a:rPr lang="en-US" sz="1400" b="1">
                  <a:solidFill>
                    <a:srgbClr val="FF0000"/>
                  </a:solidFill>
                  <a:latin typeface="微软雅黑" pitchFamily="34" charset="-122"/>
                  <a:ea typeface="微软雅黑" pitchFamily="34" charset="-122"/>
                  <a:cs typeface="微软雅黑" pitchFamily="34" charset="-122"/>
                  <a:sym typeface="+mn-ea"/>
                </a:rPr>
                <a:t>200</a:t>
              </a:r>
              <a:r>
                <a:rPr lang="zh-CN" sz="14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accent2"/>
                  </a:solidFill>
                  <a:latin typeface="微软雅黑" pitchFamily="34" charset="-122"/>
                  <a:ea typeface="微软雅黑" pitchFamily="34" charset="-122"/>
                  <a:cs typeface="微软雅黑" pitchFamily="34" charset="-122"/>
                  <a:sym typeface="+mn-ea"/>
                </a:rPr>
                <a:t>支持</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indent="0" algn="ctr" fontAlgn="auto">
                <a:lnSpc>
                  <a:spcPts val="1600"/>
                </a:lnSpc>
              </a:pPr>
              <a:r>
                <a:rPr lang="zh-CN" sz="1000" b="1">
                  <a:solidFill>
                    <a:schemeClr val="accent2"/>
                  </a:solidFill>
                  <a:latin typeface="微软雅黑" pitchFamily="34" charset="-122"/>
                  <a:ea typeface="微软雅黑" pitchFamily="34" charset="-122"/>
                  <a:cs typeface="微软雅黑" pitchFamily="34" charset="-122"/>
                  <a:sym typeface="+mn-ea"/>
                </a:rPr>
                <a:t>对重点产业互联网上云企业给予最高</a:t>
              </a:r>
              <a:r>
                <a:rPr lang="en-US" sz="1400" b="1">
                  <a:solidFill>
                    <a:srgbClr val="FF0000"/>
                  </a:solidFill>
                  <a:latin typeface="微软雅黑" pitchFamily="34" charset="-122"/>
                  <a:ea typeface="微软雅黑" pitchFamily="34" charset="-122"/>
                  <a:cs typeface="微软雅黑" pitchFamily="34" charset="-122"/>
                  <a:sym typeface="+mn-ea"/>
                </a:rPr>
                <a:t>100</a:t>
              </a:r>
              <a:r>
                <a:rPr lang="zh-CN" sz="14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accent2"/>
                  </a:solidFill>
                  <a:latin typeface="微软雅黑" pitchFamily="34" charset="-122"/>
                  <a:ea typeface="微软雅黑" pitchFamily="34" charset="-122"/>
                  <a:cs typeface="微软雅黑" pitchFamily="34" charset="-122"/>
                  <a:sym typeface="+mn-ea"/>
                </a:rPr>
                <a:t>支持</a:t>
              </a:r>
              <a:endParaRPr lang="zh-CN" sz="1000" b="1">
                <a:solidFill>
                  <a:schemeClr val="accent2"/>
                </a:solidFill>
                <a:latin typeface="微软雅黑" pitchFamily="34" charset="-122"/>
                <a:ea typeface="微软雅黑" pitchFamily="34" charset="-122"/>
                <a:cs typeface="微软雅黑" pitchFamily="34" charset="-122"/>
                <a:sym typeface="+mn-ea"/>
              </a:endParaRPr>
            </a:p>
          </p:txBody>
        </p:sp>
      </p:grpSp>
      <p:pic>
        <p:nvPicPr>
          <p:cNvPr id="30" name="图片 29" descr="l4REHIs"/>
          <p:cNvPicPr>
            <a:picLocks noChangeAspect="1"/>
          </p:cNvPicPr>
          <p:nvPr/>
        </p:nvPicPr>
        <p:blipFill>
          <a:blip r:embed="rId1"/>
          <a:srcRect l="5577" r="6294"/>
          <a:stretch>
            <a:fillRect/>
          </a:stretch>
        </p:blipFill>
        <p:spPr>
          <a:xfrm>
            <a:off x="3926840" y="1078865"/>
            <a:ext cx="5227955" cy="4090670"/>
          </a:xfrm>
          <a:prstGeom prst="rect">
            <a:avLst/>
          </a:prstGeom>
        </p:spPr>
      </p:pic>
      <p:cxnSp>
        <p:nvCxnSpPr>
          <p:cNvPr id="3" name="直接连接符 2"/>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235709" y="186055"/>
            <a:ext cx="6963745" cy="523220"/>
          </a:xfrm>
          <a:prstGeom prst="rect">
            <a:avLst/>
          </a:prstGeom>
          <a:noFill/>
          <a:ln w="9525">
            <a:noFill/>
          </a:ln>
        </p:spPr>
        <p:txBody>
          <a:bodyPr wrap="square">
            <a:spAutoFit/>
          </a:bodyPr>
          <a:lstStyle/>
          <a:p>
            <a:pPr>
              <a:buClrTx/>
              <a:buSzTx/>
              <a:buFontTx/>
            </a:pPr>
            <a:r>
              <a:rPr 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十、招商引资</a:t>
            </a:r>
            <a:r>
              <a:rPr 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激励</a:t>
            </a:r>
            <a:r>
              <a:rPr lang="en-US" alt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  </a:t>
            </a:r>
            <a:r>
              <a:rPr lang="zh-CN" altLang="zh-CN" sz="2800" b="1" dirty="0" smtClean="0">
                <a:solidFill>
                  <a:srgbClr val="FF0000"/>
                </a:solidFill>
              </a:rPr>
              <a:t>让</a:t>
            </a:r>
            <a:r>
              <a:rPr lang="zh-CN" altLang="zh-CN" sz="2800" b="1" dirty="0">
                <a:solidFill>
                  <a:srgbClr val="FF0000"/>
                </a:solidFill>
              </a:rPr>
              <a:t>招引落不缺动力</a:t>
            </a:r>
            <a:endParaRPr 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sym typeface="+mn-ea"/>
            </a:endParaRPr>
          </a:p>
        </p:txBody>
      </p:sp>
      <p:sp>
        <p:nvSpPr>
          <p:cNvPr id="3" name="圆角矩形 2"/>
          <p:cNvSpPr/>
          <p:nvPr/>
        </p:nvSpPr>
        <p:spPr>
          <a:xfrm>
            <a:off x="866140" y="1118870"/>
            <a:ext cx="2421890"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61745" y="1125855"/>
            <a:ext cx="2007235"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支持产业招商平台建设</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4" name="椭圆 3"/>
          <p:cNvSpPr/>
          <p:nvPr/>
        </p:nvSpPr>
        <p:spPr>
          <a:xfrm>
            <a:off x="503674" y="1119161"/>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27</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6" name="文本框 5"/>
          <p:cNvSpPr txBox="1"/>
          <p:nvPr/>
        </p:nvSpPr>
        <p:spPr>
          <a:xfrm>
            <a:off x="1369695" y="1546225"/>
            <a:ext cx="2112010" cy="153670"/>
          </a:xfrm>
          <a:prstGeom prst="rect">
            <a:avLst/>
          </a:prstGeom>
          <a:noFill/>
          <a:ln w="9525">
            <a:noFill/>
          </a:ln>
        </p:spPr>
        <p:txBody>
          <a:bodyPr wrap="square" lIns="0" tIns="0" rIns="0" bIns="0">
            <a:spAutoFit/>
          </a:bodyPr>
          <a:lstStyle/>
          <a:p>
            <a:pPr indent="0" fontAlgn="auto">
              <a:lnSpc>
                <a:spcPct val="100000"/>
              </a:lnSpc>
              <a:spcBef>
                <a:spcPts val="0"/>
              </a:spcBef>
              <a:spcAft>
                <a:spcPts val="0"/>
              </a:spcAft>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对于招商引资重点平台</a:t>
            </a:r>
            <a:endPar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sp>
        <p:nvSpPr>
          <p:cNvPr id="9" name="圆角矩形 8"/>
          <p:cNvSpPr/>
          <p:nvPr/>
        </p:nvSpPr>
        <p:spPr>
          <a:xfrm>
            <a:off x="866775" y="2690495"/>
            <a:ext cx="2051685"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62380" y="2697480"/>
            <a:ext cx="1667510" cy="306705"/>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支持加大利用外资</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11" name="椭圆 10"/>
          <p:cNvSpPr/>
          <p:nvPr/>
        </p:nvSpPr>
        <p:spPr>
          <a:xfrm>
            <a:off x="504309" y="2690786"/>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28</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12" name="文本框 11"/>
          <p:cNvSpPr txBox="1"/>
          <p:nvPr/>
        </p:nvSpPr>
        <p:spPr>
          <a:xfrm>
            <a:off x="1054735" y="3010535"/>
            <a:ext cx="2670175" cy="1245235"/>
          </a:xfrm>
          <a:prstGeom prst="rect">
            <a:avLst/>
          </a:prstGeom>
          <a:noFill/>
          <a:ln w="9525">
            <a:noFill/>
          </a:ln>
        </p:spPr>
        <p:txBody>
          <a:bodyPr wrap="square">
            <a:spAutoFit/>
          </a:bodyPr>
          <a:lstStyle/>
          <a:p>
            <a:pPr indent="304800" fontAlgn="auto">
              <a:lnSpc>
                <a:spcPts val="1800"/>
              </a:lnSpc>
            </a:pP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加大吸引外商投资企业力度，对新引进及增资的外商投资项目，注册资本中外方出资达</a:t>
            </a:r>
            <a:r>
              <a:rPr lang="en-US"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600</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万元及以上且在</a:t>
            </a:r>
            <a:r>
              <a:rPr lang="en-US"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1</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年内到位的，按实际到位资金的</a:t>
            </a:r>
            <a:r>
              <a:rPr lang="en-US" sz="1200" b="1" dirty="0">
                <a:solidFill>
                  <a:srgbClr val="FF0000"/>
                </a:solidFill>
                <a:latin typeface="微软雅黑" pitchFamily="34" charset="-122"/>
                <a:ea typeface="微软雅黑" pitchFamily="34" charset="-122"/>
                <a:cs typeface="微软雅黑" pitchFamily="34" charset="-122"/>
                <a:sym typeface="+mn-ea"/>
              </a:rPr>
              <a:t>5%</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给予资助，单个项目资助最高</a:t>
            </a:r>
            <a:r>
              <a:rPr lang="en-US" sz="1200" b="1" dirty="0">
                <a:solidFill>
                  <a:srgbClr val="FF0000"/>
                </a:solidFill>
                <a:latin typeface="微软雅黑" pitchFamily="34" charset="-122"/>
                <a:ea typeface="微软雅黑" pitchFamily="34" charset="-122"/>
                <a:cs typeface="微软雅黑" pitchFamily="34" charset="-122"/>
                <a:sym typeface="+mn-ea"/>
              </a:rPr>
              <a:t>500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53" name="组合 52"/>
          <p:cNvGrpSpPr/>
          <p:nvPr/>
        </p:nvGrpSpPr>
        <p:grpSpPr>
          <a:xfrm>
            <a:off x="3907790" y="1118870"/>
            <a:ext cx="2784475" cy="726440"/>
            <a:chOff x="6154" y="1762"/>
            <a:chExt cx="4385" cy="1144"/>
          </a:xfrm>
        </p:grpSpPr>
        <p:sp>
          <p:nvSpPr>
            <p:cNvPr id="13" name="圆角矩形 12"/>
            <p:cNvSpPr/>
            <p:nvPr/>
          </p:nvSpPr>
          <p:spPr>
            <a:xfrm>
              <a:off x="6725" y="1762"/>
              <a:ext cx="3814"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348" y="1773"/>
              <a:ext cx="3161"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加大租税联动扶持力度</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15" name="椭圆 14"/>
            <p:cNvSpPr/>
            <p:nvPr/>
          </p:nvSpPr>
          <p:spPr>
            <a:xfrm>
              <a:off x="6154" y="1762"/>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29</a:t>
              </a:r>
              <a:endParaRPr lang="en-US" altLang="zh-CN" sz="2400" b="1" dirty="0">
                <a:solidFill>
                  <a:schemeClr val="bg1"/>
                </a:solidFill>
                <a:effectLst>
                  <a:outerShdw blurRad="63500" dist="63500" dir="2700000" algn="tl" rotWithShape="0">
                    <a:prstClr val="black">
                      <a:alpha val="20000"/>
                    </a:prstClr>
                  </a:outerShdw>
                </a:effectLst>
              </a:endParaRPr>
            </a:p>
          </p:txBody>
        </p:sp>
      </p:grpSp>
      <p:sp>
        <p:nvSpPr>
          <p:cNvPr id="17" name="文本框 16"/>
          <p:cNvSpPr txBox="1"/>
          <p:nvPr/>
        </p:nvSpPr>
        <p:spPr>
          <a:xfrm>
            <a:off x="4571365" y="1448435"/>
            <a:ext cx="4402455" cy="1527175"/>
          </a:xfrm>
          <a:prstGeom prst="rect">
            <a:avLst/>
          </a:prstGeom>
          <a:noFill/>
          <a:ln w="9525">
            <a:noFill/>
          </a:ln>
        </p:spPr>
        <p:txBody>
          <a:bodyPr wrap="square">
            <a:spAutoFit/>
          </a:bodyPr>
          <a:lstStyle/>
          <a:p>
            <a:pPr marL="171450" indent="-171450" fontAlgn="auto">
              <a:lnSpc>
                <a:spcPts val="1400"/>
              </a:lnSpc>
              <a:spcBef>
                <a:spcPts val="0"/>
              </a:spcBef>
              <a:spcAft>
                <a:spcPts val="0"/>
              </a:spcAft>
              <a:buFont typeface="Wingdings" charset="2"/>
              <a:buChar char="l"/>
            </a:pP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打造高品质服务业载体，在宝山区域范围内且属地纳税，总建筑面积</a:t>
            </a:r>
            <a:r>
              <a:rPr lang="en-US"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1</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万平方米以上的服务业载体中，对于面积产出超过</a:t>
            </a:r>
            <a:r>
              <a:rPr lang="en-US"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600</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元</a:t>
            </a:r>
            <a:r>
              <a:rPr lang="en-US"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平方米的</a:t>
            </a:r>
            <a:r>
              <a:rPr lang="zh-CN" sz="900" b="1" dirty="0">
                <a:solidFill>
                  <a:srgbClr val="FF0000"/>
                </a:solidFill>
                <a:latin typeface="微软雅黑" pitchFamily="34" charset="-122"/>
                <a:ea typeface="微软雅黑" pitchFamily="34" charset="-122"/>
                <a:cs typeface="微软雅黑" pitchFamily="34" charset="-122"/>
                <a:sym typeface="+mn-ea"/>
              </a:rPr>
              <a:t>既有服务业载体</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，以上年度税收总量为基数，每年按其增量部分综合考虑区位、体量、单位产出等因素给予支持；</a:t>
            </a:r>
            <a:endPar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marL="171450" indent="-171450" fontAlgn="auto">
              <a:lnSpc>
                <a:spcPts val="1400"/>
              </a:lnSpc>
              <a:spcBef>
                <a:spcPts val="0"/>
              </a:spcBef>
              <a:spcAft>
                <a:spcPts val="0"/>
              </a:spcAft>
              <a:buFont typeface="Wingdings" charset="2"/>
              <a:buChar char="l"/>
            </a:pP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对于运营第一年单位面积产出超过</a:t>
            </a:r>
            <a:r>
              <a:rPr lang="en-US"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200</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元</a:t>
            </a:r>
            <a:r>
              <a:rPr lang="en-US"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平方米、第二年单位面积产出超过</a:t>
            </a:r>
            <a:r>
              <a:rPr lang="en-US"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400</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元</a:t>
            </a:r>
            <a:r>
              <a:rPr lang="en-US"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平方米的</a:t>
            </a:r>
            <a:r>
              <a:rPr lang="zh-CN" sz="900" b="1" dirty="0">
                <a:solidFill>
                  <a:srgbClr val="FF0000"/>
                </a:solidFill>
                <a:latin typeface="微软雅黑" pitchFamily="34" charset="-122"/>
                <a:ea typeface="微软雅黑" pitchFamily="34" charset="-122"/>
                <a:cs typeface="微软雅黑" pitchFamily="34" charset="-122"/>
                <a:sym typeface="+mn-ea"/>
              </a:rPr>
              <a:t>新建服务业载体</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，以上年度税收总量为基数，每年按其增量部分的区级实得财力的</a:t>
            </a:r>
            <a:r>
              <a:rPr lang="en-US"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50%</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给予支持；</a:t>
            </a:r>
            <a:endPar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a:p>
            <a:pPr marL="171450" indent="-171450" fontAlgn="auto">
              <a:lnSpc>
                <a:spcPts val="1400"/>
              </a:lnSpc>
              <a:spcBef>
                <a:spcPts val="0"/>
              </a:spcBef>
              <a:spcAft>
                <a:spcPts val="0"/>
              </a:spcAft>
              <a:buFont typeface="Wingdings" charset="2"/>
              <a:buChar char="l"/>
            </a:pP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对于</a:t>
            </a:r>
            <a:r>
              <a:rPr lang="zh-CN" sz="900" b="1" dirty="0">
                <a:solidFill>
                  <a:srgbClr val="FF0000"/>
                </a:solidFill>
                <a:latin typeface="微软雅黑" pitchFamily="34" charset="-122"/>
                <a:ea typeface="微软雅黑" pitchFamily="34" charset="-122"/>
                <a:cs typeface="微软雅黑" pitchFamily="34" charset="-122"/>
                <a:sym typeface="+mn-ea"/>
              </a:rPr>
              <a:t>在建服务业载体</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提前招商</a:t>
            </a:r>
            <a:r>
              <a:rPr lang="zh-CN" sz="9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，在</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项目竣工验收前按区级实得财力的</a:t>
            </a:r>
            <a:r>
              <a:rPr lang="en-US"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60%</a:t>
            </a:r>
            <a:r>
              <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rPr>
              <a:t>扶持。</a:t>
            </a:r>
            <a:endParaRPr lang="zh-CN" sz="9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42" name="组合 41"/>
          <p:cNvGrpSpPr/>
          <p:nvPr/>
        </p:nvGrpSpPr>
        <p:grpSpPr>
          <a:xfrm>
            <a:off x="3908425" y="3133090"/>
            <a:ext cx="2425700" cy="726440"/>
            <a:chOff x="6155" y="5309"/>
            <a:chExt cx="3820" cy="1144"/>
          </a:xfrm>
        </p:grpSpPr>
        <p:sp>
          <p:nvSpPr>
            <p:cNvPr id="18" name="圆角矩形 17"/>
            <p:cNvSpPr/>
            <p:nvPr/>
          </p:nvSpPr>
          <p:spPr>
            <a:xfrm>
              <a:off x="6726" y="5309"/>
              <a:ext cx="3231" cy="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349" y="5320"/>
              <a:ext cx="2626" cy="483"/>
            </a:xfrm>
            <a:prstGeom prst="rect">
              <a:avLst/>
            </a:prstGeom>
            <a:noFill/>
            <a:ln w="9525">
              <a:noFill/>
            </a:ln>
          </p:spPr>
          <p:txBody>
            <a:bodyPr wrap="square">
              <a:spAutoFit/>
            </a:bodyPr>
            <a:lstStyle/>
            <a:p>
              <a:pPr algn="l">
                <a:spcBef>
                  <a:spcPts val="0"/>
                </a:spcBef>
                <a:spcAft>
                  <a:spcPts val="0"/>
                </a:spcAft>
                <a:buClrTx/>
                <a:buSzTx/>
                <a:buFontTx/>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sym typeface="+mn-ea"/>
                </a:rPr>
                <a:t>支持举办重大活动</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20" name="椭圆 19"/>
            <p:cNvSpPr/>
            <p:nvPr/>
          </p:nvSpPr>
          <p:spPr>
            <a:xfrm>
              <a:off x="6155" y="5309"/>
              <a:ext cx="1145" cy="1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30</a:t>
              </a:r>
              <a:endParaRPr lang="en-US" altLang="zh-CN" sz="2400" b="1" dirty="0">
                <a:solidFill>
                  <a:schemeClr val="bg1"/>
                </a:solidFill>
                <a:effectLst>
                  <a:outerShdw blurRad="63500" dist="63500" dir="2700000" algn="tl" rotWithShape="0">
                    <a:prstClr val="black">
                      <a:alpha val="20000"/>
                    </a:prstClr>
                  </a:outerShdw>
                </a:effectLst>
              </a:endParaRPr>
            </a:p>
          </p:txBody>
        </p:sp>
      </p:grpSp>
      <p:sp>
        <p:nvSpPr>
          <p:cNvPr id="21" name="文本框 20"/>
          <p:cNvSpPr txBox="1"/>
          <p:nvPr/>
        </p:nvSpPr>
        <p:spPr>
          <a:xfrm>
            <a:off x="4483735" y="3462655"/>
            <a:ext cx="4454525" cy="501650"/>
          </a:xfrm>
          <a:prstGeom prst="rect">
            <a:avLst/>
          </a:prstGeom>
          <a:noFill/>
          <a:ln w="9525">
            <a:noFill/>
          </a:ln>
        </p:spPr>
        <p:txBody>
          <a:bodyPr wrap="square">
            <a:spAutoFit/>
          </a:bodyPr>
          <a:lstStyle/>
          <a:p>
            <a:pPr indent="254000" fontAlgn="auto">
              <a:lnSpc>
                <a:spcPts val="1600"/>
              </a:lnSpc>
              <a:spcBef>
                <a:spcPts val="0"/>
              </a:spcBef>
              <a:spcAft>
                <a:spcPts val="0"/>
              </a:spcAft>
            </a:pPr>
            <a:r>
              <a:rPr lang="zh-CN" altLang="zh-CN" sz="1000" b="1" dirty="0" smtClean="0">
                <a:solidFill>
                  <a:schemeClr val="tx1">
                    <a:lumMod val="65000"/>
                    <a:lumOff val="35000"/>
                  </a:schemeClr>
                </a:solidFill>
                <a:latin typeface="微软雅黑" pitchFamily="34" charset="-122"/>
                <a:ea typeface="微软雅黑" pitchFamily="34" charset="-122"/>
                <a:cs typeface="微软雅黑" pitchFamily="34" charset="-122"/>
              </a:rPr>
              <a:t>鼓</a:t>
            </a:r>
            <a:r>
              <a:rPr lang="zh-CN" altLang="zh-CN" sz="1000" b="1" dirty="0">
                <a:solidFill>
                  <a:schemeClr val="tx1">
                    <a:lumMod val="65000"/>
                    <a:lumOff val="35000"/>
                  </a:schemeClr>
                </a:solidFill>
                <a:latin typeface="微软雅黑" pitchFamily="34" charset="-122"/>
                <a:ea typeface="微软雅黑" pitchFamily="34" charset="-122"/>
                <a:cs typeface="微软雅黑" pitchFamily="34" charset="-122"/>
              </a:rPr>
              <a:t>励举办、参展国际、国家级或市级等有较大影响力的投资推介、产业推广、文</a:t>
            </a:r>
            <a:r>
              <a:rPr lang="zh-CN" altLang="zh-CN" sz="1000" b="1">
                <a:solidFill>
                  <a:schemeClr val="tx1">
                    <a:lumMod val="65000"/>
                    <a:lumOff val="35000"/>
                  </a:schemeClr>
                </a:solidFill>
                <a:latin typeface="微软雅黑" pitchFamily="34" charset="-122"/>
                <a:ea typeface="微软雅黑" pitchFamily="34" charset="-122"/>
                <a:cs typeface="微软雅黑" pitchFamily="34" charset="-122"/>
              </a:rPr>
              <a:t>体</a:t>
            </a:r>
            <a:r>
              <a:rPr lang="zh-CN" altLang="zh-CN" sz="1000" b="1" smtClean="0">
                <a:solidFill>
                  <a:schemeClr val="tx1">
                    <a:lumMod val="65000"/>
                    <a:lumOff val="35000"/>
                  </a:schemeClr>
                </a:solidFill>
                <a:latin typeface="微软雅黑" pitchFamily="34" charset="-122"/>
                <a:ea typeface="微软雅黑" pitchFamily="34" charset="-122"/>
                <a:cs typeface="微软雅黑" pitchFamily="34" charset="-122"/>
              </a:rPr>
              <a:t>旅</a:t>
            </a:r>
            <a:r>
              <a:rPr lang="zh-CN" altLang="en-US" sz="1000" b="1" smtClean="0">
                <a:solidFill>
                  <a:schemeClr val="tx1">
                    <a:lumMod val="65000"/>
                    <a:lumOff val="35000"/>
                  </a:schemeClr>
                </a:solidFill>
                <a:latin typeface="微软雅黑" pitchFamily="34" charset="-122"/>
                <a:ea typeface="微软雅黑" pitchFamily="34" charset="-122"/>
                <a:cs typeface="微软雅黑" pitchFamily="34" charset="-122"/>
              </a:rPr>
              <a:t>商</a:t>
            </a:r>
            <a:r>
              <a:rPr lang="zh-CN" altLang="zh-CN" sz="1000" b="1" smtClean="0">
                <a:solidFill>
                  <a:schemeClr val="tx1">
                    <a:lumMod val="65000"/>
                    <a:lumOff val="35000"/>
                  </a:schemeClr>
                </a:solidFill>
                <a:latin typeface="微软雅黑" pitchFamily="34" charset="-122"/>
                <a:ea typeface="微软雅黑" pitchFamily="34" charset="-122"/>
                <a:cs typeface="微软雅黑" pitchFamily="34" charset="-122"/>
              </a:rPr>
              <a:t>品</a:t>
            </a:r>
            <a:r>
              <a:rPr lang="zh-CN" altLang="zh-CN" sz="1000" b="1" dirty="0">
                <a:solidFill>
                  <a:schemeClr val="tx1">
                    <a:lumMod val="65000"/>
                    <a:lumOff val="35000"/>
                  </a:schemeClr>
                </a:solidFill>
                <a:latin typeface="微软雅黑" pitchFamily="34" charset="-122"/>
                <a:ea typeface="微软雅黑" pitchFamily="34" charset="-122"/>
                <a:cs typeface="微软雅黑" pitchFamily="34" charset="-122"/>
              </a:rPr>
              <a:t>牌活动和进博会等高层级展会、论坛等</a:t>
            </a:r>
            <a:endPar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endParaRPr>
          </a:p>
        </p:txBody>
      </p:sp>
      <p:grpSp>
        <p:nvGrpSpPr>
          <p:cNvPr id="26" name="组合 25"/>
          <p:cNvGrpSpPr/>
          <p:nvPr/>
        </p:nvGrpSpPr>
        <p:grpSpPr>
          <a:xfrm>
            <a:off x="1289685" y="1867535"/>
            <a:ext cx="1767840" cy="633730"/>
            <a:chOff x="2190" y="3406"/>
            <a:chExt cx="2784" cy="998"/>
          </a:xfrm>
        </p:grpSpPr>
        <p:sp>
          <p:nvSpPr>
            <p:cNvPr id="48" name="矩形 47"/>
            <p:cNvSpPr/>
            <p:nvPr/>
          </p:nvSpPr>
          <p:spPr>
            <a:xfrm>
              <a:off x="2190" y="3406"/>
              <a:ext cx="2784" cy="99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2215" y="3559"/>
              <a:ext cx="2732" cy="792"/>
            </a:xfrm>
            <a:prstGeom prst="rect">
              <a:avLst/>
            </a:prstGeom>
            <a:noFill/>
            <a:ln w="9525">
              <a:noFill/>
            </a:ln>
          </p:spPr>
          <p:txBody>
            <a:bodyPr wrap="square">
              <a:spAutoFit/>
            </a:bodyPr>
            <a:lstStyle/>
            <a:p>
              <a:pPr indent="0" fontAlgn="auto">
                <a:lnSpc>
                  <a:spcPts val="1600"/>
                </a:lnSpc>
                <a:spcBef>
                  <a:spcPts val="0"/>
                </a:spcBef>
                <a:spcAft>
                  <a:spcPts val="0"/>
                </a:spcAft>
              </a:pPr>
              <a:r>
                <a:rPr lang="zh-CN" sz="1000" b="1" dirty="0">
                  <a:solidFill>
                    <a:schemeClr val="accent2"/>
                  </a:solidFill>
                  <a:latin typeface="微软雅黑" pitchFamily="34" charset="-122"/>
                  <a:ea typeface="微软雅黑" pitchFamily="34" charset="-122"/>
                  <a:cs typeface="微软雅黑" pitchFamily="34" charset="-122"/>
                  <a:sym typeface="+mn-ea"/>
                </a:rPr>
                <a:t>按照招引质量</a:t>
              </a:r>
              <a:r>
                <a:rPr lang="zh-CN" sz="1000" b="1" dirty="0" smtClean="0">
                  <a:solidFill>
                    <a:schemeClr val="accent2"/>
                  </a:solidFill>
                  <a:latin typeface="微软雅黑" pitchFamily="34" charset="-122"/>
                  <a:ea typeface="微软雅黑" pitchFamily="34" charset="-122"/>
                  <a:cs typeface="微软雅黑" pitchFamily="34" charset="-122"/>
                  <a:sym typeface="+mn-ea"/>
                </a:rPr>
                <a:t>及</a:t>
              </a:r>
              <a:r>
                <a:rPr lang="zh-CN" altLang="en-US" sz="1000" b="1" dirty="0" smtClean="0">
                  <a:solidFill>
                    <a:schemeClr val="accent2"/>
                  </a:solidFill>
                  <a:latin typeface="微软雅黑" pitchFamily="34" charset="-122"/>
                  <a:ea typeface="微软雅黑" pitchFamily="34" charset="-122"/>
                  <a:cs typeface="微软雅黑" pitchFamily="34" charset="-122"/>
                  <a:sym typeface="+mn-ea"/>
                </a:rPr>
                <a:t>经济</a:t>
              </a:r>
              <a:r>
                <a:rPr lang="zh-CN" sz="1000" b="1" dirty="0" smtClean="0">
                  <a:solidFill>
                    <a:schemeClr val="accent2"/>
                  </a:solidFill>
                  <a:latin typeface="微软雅黑" pitchFamily="34" charset="-122"/>
                  <a:ea typeface="微软雅黑" pitchFamily="34" charset="-122"/>
                  <a:cs typeface="微软雅黑" pitchFamily="34" charset="-122"/>
                  <a:sym typeface="+mn-ea"/>
                </a:rPr>
                <a:t>贡</a:t>
              </a:r>
              <a:r>
                <a:rPr lang="zh-CN" sz="1000" b="1" dirty="0">
                  <a:solidFill>
                    <a:schemeClr val="accent2"/>
                  </a:solidFill>
                  <a:latin typeface="微软雅黑" pitchFamily="34" charset="-122"/>
                  <a:ea typeface="微软雅黑" pitchFamily="34" charset="-122"/>
                  <a:cs typeface="微软雅黑" pitchFamily="34" charset="-122"/>
                  <a:sym typeface="+mn-ea"/>
                </a:rPr>
                <a:t>献给予最高</a:t>
              </a:r>
              <a:r>
                <a:rPr lang="en-US" sz="1400" b="1" dirty="0">
                  <a:solidFill>
                    <a:srgbClr val="FF0000"/>
                  </a:solidFill>
                  <a:latin typeface="微软雅黑" pitchFamily="34" charset="-122"/>
                  <a:ea typeface="微软雅黑" pitchFamily="34" charset="-122"/>
                  <a:cs typeface="微软雅黑" pitchFamily="34" charset="-122"/>
                  <a:sym typeface="+mn-ea"/>
                </a:rPr>
                <a:t>1000</a:t>
              </a:r>
              <a:r>
                <a:rPr lang="zh-CN" sz="14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accent2"/>
                  </a:solidFill>
                  <a:latin typeface="微软雅黑" pitchFamily="34" charset="-122"/>
                  <a:ea typeface="微软雅黑" pitchFamily="34" charset="-122"/>
                  <a:cs typeface="微软雅黑" pitchFamily="34" charset="-122"/>
                  <a:sym typeface="+mn-ea"/>
                </a:rPr>
                <a:t>支持</a:t>
              </a:r>
              <a:endParaRPr lang="zh-CN" sz="1000" b="1" dirty="0">
                <a:solidFill>
                  <a:schemeClr val="accent2"/>
                </a:solidFill>
                <a:latin typeface="微软雅黑" pitchFamily="34" charset="-122"/>
                <a:ea typeface="微软雅黑" pitchFamily="34" charset="-122"/>
                <a:cs typeface="微软雅黑" pitchFamily="34" charset="-122"/>
                <a:sym typeface="+mn-ea"/>
              </a:endParaRPr>
            </a:p>
          </p:txBody>
        </p:sp>
      </p:grpSp>
      <p:sp>
        <p:nvSpPr>
          <p:cNvPr id="28" name="文本框 27"/>
          <p:cNvSpPr txBox="1"/>
          <p:nvPr/>
        </p:nvSpPr>
        <p:spPr>
          <a:xfrm>
            <a:off x="1143635" y="4483735"/>
            <a:ext cx="631825" cy="307340"/>
          </a:xfrm>
          <a:prstGeom prst="rect">
            <a:avLst/>
          </a:prstGeom>
          <a:noFill/>
        </p:spPr>
        <p:txBody>
          <a:bodyPr wrap="square" lIns="0" tIns="0" rIns="0" bIns="0" rtlCol="0" anchor="t">
            <a:spAutoFit/>
          </a:bodyPr>
          <a:lstStyle/>
          <a:p>
            <a:pPr algn="ctr">
              <a:spcBef>
                <a:spcPts val="0"/>
              </a:spcBef>
              <a:spcAft>
                <a:spcPts val="0"/>
              </a:spcAft>
              <a:buClrTx/>
              <a:buSzTx/>
              <a:buFontTx/>
            </a:pPr>
            <a:r>
              <a:rPr lang="zh-CN" sz="1000" b="1">
                <a:solidFill>
                  <a:schemeClr val="tx1">
                    <a:lumMod val="65000"/>
                    <a:lumOff val="35000"/>
                  </a:schemeClr>
                </a:solidFill>
                <a:latin typeface="微软雅黑" pitchFamily="34" charset="-122"/>
                <a:ea typeface="微软雅黑" pitchFamily="34" charset="-122"/>
                <a:cs typeface="微软雅黑" pitchFamily="34" charset="-122"/>
                <a:sym typeface="+mn-ea"/>
              </a:rPr>
              <a:t>市级外资研发机构</a:t>
            </a:r>
            <a:endParaRPr lang="zh-CN" sz="1000" b="1">
              <a:solidFill>
                <a:schemeClr val="tx1">
                  <a:lumMod val="65000"/>
                  <a:lumOff val="35000"/>
                </a:schemeClr>
              </a:solidFill>
              <a:latin typeface="微软雅黑" pitchFamily="34" charset="-122"/>
              <a:ea typeface="微软雅黑" pitchFamily="34" charset="-122"/>
              <a:cs typeface="微软雅黑" pitchFamily="34" charset="-122"/>
            </a:endParaRPr>
          </a:p>
        </p:txBody>
      </p:sp>
      <p:grpSp>
        <p:nvGrpSpPr>
          <p:cNvPr id="34" name="组合 33"/>
          <p:cNvGrpSpPr/>
          <p:nvPr/>
        </p:nvGrpSpPr>
        <p:grpSpPr>
          <a:xfrm>
            <a:off x="2058670" y="4281170"/>
            <a:ext cx="1408430" cy="712470"/>
            <a:chOff x="3513" y="6441"/>
            <a:chExt cx="2218" cy="1122"/>
          </a:xfrm>
        </p:grpSpPr>
        <p:sp>
          <p:nvSpPr>
            <p:cNvPr id="30" name="矩形 29"/>
            <p:cNvSpPr/>
            <p:nvPr/>
          </p:nvSpPr>
          <p:spPr>
            <a:xfrm>
              <a:off x="3513" y="6565"/>
              <a:ext cx="2218" cy="99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533" y="6718"/>
              <a:ext cx="2178" cy="790"/>
            </a:xfrm>
            <a:prstGeom prst="rect">
              <a:avLst/>
            </a:prstGeom>
            <a:noFill/>
            <a:ln w="9525">
              <a:noFill/>
            </a:ln>
          </p:spPr>
          <p:txBody>
            <a:bodyPr wrap="square">
              <a:spAutoFit/>
            </a:bodyPr>
            <a:lstStyle/>
            <a:p>
              <a:pPr indent="0" algn="ctr" fontAlgn="auto">
                <a:lnSpc>
                  <a:spcPts val="1600"/>
                </a:lnSpc>
              </a:pPr>
              <a:r>
                <a:rPr lang="zh-CN" sz="1000" b="1">
                  <a:solidFill>
                    <a:schemeClr val="accent2"/>
                  </a:solidFill>
                  <a:latin typeface="微软雅黑" pitchFamily="34" charset="-122"/>
                  <a:ea typeface="微软雅黑" pitchFamily="34" charset="-122"/>
                  <a:cs typeface="微软雅黑" pitchFamily="34" charset="-122"/>
                  <a:sym typeface="+mn-ea"/>
                </a:rPr>
                <a:t>给予最高</a:t>
              </a:r>
              <a:r>
                <a:rPr lang="en-US" sz="1400" b="1">
                  <a:solidFill>
                    <a:srgbClr val="FF0000"/>
                  </a:solidFill>
                  <a:latin typeface="微软雅黑" pitchFamily="34" charset="-122"/>
                  <a:ea typeface="微软雅黑" pitchFamily="34" charset="-122"/>
                  <a:cs typeface="微软雅黑" pitchFamily="34" charset="-122"/>
                  <a:sym typeface="+mn-ea"/>
                </a:rPr>
                <a:t>300</a:t>
              </a:r>
              <a:r>
                <a:rPr lang="zh-CN" sz="1400" b="1">
                  <a:solidFill>
                    <a:srgbClr val="FF0000"/>
                  </a:solidFill>
                  <a:latin typeface="微软雅黑" pitchFamily="34" charset="-122"/>
                  <a:ea typeface="微软雅黑" pitchFamily="34" charset="-122"/>
                  <a:cs typeface="微软雅黑" pitchFamily="34" charset="-122"/>
                  <a:sym typeface="+mn-ea"/>
                </a:rPr>
                <a:t>万元</a:t>
              </a:r>
              <a:r>
                <a:rPr lang="zh-CN" sz="1000" b="1">
                  <a:solidFill>
                    <a:schemeClr val="accent2"/>
                  </a:solidFill>
                  <a:latin typeface="微软雅黑" pitchFamily="34" charset="-122"/>
                  <a:ea typeface="微软雅黑" pitchFamily="34" charset="-122"/>
                  <a:cs typeface="微软雅黑" pitchFamily="34" charset="-122"/>
                  <a:sym typeface="+mn-ea"/>
                </a:rPr>
                <a:t>的一次性开办费资助</a:t>
              </a:r>
              <a:endParaRPr lang="zh-CN" sz="1000" b="1">
                <a:solidFill>
                  <a:schemeClr val="accent2"/>
                </a:solidFill>
                <a:latin typeface="微软雅黑" pitchFamily="34" charset="-122"/>
                <a:ea typeface="微软雅黑" pitchFamily="34" charset="-122"/>
                <a:cs typeface="微软雅黑" pitchFamily="34" charset="-122"/>
                <a:sym typeface="+mn-ea"/>
              </a:endParaRPr>
            </a:p>
          </p:txBody>
        </p:sp>
        <p:sp>
          <p:nvSpPr>
            <p:cNvPr id="32" name="矩形 31"/>
            <p:cNvSpPr/>
            <p:nvPr/>
          </p:nvSpPr>
          <p:spPr>
            <a:xfrm>
              <a:off x="4167" y="6441"/>
              <a:ext cx="910" cy="285"/>
            </a:xfrm>
            <a:prstGeom prst="rect">
              <a:avLst/>
            </a:prstGeom>
            <a:solidFill>
              <a:schemeClr val="accent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206" y="6475"/>
              <a:ext cx="832" cy="218"/>
            </a:xfrm>
            <a:prstGeom prst="rect">
              <a:avLst/>
            </a:prstGeom>
            <a:noFill/>
            <a:ln w="9525">
              <a:noFill/>
            </a:ln>
          </p:spPr>
          <p:txBody>
            <a:bodyPr wrap="square" lIns="0" tIns="0" rIns="0" bIns="0">
              <a:spAutoFit/>
            </a:bodyPr>
            <a:lstStyle/>
            <a:p>
              <a:pPr algn="ctr">
                <a:spcBef>
                  <a:spcPts val="0"/>
                </a:spcBef>
                <a:spcAft>
                  <a:spcPts val="0"/>
                </a:spcAft>
                <a:buClrTx/>
                <a:buSzTx/>
                <a:buFontTx/>
              </a:pPr>
              <a:r>
                <a:rPr lang="zh-CN" altLang="en-US" sz="900" b="1" dirty="0" smtClean="0">
                  <a:solidFill>
                    <a:schemeClr val="bg1"/>
                  </a:solidFill>
                  <a:latin typeface="微软雅黑" pitchFamily="34" charset="-122"/>
                  <a:ea typeface="微软雅黑" pitchFamily="34" charset="-122"/>
                  <a:cs typeface="微软雅黑" pitchFamily="34" charset="-122"/>
                </a:rPr>
                <a:t>获批</a:t>
              </a:r>
              <a:endParaRPr lang="zh-CN" sz="900" b="1" dirty="0">
                <a:solidFill>
                  <a:schemeClr val="bg1"/>
                </a:solidFill>
                <a:latin typeface="微软雅黑" pitchFamily="34" charset="-122"/>
                <a:ea typeface="微软雅黑" pitchFamily="34" charset="-122"/>
                <a:cs typeface="微软雅黑" pitchFamily="34" charset="-122"/>
              </a:endParaRPr>
            </a:p>
          </p:txBody>
        </p:sp>
      </p:grpSp>
      <p:sp>
        <p:nvSpPr>
          <p:cNvPr id="35" name="右箭头 34"/>
          <p:cNvSpPr/>
          <p:nvPr/>
        </p:nvSpPr>
        <p:spPr>
          <a:xfrm>
            <a:off x="1823720" y="4518660"/>
            <a:ext cx="287020" cy="237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3998595" y="3962400"/>
            <a:ext cx="2424430" cy="1031240"/>
            <a:chOff x="6239" y="6278"/>
            <a:chExt cx="3818" cy="1624"/>
          </a:xfrm>
        </p:grpSpPr>
        <p:sp>
          <p:nvSpPr>
            <p:cNvPr id="45" name="矩形 44"/>
            <p:cNvSpPr/>
            <p:nvPr/>
          </p:nvSpPr>
          <p:spPr>
            <a:xfrm>
              <a:off x="6239" y="6402"/>
              <a:ext cx="3818" cy="15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6283" y="6555"/>
              <a:ext cx="3728" cy="1274"/>
            </a:xfrm>
            <a:prstGeom prst="rect">
              <a:avLst/>
            </a:prstGeom>
            <a:noFill/>
            <a:ln w="9525">
              <a:noFill/>
            </a:ln>
          </p:spPr>
          <p:txBody>
            <a:bodyPr wrap="square">
              <a:spAutoFit/>
            </a:bodyPr>
            <a:lstStyle/>
            <a:p>
              <a:pPr indent="0" fontAlgn="auto">
                <a:lnSpc>
                  <a:spcPts val="1400"/>
                </a:lnSpc>
                <a:spcBef>
                  <a:spcPts val="0"/>
                </a:spcBef>
                <a:spcAft>
                  <a:spcPts val="0"/>
                </a:spcAft>
              </a:pPr>
              <a:r>
                <a:rPr lang="zh-CN" altLang="en-US"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给予</a:t>
              </a:r>
              <a:r>
                <a:rPr lang="zh-CN" sz="10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主</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办（承办）单位或项目单位每次按活动实际发生的注册费、展位费、宣传推广费等经费的</a:t>
              </a:r>
              <a:r>
                <a:rPr lang="en-US" sz="1200" b="1" dirty="0">
                  <a:solidFill>
                    <a:srgbClr val="FF0000"/>
                  </a:solidFill>
                  <a:latin typeface="微软雅黑" pitchFamily="34" charset="-122"/>
                  <a:ea typeface="微软雅黑" pitchFamily="34" charset="-122"/>
                  <a:cs typeface="微软雅黑" pitchFamily="34" charset="-122"/>
                  <a:sym typeface="+mn-ea"/>
                </a:rPr>
                <a:t>50%</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、最高不超过</a:t>
              </a:r>
              <a:r>
                <a:rPr lang="en-US" sz="1200" b="1" dirty="0">
                  <a:solidFill>
                    <a:srgbClr val="FF0000"/>
                  </a:solidFill>
                  <a:latin typeface="微软雅黑" pitchFamily="34" charset="-122"/>
                  <a:ea typeface="微软雅黑" pitchFamily="34" charset="-122"/>
                  <a:cs typeface="微软雅黑" pitchFamily="34" charset="-122"/>
                  <a:sym typeface="+mn-ea"/>
                </a:rPr>
                <a:t>200</a:t>
              </a:r>
              <a:r>
                <a:rPr lang="zh-CN" sz="1200" b="1" dirty="0">
                  <a:solidFill>
                    <a:srgbClr val="FF0000"/>
                  </a:solidFill>
                  <a:latin typeface="微软雅黑" pitchFamily="34" charset="-122"/>
                  <a:ea typeface="微软雅黑" pitchFamily="34" charset="-122"/>
                  <a:cs typeface="微软雅黑" pitchFamily="34" charset="-122"/>
                  <a:sym typeface="+mn-ea"/>
                </a:rPr>
                <a:t>万元</a:t>
              </a:r>
              <a:r>
                <a:rPr lang="zh-CN" sz="1000" b="1" dirty="0">
                  <a:solidFill>
                    <a:schemeClr val="tx1">
                      <a:lumMod val="65000"/>
                      <a:lumOff val="35000"/>
                    </a:schemeClr>
                  </a:solidFill>
                  <a:latin typeface="微软雅黑" pitchFamily="34" charset="-122"/>
                  <a:ea typeface="微软雅黑" pitchFamily="34" charset="-122"/>
                  <a:cs typeface="微软雅黑" pitchFamily="34" charset="-122"/>
                  <a:sym typeface="+mn-ea"/>
                </a:rPr>
                <a:t>给予支持。</a:t>
              </a:r>
              <a:endParaRPr lang="zh-CN" sz="1000" b="1" dirty="0">
                <a:solidFill>
                  <a:schemeClr val="accent2"/>
                </a:solidFill>
                <a:latin typeface="微软雅黑" pitchFamily="34" charset="-122"/>
                <a:ea typeface="微软雅黑" pitchFamily="34" charset="-122"/>
                <a:cs typeface="微软雅黑" pitchFamily="34" charset="-122"/>
                <a:sym typeface="+mn-ea"/>
              </a:endParaRPr>
            </a:p>
          </p:txBody>
        </p:sp>
        <p:sp>
          <p:nvSpPr>
            <p:cNvPr id="47" name="矩形 46"/>
            <p:cNvSpPr/>
            <p:nvPr/>
          </p:nvSpPr>
          <p:spPr>
            <a:xfrm>
              <a:off x="7692" y="6278"/>
              <a:ext cx="910" cy="285"/>
            </a:xfrm>
            <a:prstGeom prst="rect">
              <a:avLst/>
            </a:prstGeom>
            <a:solidFill>
              <a:schemeClr val="accent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7731" y="6312"/>
              <a:ext cx="832" cy="218"/>
            </a:xfrm>
            <a:prstGeom prst="rect">
              <a:avLst/>
            </a:prstGeom>
            <a:noFill/>
            <a:ln w="9525">
              <a:noFill/>
            </a:ln>
          </p:spPr>
          <p:txBody>
            <a:bodyPr wrap="square" lIns="0" tIns="0" rIns="0" bIns="0">
              <a:spAutoFit/>
            </a:bodyPr>
            <a:lstStyle/>
            <a:p>
              <a:pPr algn="ctr">
                <a:spcBef>
                  <a:spcPts val="0"/>
                </a:spcBef>
                <a:spcAft>
                  <a:spcPts val="0"/>
                </a:spcAft>
                <a:buClrTx/>
                <a:buSzTx/>
                <a:buFontTx/>
              </a:pPr>
              <a:endParaRPr lang="zh-CN" sz="900" b="1" dirty="0">
                <a:solidFill>
                  <a:schemeClr val="bg1"/>
                </a:solidFill>
                <a:latin typeface="微软雅黑" pitchFamily="34" charset="-122"/>
                <a:ea typeface="微软雅黑" pitchFamily="34" charset="-122"/>
                <a:cs typeface="微软雅黑" pitchFamily="34" charset="-122"/>
              </a:endParaRPr>
            </a:p>
          </p:txBody>
        </p:sp>
      </p:grpSp>
      <p:cxnSp>
        <p:nvCxnSpPr>
          <p:cNvPr id="2" name="直接连接符 1"/>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iming>
    <p:tnLst>
      <p:par>
        <p:cTn id="1" dur="indefinite" restart="never" nodeType="tmRoot"/>
      </p:par>
    </p:tnLst>
    <p:bldLst>
      <p:bldP spid="4" grpId="0" bldLvl="0" animBg="1"/>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35710" y="176530"/>
            <a:ext cx="5080000" cy="521970"/>
          </a:xfrm>
          <a:prstGeom prst="rect">
            <a:avLst/>
          </a:prstGeom>
          <a:noFill/>
          <a:ln w="9525">
            <a:noFill/>
          </a:ln>
        </p:spPr>
        <p:txBody>
          <a:bodyPr>
            <a:spAutoFit/>
          </a:bodyPr>
          <a:lstStyle/>
          <a:p>
            <a:pPr indent="0"/>
            <a:r>
              <a:rPr lang="zh-CN" altLang="en-US"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政策框架</a:t>
            </a:r>
            <a:endParaRPr lang="zh-CN" altLang="en-US"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endParaRPr>
          </a:p>
        </p:txBody>
      </p:sp>
      <p:sp>
        <p:nvSpPr>
          <p:cNvPr id="6" name="椭圆 5"/>
          <p:cNvSpPr/>
          <p:nvPr/>
        </p:nvSpPr>
        <p:spPr>
          <a:xfrm>
            <a:off x="1250500" y="1499870"/>
            <a:ext cx="2860040" cy="2859405"/>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56290" y="2105025"/>
            <a:ext cx="1648460" cy="164846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97383" y="2336165"/>
            <a:ext cx="1208587" cy="707886"/>
          </a:xfrm>
          <a:prstGeom prst="rect">
            <a:avLst/>
          </a:prstGeom>
          <a:noFill/>
        </p:spPr>
        <p:txBody>
          <a:bodyPr wrap="square" rtlCol="0">
            <a:spAutoFit/>
          </a:bodyPr>
          <a:lstStyle/>
          <a:p>
            <a:r>
              <a:rPr lang="zh-CN" altLang="en-US" sz="4000" b="1" dirty="0" smtClean="0">
                <a:solidFill>
                  <a:schemeClr val="accent3">
                    <a:lumMod val="75000"/>
                  </a:schemeClr>
                </a:solidFill>
                <a:effectLst>
                  <a:outerShdw blurRad="50800" dist="50800" dir="2700000" algn="tl">
                    <a:srgbClr val="000000">
                      <a:alpha val="10000"/>
                    </a:srgbClr>
                  </a:outerShdw>
                </a:effectLst>
                <a:latin typeface="Impact" charset="0"/>
                <a:cs typeface="Impact" charset="0"/>
              </a:rPr>
              <a:t>科创</a:t>
            </a:r>
            <a:endParaRPr lang="en-US" altLang="zh-CN" sz="4000" b="1" dirty="0">
              <a:solidFill>
                <a:schemeClr val="accent3">
                  <a:lumMod val="75000"/>
                </a:schemeClr>
              </a:solidFill>
              <a:effectLst>
                <a:outerShdw blurRad="50800" dist="50800" dir="2700000" algn="tl">
                  <a:srgbClr val="000000">
                    <a:alpha val="10000"/>
                  </a:srgbClr>
                </a:outerShdw>
              </a:effectLst>
              <a:latin typeface="Impact" charset="0"/>
              <a:cs typeface="Impact" charset="0"/>
            </a:endParaRPr>
          </a:p>
        </p:txBody>
      </p:sp>
      <p:sp>
        <p:nvSpPr>
          <p:cNvPr id="9" name="文本框 8"/>
          <p:cNvSpPr txBox="1"/>
          <p:nvPr/>
        </p:nvSpPr>
        <p:spPr>
          <a:xfrm>
            <a:off x="2514422" y="2987418"/>
            <a:ext cx="876300" cy="584775"/>
          </a:xfrm>
          <a:prstGeom prst="rect">
            <a:avLst/>
          </a:prstGeom>
          <a:noFill/>
        </p:spPr>
        <p:txBody>
          <a:bodyPr wrap="square" rtlCol="0">
            <a:spAutoFit/>
          </a:bodyPr>
          <a:lstStyle/>
          <a:p>
            <a:r>
              <a:rPr lang="en-US" altLang="zh-CN" sz="3200" dirty="0" smtClean="0">
                <a:solidFill>
                  <a:schemeClr val="accent3">
                    <a:lumMod val="75000"/>
                  </a:schemeClr>
                </a:solidFill>
                <a:effectLst>
                  <a:outerShdw blurRad="50800" dist="50800" dir="2700000" algn="tl">
                    <a:srgbClr val="000000">
                      <a:alpha val="10000"/>
                    </a:srgbClr>
                  </a:outerShdw>
                </a:effectLst>
                <a:latin typeface="微软雅黑" pitchFamily="34" charset="-122"/>
                <a:ea typeface="微软雅黑" pitchFamily="34" charset="-122"/>
                <a:cs typeface="Impact" charset="0"/>
              </a:rPr>
              <a:t>30</a:t>
            </a:r>
            <a:endParaRPr lang="zh-CN" altLang="en-US" sz="3200" dirty="0">
              <a:solidFill>
                <a:schemeClr val="accent3">
                  <a:lumMod val="75000"/>
                </a:schemeClr>
              </a:solidFill>
              <a:effectLst>
                <a:outerShdw blurRad="50800" dist="50800" dir="2700000" algn="tl">
                  <a:srgbClr val="000000">
                    <a:alpha val="10000"/>
                  </a:srgbClr>
                </a:outerShdw>
              </a:effectLst>
              <a:latin typeface="微软雅黑" pitchFamily="34" charset="-122"/>
              <a:ea typeface="微软雅黑" pitchFamily="34" charset="-122"/>
              <a:cs typeface="Impact" charset="0"/>
            </a:endParaRPr>
          </a:p>
        </p:txBody>
      </p:sp>
      <p:sp>
        <p:nvSpPr>
          <p:cNvPr id="10" name="文本框 9"/>
          <p:cNvSpPr txBox="1"/>
          <p:nvPr/>
        </p:nvSpPr>
        <p:spPr>
          <a:xfrm>
            <a:off x="2998701" y="3121025"/>
            <a:ext cx="374650" cy="369332"/>
          </a:xfrm>
          <a:prstGeom prst="rect">
            <a:avLst/>
          </a:prstGeom>
          <a:noFill/>
        </p:spPr>
        <p:txBody>
          <a:bodyPr wrap="square" rtlCol="0">
            <a:spAutoFit/>
          </a:bodyPr>
          <a:lstStyle/>
          <a:p>
            <a:r>
              <a:rPr lang="zh-CN" altLang="en-US" b="1" dirty="0" smtClean="0">
                <a:solidFill>
                  <a:schemeClr val="accent3">
                    <a:lumMod val="75000"/>
                  </a:schemeClr>
                </a:solidFill>
                <a:effectLst>
                  <a:outerShdw blurRad="50800" dist="50800" dir="2700000" algn="tl">
                    <a:srgbClr val="000000">
                      <a:alpha val="10000"/>
                    </a:srgbClr>
                  </a:outerShdw>
                </a:effectLst>
                <a:latin typeface="微软雅黑" pitchFamily="34" charset="-122"/>
                <a:ea typeface="微软雅黑" pitchFamily="34" charset="-122"/>
                <a:cs typeface="Impact" charset="0"/>
              </a:rPr>
              <a:t>条</a:t>
            </a:r>
            <a:endParaRPr lang="zh-CN" altLang="en-US" b="1" dirty="0">
              <a:solidFill>
                <a:schemeClr val="accent3">
                  <a:lumMod val="75000"/>
                </a:schemeClr>
              </a:solidFill>
              <a:effectLst>
                <a:outerShdw blurRad="50800" dist="50800" dir="2700000" algn="tl">
                  <a:srgbClr val="000000">
                    <a:alpha val="10000"/>
                  </a:srgbClr>
                </a:outerShdw>
              </a:effectLst>
              <a:latin typeface="微软雅黑" pitchFamily="34" charset="-122"/>
              <a:ea typeface="微软雅黑" pitchFamily="34" charset="-122"/>
              <a:cs typeface="Impact" charset="0"/>
            </a:endParaRPr>
          </a:p>
        </p:txBody>
      </p:sp>
      <p:sp>
        <p:nvSpPr>
          <p:cNvPr id="21" name="文本框 20"/>
          <p:cNvSpPr txBox="1"/>
          <p:nvPr/>
        </p:nvSpPr>
        <p:spPr>
          <a:xfrm>
            <a:off x="161298" y="4096679"/>
            <a:ext cx="1185545" cy="276999"/>
          </a:xfrm>
          <a:prstGeom prst="rect">
            <a:avLst/>
          </a:prstGeom>
          <a:noFill/>
        </p:spPr>
        <p:txBody>
          <a:bodyPr wrap="square" rtlCol="0">
            <a:spAutoFit/>
          </a:bodyPr>
          <a:lstStyle/>
          <a:p>
            <a:pPr algn="ctr"/>
            <a:r>
              <a:rPr lang="zh-CN" altLang="en-US" sz="1200" b="1" dirty="0" smtClean="0">
                <a:solidFill>
                  <a:schemeClr val="tx1">
                    <a:lumMod val="65000"/>
                    <a:lumOff val="35000"/>
                  </a:schemeClr>
                </a:solidFill>
                <a:latin typeface="微软雅黑" pitchFamily="34" charset="-122"/>
                <a:ea typeface="微软雅黑" pitchFamily="34" charset="-122"/>
                <a:cs typeface="Impact" charset="0"/>
              </a:rPr>
              <a:t>人才发展专项</a:t>
            </a:r>
            <a:endParaRPr lang="zh-CN" altLang="zh-CN" sz="1200" b="1" dirty="0">
              <a:solidFill>
                <a:schemeClr val="tx1">
                  <a:lumMod val="65000"/>
                  <a:lumOff val="35000"/>
                </a:schemeClr>
              </a:solidFill>
              <a:latin typeface="微软雅黑" pitchFamily="34" charset="-122"/>
              <a:ea typeface="微软雅黑" pitchFamily="34" charset="-122"/>
              <a:cs typeface="Impact" charset="0"/>
            </a:endParaRPr>
          </a:p>
        </p:txBody>
      </p:sp>
      <p:sp>
        <p:nvSpPr>
          <p:cNvPr id="22" name="文本框 21"/>
          <p:cNvSpPr txBox="1"/>
          <p:nvPr/>
        </p:nvSpPr>
        <p:spPr>
          <a:xfrm>
            <a:off x="3100890" y="1138786"/>
            <a:ext cx="1289685" cy="276999"/>
          </a:xfrm>
          <a:prstGeom prst="rect">
            <a:avLst/>
          </a:prstGeom>
          <a:noFill/>
        </p:spPr>
        <p:txBody>
          <a:bodyPr wrap="square" rtlCol="0">
            <a:spAutoFit/>
          </a:bodyPr>
          <a:lstStyle/>
          <a:p>
            <a:pPr algn="ctr"/>
            <a:r>
              <a:rPr lang="zh-CN" altLang="en-US" sz="1200" b="1" dirty="0" smtClean="0">
                <a:solidFill>
                  <a:schemeClr val="tx1">
                    <a:lumMod val="65000"/>
                    <a:lumOff val="35000"/>
                  </a:schemeClr>
                </a:solidFill>
                <a:latin typeface="微软雅黑" pitchFamily="34" charset="-122"/>
                <a:ea typeface="微软雅黑" pitchFamily="34" charset="-122"/>
                <a:cs typeface="Impact" charset="0"/>
              </a:rPr>
              <a:t>招商引资专项</a:t>
            </a:r>
            <a:endParaRPr lang="zh-CN" altLang="zh-CN" sz="1200" b="1" dirty="0">
              <a:solidFill>
                <a:schemeClr val="tx1">
                  <a:lumMod val="65000"/>
                  <a:lumOff val="35000"/>
                </a:schemeClr>
              </a:solidFill>
              <a:latin typeface="微软雅黑" pitchFamily="34" charset="-122"/>
              <a:ea typeface="微软雅黑" pitchFamily="34" charset="-122"/>
              <a:cs typeface="Impact" charset="0"/>
            </a:endParaRPr>
          </a:p>
        </p:txBody>
      </p:sp>
      <p:sp>
        <p:nvSpPr>
          <p:cNvPr id="23" name="文本框 22"/>
          <p:cNvSpPr txBox="1"/>
          <p:nvPr/>
        </p:nvSpPr>
        <p:spPr>
          <a:xfrm>
            <a:off x="-85444" y="2059166"/>
            <a:ext cx="1432287" cy="276999"/>
          </a:xfrm>
          <a:prstGeom prst="rect">
            <a:avLst/>
          </a:prstGeom>
          <a:noFill/>
        </p:spPr>
        <p:txBody>
          <a:bodyPr wrap="square" rtlCol="0">
            <a:spAutoFit/>
          </a:bodyPr>
          <a:lstStyle/>
          <a:p>
            <a:pPr algn="ctr"/>
            <a:r>
              <a:rPr lang="zh-CN" altLang="en-US" sz="1200" b="1" dirty="0" smtClean="0">
                <a:solidFill>
                  <a:schemeClr val="tx1">
                    <a:lumMod val="65000"/>
                    <a:lumOff val="35000"/>
                  </a:schemeClr>
                </a:solidFill>
                <a:latin typeface="微软雅黑" pitchFamily="34" charset="-122"/>
                <a:ea typeface="微软雅黑" pitchFamily="34" charset="-122"/>
                <a:cs typeface="Impact" charset="0"/>
              </a:rPr>
              <a:t>先进制造业专项</a:t>
            </a:r>
            <a:endParaRPr lang="zh-CN" altLang="zh-CN" sz="1200" b="1" dirty="0">
              <a:solidFill>
                <a:schemeClr val="tx1">
                  <a:lumMod val="65000"/>
                  <a:lumOff val="35000"/>
                </a:schemeClr>
              </a:solidFill>
              <a:latin typeface="微软雅黑" pitchFamily="34" charset="-122"/>
              <a:ea typeface="微软雅黑" pitchFamily="34" charset="-122"/>
              <a:cs typeface="Impact" charset="0"/>
            </a:endParaRPr>
          </a:p>
        </p:txBody>
      </p:sp>
      <p:sp>
        <p:nvSpPr>
          <p:cNvPr id="24" name="文本框 23"/>
          <p:cNvSpPr txBox="1"/>
          <p:nvPr/>
        </p:nvSpPr>
        <p:spPr>
          <a:xfrm>
            <a:off x="4197171" y="2064068"/>
            <a:ext cx="1342390" cy="276999"/>
          </a:xfrm>
          <a:prstGeom prst="rect">
            <a:avLst/>
          </a:prstGeom>
          <a:noFill/>
        </p:spPr>
        <p:txBody>
          <a:bodyPr wrap="square" rtlCol="0">
            <a:spAutoFit/>
          </a:bodyPr>
          <a:lstStyle/>
          <a:p>
            <a:pPr algn="ctr"/>
            <a:r>
              <a:rPr lang="zh-CN" altLang="en-US" sz="1200" b="1" dirty="0" smtClean="0">
                <a:solidFill>
                  <a:schemeClr val="tx1">
                    <a:lumMod val="65000"/>
                    <a:lumOff val="35000"/>
                  </a:schemeClr>
                </a:solidFill>
                <a:latin typeface="微软雅黑" pitchFamily="34" charset="-122"/>
                <a:ea typeface="微软雅黑" pitchFamily="34" charset="-122"/>
                <a:cs typeface="Impact" charset="0"/>
              </a:rPr>
              <a:t>现代服务业专项</a:t>
            </a:r>
            <a:endParaRPr lang="zh-CN" altLang="zh-CN" sz="1200" b="1" dirty="0">
              <a:solidFill>
                <a:schemeClr val="tx1">
                  <a:lumMod val="65000"/>
                  <a:lumOff val="35000"/>
                </a:schemeClr>
              </a:solidFill>
              <a:latin typeface="微软雅黑" pitchFamily="34" charset="-122"/>
              <a:ea typeface="微软雅黑" pitchFamily="34" charset="-122"/>
              <a:cs typeface="Impact" charset="0"/>
            </a:endParaRPr>
          </a:p>
        </p:txBody>
      </p:sp>
      <p:sp>
        <p:nvSpPr>
          <p:cNvPr id="26" name="文本框 25"/>
          <p:cNvSpPr txBox="1"/>
          <p:nvPr/>
        </p:nvSpPr>
        <p:spPr>
          <a:xfrm>
            <a:off x="4025039" y="4096679"/>
            <a:ext cx="1308100" cy="276999"/>
          </a:xfrm>
          <a:prstGeom prst="rect">
            <a:avLst/>
          </a:prstGeom>
          <a:noFill/>
        </p:spPr>
        <p:txBody>
          <a:bodyPr wrap="square" rtlCol="0">
            <a:spAutoFit/>
          </a:bodyPr>
          <a:lstStyle/>
          <a:p>
            <a:pPr algn="ctr"/>
            <a:r>
              <a:rPr lang="zh-CN" altLang="en-US" sz="1200" b="1" dirty="0" smtClean="0">
                <a:solidFill>
                  <a:schemeClr val="tx1">
                    <a:lumMod val="65000"/>
                    <a:lumOff val="35000"/>
                  </a:schemeClr>
                </a:solidFill>
                <a:latin typeface="微软雅黑" pitchFamily="34" charset="-122"/>
                <a:ea typeface="微软雅黑" pitchFamily="34" charset="-122"/>
                <a:cs typeface="Impact" charset="0"/>
              </a:rPr>
              <a:t>科技创新专项</a:t>
            </a:r>
            <a:endParaRPr lang="zh-CN" altLang="zh-CN" sz="1200" b="1" dirty="0">
              <a:solidFill>
                <a:schemeClr val="tx1">
                  <a:lumMod val="65000"/>
                  <a:lumOff val="35000"/>
                </a:schemeClr>
              </a:solidFill>
              <a:latin typeface="微软雅黑" pitchFamily="34" charset="-122"/>
              <a:ea typeface="微软雅黑" pitchFamily="34" charset="-122"/>
              <a:cs typeface="Impact" charset="0"/>
            </a:endParaRPr>
          </a:p>
        </p:txBody>
      </p:sp>
      <p:grpSp>
        <p:nvGrpSpPr>
          <p:cNvPr id="79" name="组合 78"/>
          <p:cNvGrpSpPr/>
          <p:nvPr/>
        </p:nvGrpSpPr>
        <p:grpSpPr>
          <a:xfrm>
            <a:off x="904743" y="1212215"/>
            <a:ext cx="3439160" cy="3134995"/>
            <a:chOff x="2125" y="1909"/>
            <a:chExt cx="5416" cy="4937"/>
          </a:xfrm>
        </p:grpSpPr>
        <p:grpSp>
          <p:nvGrpSpPr>
            <p:cNvPr id="78" name="组合 77"/>
            <p:cNvGrpSpPr/>
            <p:nvPr/>
          </p:nvGrpSpPr>
          <p:grpSpPr>
            <a:xfrm>
              <a:off x="2125" y="1956"/>
              <a:ext cx="5416" cy="4890"/>
              <a:chOff x="2125" y="1956"/>
              <a:chExt cx="5416" cy="4890"/>
            </a:xfrm>
          </p:grpSpPr>
          <p:grpSp>
            <p:nvGrpSpPr>
              <p:cNvPr id="69" name="组合 68"/>
              <p:cNvGrpSpPr/>
              <p:nvPr/>
            </p:nvGrpSpPr>
            <p:grpSpPr>
              <a:xfrm>
                <a:off x="2125" y="3736"/>
                <a:ext cx="942" cy="941"/>
                <a:chOff x="2125" y="3674"/>
                <a:chExt cx="942" cy="941"/>
              </a:xfrm>
            </p:grpSpPr>
            <p:sp>
              <p:nvSpPr>
                <p:cNvPr id="18" name="椭圆 17"/>
                <p:cNvSpPr/>
                <p:nvPr/>
              </p:nvSpPr>
              <p:spPr>
                <a:xfrm>
                  <a:off x="2125" y="3674"/>
                  <a:ext cx="942" cy="94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descr="2"/>
                <p:cNvPicPr>
                  <a:picLocks noChangeAspect="1"/>
                </p:cNvPicPr>
                <p:nvPr/>
              </p:nvPicPr>
              <p:blipFill>
                <a:blip r:embed="rId1"/>
                <a:stretch>
                  <a:fillRect/>
                </a:stretch>
              </p:blipFill>
              <p:spPr>
                <a:xfrm>
                  <a:off x="2284" y="3833"/>
                  <a:ext cx="624" cy="624"/>
                </a:xfrm>
                <a:prstGeom prst="rect">
                  <a:avLst/>
                </a:prstGeom>
              </p:spPr>
            </p:pic>
          </p:grpSp>
          <p:grpSp>
            <p:nvGrpSpPr>
              <p:cNvPr id="70" name="组合 69"/>
              <p:cNvGrpSpPr/>
              <p:nvPr/>
            </p:nvGrpSpPr>
            <p:grpSpPr>
              <a:xfrm>
                <a:off x="5924" y="5905"/>
                <a:ext cx="942" cy="941"/>
                <a:chOff x="5924" y="5784"/>
                <a:chExt cx="942" cy="941"/>
              </a:xfrm>
            </p:grpSpPr>
            <p:sp>
              <p:nvSpPr>
                <p:cNvPr id="19" name="椭圆 18"/>
                <p:cNvSpPr/>
                <p:nvPr/>
              </p:nvSpPr>
              <p:spPr>
                <a:xfrm>
                  <a:off x="5924" y="5784"/>
                  <a:ext cx="942" cy="94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descr="3"/>
                <p:cNvPicPr>
                  <a:picLocks noChangeAspect="1"/>
                </p:cNvPicPr>
                <p:nvPr/>
              </p:nvPicPr>
              <p:blipFill>
                <a:blip r:embed="rId2"/>
                <a:stretch>
                  <a:fillRect/>
                </a:stretch>
              </p:blipFill>
              <p:spPr>
                <a:xfrm>
                  <a:off x="6170" y="5988"/>
                  <a:ext cx="511" cy="534"/>
                </a:xfrm>
                <a:prstGeom prst="rect">
                  <a:avLst/>
                </a:prstGeom>
              </p:spPr>
            </p:pic>
          </p:grpSp>
          <p:grpSp>
            <p:nvGrpSpPr>
              <p:cNvPr id="68" name="组合 67"/>
              <p:cNvGrpSpPr/>
              <p:nvPr/>
            </p:nvGrpSpPr>
            <p:grpSpPr>
              <a:xfrm>
                <a:off x="4380" y="1956"/>
                <a:ext cx="942" cy="941"/>
                <a:chOff x="4380" y="1953"/>
                <a:chExt cx="942" cy="941"/>
              </a:xfrm>
            </p:grpSpPr>
            <p:sp>
              <p:nvSpPr>
                <p:cNvPr id="15" name="椭圆 14"/>
                <p:cNvSpPr/>
                <p:nvPr/>
              </p:nvSpPr>
              <p:spPr>
                <a:xfrm>
                  <a:off x="4380" y="1953"/>
                  <a:ext cx="942" cy="94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descr="5"/>
                <p:cNvPicPr>
                  <a:picLocks noChangeAspect="1"/>
                </p:cNvPicPr>
                <p:nvPr/>
              </p:nvPicPr>
              <p:blipFill>
                <a:blip r:embed="rId3"/>
                <a:stretch>
                  <a:fillRect/>
                </a:stretch>
              </p:blipFill>
              <p:spPr>
                <a:xfrm>
                  <a:off x="4601" y="2067"/>
                  <a:ext cx="499" cy="713"/>
                </a:xfrm>
                <a:prstGeom prst="rect">
                  <a:avLst/>
                </a:prstGeom>
              </p:spPr>
            </p:pic>
          </p:grpSp>
          <p:grpSp>
            <p:nvGrpSpPr>
              <p:cNvPr id="71" name="组合 70"/>
              <p:cNvGrpSpPr/>
              <p:nvPr/>
            </p:nvGrpSpPr>
            <p:grpSpPr>
              <a:xfrm>
                <a:off x="6599" y="3569"/>
                <a:ext cx="942" cy="941"/>
                <a:chOff x="6730" y="3414"/>
                <a:chExt cx="942" cy="941"/>
              </a:xfrm>
            </p:grpSpPr>
            <p:sp>
              <p:nvSpPr>
                <p:cNvPr id="20" name="椭圆 19"/>
                <p:cNvSpPr/>
                <p:nvPr/>
              </p:nvSpPr>
              <p:spPr>
                <a:xfrm>
                  <a:off x="6730" y="3414"/>
                  <a:ext cx="942" cy="94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descr="6"/>
                <p:cNvPicPr>
                  <a:picLocks noChangeAspect="1"/>
                </p:cNvPicPr>
                <p:nvPr/>
              </p:nvPicPr>
              <p:blipFill>
                <a:blip r:embed="rId4"/>
                <a:stretch>
                  <a:fillRect/>
                </a:stretch>
              </p:blipFill>
              <p:spPr>
                <a:xfrm>
                  <a:off x="6829" y="3616"/>
                  <a:ext cx="745" cy="537"/>
                </a:xfrm>
                <a:prstGeom prst="rect">
                  <a:avLst/>
                </a:prstGeom>
              </p:spPr>
            </p:pic>
          </p:grpSp>
        </p:grpSp>
        <p:grpSp>
          <p:nvGrpSpPr>
            <p:cNvPr id="77" name="组合 76"/>
            <p:cNvGrpSpPr/>
            <p:nvPr/>
          </p:nvGrpSpPr>
          <p:grpSpPr>
            <a:xfrm>
              <a:off x="2919" y="1909"/>
              <a:ext cx="2700" cy="4883"/>
              <a:chOff x="2919" y="1909"/>
              <a:chExt cx="2700" cy="4883"/>
            </a:xfrm>
          </p:grpSpPr>
          <p:pic>
            <p:nvPicPr>
              <p:cNvPr id="35" name="图片 34" descr="1"/>
              <p:cNvPicPr>
                <a:picLocks noChangeAspect="1"/>
              </p:cNvPicPr>
              <p:nvPr/>
            </p:nvPicPr>
            <p:blipFill>
              <a:blip r:embed="rId5"/>
              <a:stretch>
                <a:fillRect/>
              </a:stretch>
            </p:blipFill>
            <p:spPr>
              <a:xfrm>
                <a:off x="4995" y="1909"/>
                <a:ext cx="624" cy="624"/>
              </a:xfrm>
              <a:prstGeom prst="rect">
                <a:avLst/>
              </a:prstGeom>
            </p:spPr>
          </p:pic>
          <p:pic>
            <p:nvPicPr>
              <p:cNvPr id="39" name="图片 38" descr="4"/>
              <p:cNvPicPr>
                <a:picLocks noChangeAspect="1"/>
              </p:cNvPicPr>
              <p:nvPr/>
            </p:nvPicPr>
            <p:blipFill>
              <a:blip r:embed="rId6"/>
              <a:stretch>
                <a:fillRect/>
              </a:stretch>
            </p:blipFill>
            <p:spPr>
              <a:xfrm>
                <a:off x="2919" y="2899"/>
                <a:ext cx="529" cy="780"/>
              </a:xfrm>
              <a:prstGeom prst="rect">
                <a:avLst/>
              </a:prstGeom>
            </p:spPr>
          </p:pic>
          <p:grpSp>
            <p:nvGrpSpPr>
              <p:cNvPr id="75" name="组合 74"/>
              <p:cNvGrpSpPr/>
              <p:nvPr/>
            </p:nvGrpSpPr>
            <p:grpSpPr>
              <a:xfrm>
                <a:off x="2954" y="5851"/>
                <a:ext cx="942" cy="941"/>
                <a:chOff x="2954" y="5943"/>
                <a:chExt cx="942" cy="941"/>
              </a:xfrm>
            </p:grpSpPr>
            <p:sp>
              <p:nvSpPr>
                <p:cNvPr id="12" name="椭圆 11"/>
                <p:cNvSpPr/>
                <p:nvPr/>
              </p:nvSpPr>
              <p:spPr>
                <a:xfrm>
                  <a:off x="2954" y="5943"/>
                  <a:ext cx="942" cy="94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descr="10"/>
                <p:cNvPicPr>
                  <a:picLocks noChangeAspect="1"/>
                </p:cNvPicPr>
                <p:nvPr/>
              </p:nvPicPr>
              <p:blipFill>
                <a:blip r:embed="rId7"/>
                <a:stretch>
                  <a:fillRect/>
                </a:stretch>
              </p:blipFill>
              <p:spPr>
                <a:xfrm>
                  <a:off x="3092" y="6103"/>
                  <a:ext cx="697" cy="680"/>
                </a:xfrm>
                <a:prstGeom prst="rect">
                  <a:avLst/>
                </a:prstGeom>
              </p:spPr>
            </p:pic>
          </p:grpSp>
        </p:grpSp>
      </p:grpSp>
      <p:cxnSp>
        <p:nvCxnSpPr>
          <p:cNvPr id="2" name="Straight Connector 39"/>
          <p:cNvCxnSpPr/>
          <p:nvPr/>
        </p:nvCxnSpPr>
        <p:spPr>
          <a:xfrm>
            <a:off x="6189040" y="1374295"/>
            <a:ext cx="0" cy="237624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9" name="Oval 40"/>
          <p:cNvSpPr>
            <a14:cpLocks xmlns:a14="http://schemas.microsoft.com/office/drawing/2010/main" noChangeAspect="1"/>
          </p:cNvSpPr>
          <p:nvPr/>
        </p:nvSpPr>
        <p:spPr bwMode="auto">
          <a:xfrm>
            <a:off x="5965928" y="1047732"/>
            <a:ext cx="459105" cy="459105"/>
          </a:xfrm>
          <a:prstGeom prst="ellipse">
            <a:avLst/>
          </a:prstGeom>
          <a:solidFill>
            <a:schemeClr val="accent1"/>
          </a:solidFill>
          <a:ln>
            <a:noFill/>
          </a:ln>
        </p:spPr>
        <p:txBody>
          <a:bodyPr anchor="ctr"/>
          <a:lstStyle/>
          <a:p>
            <a:pPr algn="ctr"/>
            <a:endParaRPr>
              <a:latin typeface="+mn-lt"/>
              <a:ea typeface="+mn-ea"/>
              <a:cs typeface="+mn-ea"/>
              <a:sym typeface="+mn-lt"/>
            </a:endParaRPr>
          </a:p>
        </p:txBody>
      </p:sp>
      <p:sp>
        <p:nvSpPr>
          <p:cNvPr id="50" name="Freeform: Shape 41"/>
          <p:cNvSpPr/>
          <p:nvPr/>
        </p:nvSpPr>
        <p:spPr bwMode="auto">
          <a:xfrm>
            <a:off x="6045924" y="1139172"/>
            <a:ext cx="285115" cy="283210"/>
          </a:xfrm>
          <a:custGeom>
            <a:avLst/>
            <a:gdLst>
              <a:gd name="T0" fmla="*/ 12 w 252"/>
              <a:gd name="T1" fmla="*/ 250 h 250"/>
              <a:gd name="T2" fmla="*/ 18 w 252"/>
              <a:gd name="T3" fmla="*/ 249 h 250"/>
              <a:gd name="T4" fmla="*/ 75 w 252"/>
              <a:gd name="T5" fmla="*/ 224 h 250"/>
              <a:gd name="T6" fmla="*/ 90 w 252"/>
              <a:gd name="T7" fmla="*/ 213 h 250"/>
              <a:gd name="T8" fmla="*/ 247 w 252"/>
              <a:gd name="T9" fmla="*/ 56 h 250"/>
              <a:gd name="T10" fmla="*/ 252 w 252"/>
              <a:gd name="T11" fmla="*/ 45 h 250"/>
              <a:gd name="T12" fmla="*/ 247 w 252"/>
              <a:gd name="T13" fmla="*/ 34 h 250"/>
              <a:gd name="T14" fmla="*/ 218 w 252"/>
              <a:gd name="T15" fmla="*/ 5 h 250"/>
              <a:gd name="T16" fmla="*/ 207 w 252"/>
              <a:gd name="T17" fmla="*/ 0 h 250"/>
              <a:gd name="T18" fmla="*/ 196 w 252"/>
              <a:gd name="T19" fmla="*/ 5 h 250"/>
              <a:gd name="T20" fmla="*/ 35 w 252"/>
              <a:gd name="T21" fmla="*/ 166 h 250"/>
              <a:gd name="T22" fmla="*/ 25 w 252"/>
              <a:gd name="T23" fmla="*/ 181 h 250"/>
              <a:gd name="T24" fmla="*/ 3 w 252"/>
              <a:gd name="T25" fmla="*/ 235 h 250"/>
              <a:gd name="T26" fmla="*/ 3 w 252"/>
              <a:gd name="T27" fmla="*/ 246 h 250"/>
              <a:gd name="T28" fmla="*/ 12 w 252"/>
              <a:gd name="T29" fmla="*/ 250 h 250"/>
              <a:gd name="T30" fmla="*/ 79 w 252"/>
              <a:gd name="T31" fmla="*/ 202 h 250"/>
              <a:gd name="T32" fmla="*/ 79 w 252"/>
              <a:gd name="T33" fmla="*/ 202 h 250"/>
              <a:gd name="T34" fmla="*/ 50 w 252"/>
              <a:gd name="T35" fmla="*/ 173 h 250"/>
              <a:gd name="T36" fmla="*/ 183 w 252"/>
              <a:gd name="T37" fmla="*/ 40 h 250"/>
              <a:gd name="T38" fmla="*/ 212 w 252"/>
              <a:gd name="T39" fmla="*/ 69 h 250"/>
              <a:gd name="T40" fmla="*/ 79 w 252"/>
              <a:gd name="T41" fmla="*/ 202 h 250"/>
              <a:gd name="T42" fmla="*/ 207 w 252"/>
              <a:gd name="T43" fmla="*/ 16 h 250"/>
              <a:gd name="T44" fmla="*/ 236 w 252"/>
              <a:gd name="T45" fmla="*/ 45 h 250"/>
              <a:gd name="T46" fmla="*/ 223 w 252"/>
              <a:gd name="T47" fmla="*/ 58 h 250"/>
              <a:gd name="T48" fmla="*/ 194 w 252"/>
              <a:gd name="T49" fmla="*/ 29 h 250"/>
              <a:gd name="T50" fmla="*/ 207 w 252"/>
              <a:gd name="T51" fmla="*/ 16 h 250"/>
              <a:gd name="T52" fmla="*/ 39 w 252"/>
              <a:gd name="T53" fmla="*/ 187 h 250"/>
              <a:gd name="T54" fmla="*/ 40 w 252"/>
              <a:gd name="T55" fmla="*/ 186 h 250"/>
              <a:gd name="T56" fmla="*/ 65 w 252"/>
              <a:gd name="T57" fmla="*/ 210 h 250"/>
              <a:gd name="T58" fmla="*/ 22 w 252"/>
              <a:gd name="T59" fmla="*/ 230 h 250"/>
              <a:gd name="T60" fmla="*/ 39 w 252"/>
              <a:gd name="T61" fmla="*/ 18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250">
                <a:moveTo>
                  <a:pt x="12" y="250"/>
                </a:moveTo>
                <a:cubicBezTo>
                  <a:pt x="14" y="250"/>
                  <a:pt x="16" y="250"/>
                  <a:pt x="18" y="249"/>
                </a:cubicBezTo>
                <a:cubicBezTo>
                  <a:pt x="75" y="224"/>
                  <a:pt x="75" y="224"/>
                  <a:pt x="75" y="224"/>
                </a:cubicBezTo>
                <a:cubicBezTo>
                  <a:pt x="80" y="221"/>
                  <a:pt x="86" y="217"/>
                  <a:pt x="90" y="213"/>
                </a:cubicBezTo>
                <a:cubicBezTo>
                  <a:pt x="247" y="56"/>
                  <a:pt x="247" y="56"/>
                  <a:pt x="247" y="56"/>
                </a:cubicBezTo>
                <a:cubicBezTo>
                  <a:pt x="250" y="53"/>
                  <a:pt x="252" y="49"/>
                  <a:pt x="252" y="45"/>
                </a:cubicBezTo>
                <a:cubicBezTo>
                  <a:pt x="252" y="41"/>
                  <a:pt x="250" y="37"/>
                  <a:pt x="247" y="34"/>
                </a:cubicBezTo>
                <a:cubicBezTo>
                  <a:pt x="218" y="5"/>
                  <a:pt x="218" y="5"/>
                  <a:pt x="218" y="5"/>
                </a:cubicBezTo>
                <a:cubicBezTo>
                  <a:pt x="215" y="2"/>
                  <a:pt x="211" y="0"/>
                  <a:pt x="207" y="0"/>
                </a:cubicBezTo>
                <a:cubicBezTo>
                  <a:pt x="203" y="0"/>
                  <a:pt x="199" y="2"/>
                  <a:pt x="196" y="5"/>
                </a:cubicBezTo>
                <a:cubicBezTo>
                  <a:pt x="35" y="166"/>
                  <a:pt x="35" y="166"/>
                  <a:pt x="35" y="166"/>
                </a:cubicBezTo>
                <a:cubicBezTo>
                  <a:pt x="31" y="170"/>
                  <a:pt x="27" y="176"/>
                  <a:pt x="25" y="181"/>
                </a:cubicBezTo>
                <a:cubicBezTo>
                  <a:pt x="3" y="235"/>
                  <a:pt x="3" y="235"/>
                  <a:pt x="3" y="235"/>
                </a:cubicBezTo>
                <a:cubicBezTo>
                  <a:pt x="0" y="240"/>
                  <a:pt x="2" y="244"/>
                  <a:pt x="3" y="246"/>
                </a:cubicBezTo>
                <a:cubicBezTo>
                  <a:pt x="5" y="249"/>
                  <a:pt x="8" y="250"/>
                  <a:pt x="12" y="250"/>
                </a:cubicBezTo>
                <a:close/>
                <a:moveTo>
                  <a:pt x="79" y="202"/>
                </a:moveTo>
                <a:cubicBezTo>
                  <a:pt x="79" y="202"/>
                  <a:pt x="79" y="202"/>
                  <a:pt x="79" y="202"/>
                </a:cubicBezTo>
                <a:cubicBezTo>
                  <a:pt x="50" y="173"/>
                  <a:pt x="50" y="173"/>
                  <a:pt x="50" y="173"/>
                </a:cubicBezTo>
                <a:cubicBezTo>
                  <a:pt x="183" y="40"/>
                  <a:pt x="183" y="40"/>
                  <a:pt x="183" y="40"/>
                </a:cubicBezTo>
                <a:cubicBezTo>
                  <a:pt x="212" y="69"/>
                  <a:pt x="212" y="69"/>
                  <a:pt x="212" y="69"/>
                </a:cubicBezTo>
                <a:lnTo>
                  <a:pt x="79" y="202"/>
                </a:lnTo>
                <a:close/>
                <a:moveTo>
                  <a:pt x="207" y="16"/>
                </a:moveTo>
                <a:cubicBezTo>
                  <a:pt x="236" y="45"/>
                  <a:pt x="236" y="45"/>
                  <a:pt x="236" y="45"/>
                </a:cubicBezTo>
                <a:cubicBezTo>
                  <a:pt x="223" y="58"/>
                  <a:pt x="223" y="58"/>
                  <a:pt x="223" y="58"/>
                </a:cubicBezTo>
                <a:cubicBezTo>
                  <a:pt x="194" y="29"/>
                  <a:pt x="194" y="29"/>
                  <a:pt x="194" y="29"/>
                </a:cubicBezTo>
                <a:lnTo>
                  <a:pt x="207" y="16"/>
                </a:lnTo>
                <a:close/>
                <a:moveTo>
                  <a:pt x="39" y="187"/>
                </a:moveTo>
                <a:cubicBezTo>
                  <a:pt x="40" y="187"/>
                  <a:pt x="40" y="186"/>
                  <a:pt x="40" y="186"/>
                </a:cubicBezTo>
                <a:cubicBezTo>
                  <a:pt x="65" y="210"/>
                  <a:pt x="65" y="210"/>
                  <a:pt x="65" y="210"/>
                </a:cubicBezTo>
                <a:cubicBezTo>
                  <a:pt x="22" y="230"/>
                  <a:pt x="22" y="230"/>
                  <a:pt x="22" y="230"/>
                </a:cubicBezTo>
                <a:lnTo>
                  <a:pt x="39" y="187"/>
                </a:ln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4" name="Oval 44"/>
          <p:cNvSpPr>
            <a14:cpLocks xmlns:a14="http://schemas.microsoft.com/office/drawing/2010/main" noChangeAspect="1"/>
          </p:cNvSpPr>
          <p:nvPr/>
        </p:nvSpPr>
        <p:spPr bwMode="auto">
          <a:xfrm>
            <a:off x="5959540" y="3628707"/>
            <a:ext cx="459000" cy="458470"/>
          </a:xfrm>
          <a:prstGeom prst="ellipse">
            <a:avLst/>
          </a:prstGeom>
          <a:solidFill>
            <a:schemeClr val="accent3"/>
          </a:solidFill>
          <a:ln>
            <a:noFill/>
          </a:ln>
        </p:spPr>
        <p:txBody>
          <a:bodyPr anchor="ctr"/>
          <a:lstStyle/>
          <a:p>
            <a:pPr algn="ctr"/>
            <a:endParaRPr>
              <a:latin typeface="+mn-lt"/>
              <a:ea typeface="+mn-ea"/>
              <a:cs typeface="+mn-ea"/>
              <a:sym typeface="+mn-lt"/>
            </a:endParaRPr>
          </a:p>
        </p:txBody>
      </p:sp>
      <p:sp>
        <p:nvSpPr>
          <p:cNvPr id="31" name="Oval 46"/>
          <p:cNvSpPr>
            <a14:cpLocks xmlns:a14="http://schemas.microsoft.com/office/drawing/2010/main" noChangeAspect="1"/>
          </p:cNvSpPr>
          <p:nvPr/>
        </p:nvSpPr>
        <p:spPr bwMode="auto">
          <a:xfrm>
            <a:off x="5949663" y="2770823"/>
            <a:ext cx="459000" cy="458470"/>
          </a:xfrm>
          <a:prstGeom prst="ellipse">
            <a:avLst/>
          </a:prstGeom>
          <a:solidFill>
            <a:schemeClr val="accent4"/>
          </a:solidFill>
          <a:ln>
            <a:noFill/>
          </a:ln>
        </p:spPr>
        <p:txBody>
          <a:bodyPr anchor="ctr"/>
          <a:lstStyle/>
          <a:p>
            <a:pPr algn="ctr"/>
            <a:endParaRPr>
              <a:latin typeface="+mn-lt"/>
              <a:ea typeface="+mn-ea"/>
              <a:cs typeface="+mn-ea"/>
              <a:sym typeface="+mn-lt"/>
            </a:endParaRPr>
          </a:p>
        </p:txBody>
      </p:sp>
      <p:sp>
        <p:nvSpPr>
          <p:cNvPr id="32" name="Freeform: Shape 47"/>
          <p:cNvSpPr/>
          <p:nvPr/>
        </p:nvSpPr>
        <p:spPr bwMode="auto">
          <a:xfrm>
            <a:off x="6051904" y="2875886"/>
            <a:ext cx="267401" cy="267401"/>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37" name="Oval 42"/>
          <p:cNvSpPr>
            <a14:cpLocks xmlns:a14="http://schemas.microsoft.com/office/drawing/2010/main" noChangeAspect="1"/>
          </p:cNvSpPr>
          <p:nvPr/>
        </p:nvSpPr>
        <p:spPr bwMode="auto">
          <a:xfrm>
            <a:off x="5959488" y="1875472"/>
            <a:ext cx="459105" cy="459105"/>
          </a:xfrm>
          <a:prstGeom prst="ellipse">
            <a:avLst/>
          </a:prstGeom>
          <a:solidFill>
            <a:schemeClr val="accent2"/>
          </a:solidFill>
          <a:ln>
            <a:noFill/>
          </a:ln>
        </p:spPr>
        <p:txBody>
          <a:bodyPr anchor="ctr"/>
          <a:lstStyle/>
          <a:p>
            <a:pPr algn="ctr"/>
            <a:endParaRPr>
              <a:latin typeface="+mn-lt"/>
              <a:ea typeface="+mn-ea"/>
              <a:cs typeface="+mn-ea"/>
              <a:sym typeface="+mn-lt"/>
            </a:endParaRPr>
          </a:p>
        </p:txBody>
      </p:sp>
      <p:sp>
        <p:nvSpPr>
          <p:cNvPr id="51" name="文本框 50"/>
          <p:cNvSpPr txBox="1"/>
          <p:nvPr/>
        </p:nvSpPr>
        <p:spPr>
          <a:xfrm>
            <a:off x="6528434" y="923564"/>
            <a:ext cx="2515082" cy="738505"/>
          </a:xfrm>
          <a:prstGeom prst="rect">
            <a:avLst/>
          </a:prstGeom>
          <a:noFill/>
          <a:effectLst>
            <a:reflection stA="25000" endA="300" endPos="60000" dir="5400000" sy="-100000" algn="bl" rotWithShape="0"/>
          </a:effectLst>
        </p:spPr>
        <p:txBody>
          <a:bodyPr wrap="square" lIns="0" tIns="0" rIns="0" bIns="0" rtlCol="0" anchor="t">
            <a:spAutoFit/>
          </a:bodyPr>
          <a:lstStyle/>
          <a:p>
            <a:pPr fontAlgn="auto">
              <a:lnSpc>
                <a:spcPct val="100000"/>
              </a:lnSpc>
            </a:pPr>
            <a:r>
              <a:rPr lang="zh-CN" altLang="en-US" sz="2400" b="1" dirty="0">
                <a:solidFill>
                  <a:schemeClr val="accent1"/>
                </a:solidFill>
                <a:latin typeface="微软雅黑" pitchFamily="34" charset="-122"/>
                <a:ea typeface="微软雅黑" pitchFamily="34" charset="-122"/>
              </a:rPr>
              <a:t>体系最</a:t>
            </a:r>
            <a:r>
              <a:rPr lang="zh-CN" altLang="en-US" sz="2400" b="1" dirty="0" smtClean="0">
                <a:solidFill>
                  <a:schemeClr val="accent1"/>
                </a:solidFill>
                <a:latin typeface="微软雅黑" pitchFamily="34" charset="-122"/>
                <a:ea typeface="微软雅黑" pitchFamily="34" charset="-122"/>
              </a:rPr>
              <a:t>完善</a:t>
            </a:r>
            <a:endParaRPr lang="en-US" altLang="zh-CN" sz="2400" b="1" dirty="0" smtClean="0">
              <a:solidFill>
                <a:schemeClr val="accent1"/>
              </a:solidFill>
              <a:latin typeface="微软雅黑" pitchFamily="34" charset="-122"/>
              <a:ea typeface="微软雅黑" pitchFamily="34" charset="-122"/>
            </a:endParaRPr>
          </a:p>
          <a:p>
            <a:pPr fontAlgn="auto">
              <a:lnSpc>
                <a:spcPct val="100000"/>
              </a:lnSpc>
            </a:pPr>
            <a:r>
              <a:rPr lang="zh-CN" altLang="zh-CN" sz="2400" b="1" dirty="0">
                <a:solidFill>
                  <a:schemeClr val="accent1"/>
                </a:solidFill>
                <a:latin typeface="微软雅黑" pitchFamily="34" charset="-122"/>
                <a:ea typeface="微软雅黑" pitchFamily="34" charset="-122"/>
              </a:rPr>
              <a:t>企业成长一路同行</a:t>
            </a:r>
            <a:endParaRPr lang="zh-CN" altLang="zh-CN" sz="2400" b="1" dirty="0">
              <a:solidFill>
                <a:schemeClr val="accent1"/>
              </a:solidFill>
              <a:latin typeface="微软雅黑" pitchFamily="34" charset="-122"/>
              <a:ea typeface="微软雅黑" pitchFamily="34" charset="-122"/>
            </a:endParaRPr>
          </a:p>
        </p:txBody>
      </p:sp>
      <p:sp>
        <p:nvSpPr>
          <p:cNvPr id="52" name="文本框 51"/>
          <p:cNvSpPr txBox="1"/>
          <p:nvPr/>
        </p:nvSpPr>
        <p:spPr>
          <a:xfrm>
            <a:off x="6528434" y="1828333"/>
            <a:ext cx="2615566" cy="738505"/>
          </a:xfrm>
          <a:prstGeom prst="rect">
            <a:avLst/>
          </a:prstGeom>
          <a:noFill/>
          <a:effectLst>
            <a:reflection stA="25000" endA="300" endPos="60000" dir="5400000" sy="-100000" algn="bl" rotWithShape="0"/>
          </a:effectLst>
        </p:spPr>
        <p:txBody>
          <a:bodyPr wrap="square" lIns="0" tIns="0" rIns="0" bIns="0" rtlCol="0" anchor="t">
            <a:spAutoFit/>
          </a:bodyPr>
          <a:lstStyle/>
          <a:p>
            <a:pPr fontAlgn="auto">
              <a:lnSpc>
                <a:spcPct val="100000"/>
              </a:lnSpc>
            </a:pPr>
            <a:r>
              <a:rPr lang="zh-CN" altLang="en-US" sz="2400" b="1" dirty="0">
                <a:solidFill>
                  <a:schemeClr val="accent2"/>
                </a:solidFill>
                <a:latin typeface="微软雅黑" pitchFamily="34" charset="-122"/>
                <a:ea typeface="微软雅黑" pitchFamily="34" charset="-122"/>
                <a:sym typeface="+mn-ea"/>
              </a:rPr>
              <a:t>政策最透明</a:t>
            </a:r>
            <a:endParaRPr lang="en-US" altLang="zh-CN" sz="2400" b="1" dirty="0">
              <a:solidFill>
                <a:schemeClr val="accent2"/>
              </a:solidFill>
              <a:latin typeface="微软雅黑" pitchFamily="34" charset="-122"/>
              <a:ea typeface="微软雅黑" pitchFamily="34" charset="-122"/>
              <a:sym typeface="+mn-ea"/>
            </a:endParaRPr>
          </a:p>
          <a:p>
            <a:pPr fontAlgn="auto">
              <a:lnSpc>
                <a:spcPct val="100000"/>
              </a:lnSpc>
            </a:pPr>
            <a:r>
              <a:rPr lang="zh-CN" altLang="zh-CN" sz="2400" b="1" dirty="0">
                <a:solidFill>
                  <a:schemeClr val="accent2"/>
                </a:solidFill>
                <a:latin typeface="微软雅黑" pitchFamily="34" charset="-122"/>
                <a:ea typeface="微软雅黑" pitchFamily="34" charset="-122"/>
              </a:rPr>
              <a:t>企业扶持一目了然</a:t>
            </a:r>
            <a:endParaRPr lang="zh-CN" altLang="zh-CN" sz="2400" b="1" dirty="0">
              <a:solidFill>
                <a:schemeClr val="accent2"/>
              </a:solidFill>
              <a:latin typeface="微软雅黑" pitchFamily="34" charset="-122"/>
              <a:ea typeface="微软雅黑" pitchFamily="34" charset="-122"/>
            </a:endParaRPr>
          </a:p>
        </p:txBody>
      </p:sp>
      <p:sp>
        <p:nvSpPr>
          <p:cNvPr id="53" name="文本框 52"/>
          <p:cNvSpPr txBox="1"/>
          <p:nvPr/>
        </p:nvSpPr>
        <p:spPr>
          <a:xfrm>
            <a:off x="6425033" y="3569304"/>
            <a:ext cx="2515082" cy="738505"/>
          </a:xfrm>
          <a:prstGeom prst="rect">
            <a:avLst/>
          </a:prstGeom>
          <a:noFill/>
          <a:effectLst>
            <a:reflection stA="25000" endA="300" endPos="60000" dir="5400000" sy="-100000" algn="bl" rotWithShape="0"/>
          </a:effectLst>
        </p:spPr>
        <p:txBody>
          <a:bodyPr wrap="square" lIns="0" tIns="0" rIns="0" bIns="0" rtlCol="0" anchor="t">
            <a:spAutoFit/>
          </a:bodyPr>
          <a:lstStyle/>
          <a:p>
            <a:pPr fontAlgn="auto">
              <a:lnSpc>
                <a:spcPct val="100000"/>
              </a:lnSpc>
            </a:pPr>
            <a:r>
              <a:rPr lang="zh-CN" altLang="en-US" sz="2400" b="1" dirty="0">
                <a:solidFill>
                  <a:schemeClr val="accent3"/>
                </a:solidFill>
                <a:latin typeface="微软雅黑" pitchFamily="34" charset="-122"/>
                <a:ea typeface="微软雅黑" pitchFamily="34" charset="-122"/>
                <a:sym typeface="+mn-ea"/>
              </a:rPr>
              <a:t>扶持最</a:t>
            </a:r>
            <a:r>
              <a:rPr lang="zh-CN" altLang="en-US" sz="2400" b="1" dirty="0" smtClean="0">
                <a:solidFill>
                  <a:schemeClr val="accent3"/>
                </a:solidFill>
                <a:latin typeface="微软雅黑" pitchFamily="34" charset="-122"/>
                <a:ea typeface="微软雅黑" pitchFamily="34" charset="-122"/>
                <a:sym typeface="+mn-ea"/>
              </a:rPr>
              <a:t>有力</a:t>
            </a:r>
            <a:endParaRPr lang="en-US" altLang="zh-CN" sz="2400" b="1" dirty="0" smtClean="0">
              <a:solidFill>
                <a:schemeClr val="accent3"/>
              </a:solidFill>
              <a:latin typeface="微软雅黑" pitchFamily="34" charset="-122"/>
              <a:ea typeface="微软雅黑" pitchFamily="34" charset="-122"/>
              <a:sym typeface="+mn-ea"/>
            </a:endParaRPr>
          </a:p>
          <a:p>
            <a:pPr fontAlgn="auto">
              <a:lnSpc>
                <a:spcPct val="100000"/>
              </a:lnSpc>
            </a:pPr>
            <a:r>
              <a:rPr lang="zh-CN" altLang="zh-CN" sz="2400" b="1" dirty="0">
                <a:solidFill>
                  <a:schemeClr val="accent3"/>
                </a:solidFill>
                <a:latin typeface="微软雅黑" pitchFamily="34" charset="-122"/>
                <a:ea typeface="微软雅黑" pitchFamily="34" charset="-122"/>
              </a:rPr>
              <a:t>企业难点一体解决</a:t>
            </a:r>
            <a:endParaRPr lang="zh-CN" altLang="zh-CN" sz="2400" b="1" dirty="0">
              <a:solidFill>
                <a:schemeClr val="accent3"/>
              </a:solidFill>
              <a:latin typeface="微软雅黑" pitchFamily="34" charset="-122"/>
              <a:ea typeface="微软雅黑" pitchFamily="34" charset="-122"/>
            </a:endParaRPr>
          </a:p>
        </p:txBody>
      </p:sp>
      <p:sp>
        <p:nvSpPr>
          <p:cNvPr id="54" name="文本框 53"/>
          <p:cNvSpPr txBox="1"/>
          <p:nvPr/>
        </p:nvSpPr>
        <p:spPr>
          <a:xfrm>
            <a:off x="6464793" y="2630726"/>
            <a:ext cx="2615566" cy="738664"/>
          </a:xfrm>
          <a:prstGeom prst="rect">
            <a:avLst/>
          </a:prstGeom>
          <a:noFill/>
          <a:effectLst>
            <a:reflection stA="25000" endA="300" endPos="60000" dir="5400000" sy="-100000" algn="bl" rotWithShape="0"/>
          </a:effectLst>
        </p:spPr>
        <p:txBody>
          <a:bodyPr wrap="square" lIns="0" tIns="0" rIns="0" bIns="0" rtlCol="0" anchor="t">
            <a:spAutoFit/>
          </a:bodyPr>
          <a:lstStyle/>
          <a:p>
            <a:pPr fontAlgn="auto">
              <a:lnSpc>
                <a:spcPct val="100000"/>
              </a:lnSpc>
            </a:pPr>
            <a:r>
              <a:rPr lang="zh-CN" altLang="en-US" sz="2400" b="1" dirty="0">
                <a:solidFill>
                  <a:schemeClr val="accent4"/>
                </a:solidFill>
                <a:latin typeface="微软雅黑" pitchFamily="34" charset="-122"/>
                <a:ea typeface="微软雅黑" pitchFamily="34" charset="-122"/>
                <a:sym typeface="+mn-ea"/>
              </a:rPr>
              <a:t>流程最</a:t>
            </a:r>
            <a:r>
              <a:rPr lang="zh-CN" altLang="en-US" sz="2400" b="1" dirty="0" smtClean="0">
                <a:solidFill>
                  <a:schemeClr val="accent4"/>
                </a:solidFill>
                <a:latin typeface="微软雅黑" pitchFamily="34" charset="-122"/>
                <a:ea typeface="微软雅黑" pitchFamily="34" charset="-122"/>
                <a:sym typeface="+mn-ea"/>
              </a:rPr>
              <a:t>便捷</a:t>
            </a:r>
            <a:endParaRPr lang="en-US" altLang="zh-CN" sz="2400" b="1" dirty="0" smtClean="0">
              <a:solidFill>
                <a:schemeClr val="accent4"/>
              </a:solidFill>
              <a:latin typeface="微软雅黑" pitchFamily="34" charset="-122"/>
              <a:ea typeface="微软雅黑" pitchFamily="34" charset="-122"/>
              <a:sym typeface="+mn-ea"/>
            </a:endParaRPr>
          </a:p>
          <a:p>
            <a:pPr fontAlgn="auto">
              <a:lnSpc>
                <a:spcPct val="100000"/>
              </a:lnSpc>
            </a:pPr>
            <a:r>
              <a:rPr lang="zh-CN" altLang="zh-CN" sz="2400" b="1" dirty="0">
                <a:solidFill>
                  <a:schemeClr val="accent4"/>
                </a:solidFill>
                <a:latin typeface="微软雅黑" pitchFamily="34" charset="-122"/>
                <a:ea typeface="微软雅黑" pitchFamily="34" charset="-122"/>
              </a:rPr>
              <a:t>企业申报一站可达</a:t>
            </a:r>
            <a:endParaRPr lang="zh-CN" altLang="en-US" sz="2400" b="1" dirty="0">
              <a:solidFill>
                <a:schemeClr val="accent4"/>
              </a:solidFill>
              <a:latin typeface="微软雅黑" pitchFamily="34" charset="-122"/>
              <a:ea typeface="微软雅黑" pitchFamily="34" charset="-122"/>
              <a:sym typeface="+mn-ea"/>
            </a:endParaRPr>
          </a:p>
        </p:txBody>
      </p:sp>
      <p:grpSp>
        <p:nvGrpSpPr>
          <p:cNvPr id="56" name="Group 46"/>
          <p:cNvGrpSpPr>
            <a:grpSpLocks noChangeAspect="1"/>
          </p:cNvGrpSpPr>
          <p:nvPr/>
        </p:nvGrpSpPr>
        <p:grpSpPr bwMode="auto">
          <a:xfrm>
            <a:off x="6014098" y="3749675"/>
            <a:ext cx="349885" cy="216535"/>
            <a:chOff x="3098" y="1701"/>
            <a:chExt cx="1486" cy="920"/>
          </a:xfrm>
          <a:solidFill>
            <a:schemeClr val="bg1"/>
          </a:solidFill>
        </p:grpSpPr>
        <p:sp>
          <p:nvSpPr>
            <p:cNvPr id="57"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60" name="îŝḷîḓé-AutoShape 18"/>
          <p:cNvSpPr/>
          <p:nvPr/>
        </p:nvSpPr>
        <p:spPr bwMode="auto">
          <a:xfrm>
            <a:off x="6044260" y="1973580"/>
            <a:ext cx="289560" cy="262890"/>
          </a:xfrm>
          <a:custGeom>
            <a:avLst/>
            <a:gdLst>
              <a:gd name="T0" fmla="*/ 324644 w 20518"/>
              <a:gd name="T1" fmla="*/ 294482 h 21600"/>
              <a:gd name="T2" fmla="*/ 324644 w 20518"/>
              <a:gd name="T3" fmla="*/ 294482 h 21600"/>
              <a:gd name="T4" fmla="*/ 324644 w 20518"/>
              <a:gd name="T5" fmla="*/ 294482 h 21600"/>
              <a:gd name="T6" fmla="*/ 324644 w 20518"/>
              <a:gd name="T7" fmla="*/ 2944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18" h="21600">
                <a:moveTo>
                  <a:pt x="8387" y="7104"/>
                </a:moveTo>
                <a:lnTo>
                  <a:pt x="6117" y="8734"/>
                </a:lnTo>
                <a:cubicBezTo>
                  <a:pt x="5879" y="8892"/>
                  <a:pt x="5575" y="8894"/>
                  <a:pt x="5439" y="8618"/>
                </a:cubicBezTo>
                <a:cubicBezTo>
                  <a:pt x="5303" y="8344"/>
                  <a:pt x="5384" y="8089"/>
                  <a:pt x="5620" y="7929"/>
                </a:cubicBezTo>
                <a:lnTo>
                  <a:pt x="7891" y="6205"/>
                </a:lnTo>
                <a:cubicBezTo>
                  <a:pt x="8127" y="6046"/>
                  <a:pt x="8431" y="6140"/>
                  <a:pt x="8569" y="6415"/>
                </a:cubicBezTo>
                <a:cubicBezTo>
                  <a:pt x="8705" y="6690"/>
                  <a:pt x="8624" y="6946"/>
                  <a:pt x="8387" y="7104"/>
                </a:cubicBezTo>
                <a:cubicBezTo>
                  <a:pt x="8387" y="7104"/>
                  <a:pt x="8387" y="7104"/>
                  <a:pt x="8387" y="7104"/>
                </a:cubicBezTo>
                <a:close/>
                <a:moveTo>
                  <a:pt x="8869" y="2876"/>
                </a:moveTo>
                <a:lnTo>
                  <a:pt x="4627" y="7716"/>
                </a:lnTo>
                <a:cubicBezTo>
                  <a:pt x="4627" y="7721"/>
                  <a:pt x="4628" y="7726"/>
                  <a:pt x="4628" y="7734"/>
                </a:cubicBezTo>
                <a:lnTo>
                  <a:pt x="4628" y="13865"/>
                </a:lnTo>
                <a:cubicBezTo>
                  <a:pt x="4628" y="13886"/>
                  <a:pt x="4622" y="13906"/>
                  <a:pt x="4622" y="13927"/>
                </a:cubicBezTo>
                <a:lnTo>
                  <a:pt x="8759" y="18723"/>
                </a:lnTo>
                <a:cubicBezTo>
                  <a:pt x="9999" y="16491"/>
                  <a:pt x="9913" y="13651"/>
                  <a:pt x="9913" y="10799"/>
                </a:cubicBezTo>
                <a:cubicBezTo>
                  <a:pt x="9913" y="7948"/>
                  <a:pt x="10109" y="5106"/>
                  <a:pt x="8869" y="2876"/>
                </a:cubicBezTo>
                <a:cubicBezTo>
                  <a:pt x="8869" y="2876"/>
                  <a:pt x="8869" y="2876"/>
                  <a:pt x="8869" y="2876"/>
                </a:cubicBezTo>
                <a:close/>
                <a:moveTo>
                  <a:pt x="3966" y="8499"/>
                </a:moveTo>
                <a:cubicBezTo>
                  <a:pt x="3966" y="8076"/>
                  <a:pt x="3671" y="7734"/>
                  <a:pt x="3305" y="7734"/>
                </a:cubicBezTo>
                <a:lnTo>
                  <a:pt x="2726" y="7734"/>
                </a:lnTo>
                <a:lnTo>
                  <a:pt x="1983" y="7734"/>
                </a:lnTo>
                <a:cubicBezTo>
                  <a:pt x="1618" y="7734"/>
                  <a:pt x="1322" y="8076"/>
                  <a:pt x="1322" y="8499"/>
                </a:cubicBezTo>
                <a:lnTo>
                  <a:pt x="1322" y="13097"/>
                </a:lnTo>
                <a:cubicBezTo>
                  <a:pt x="1322" y="13523"/>
                  <a:pt x="1618" y="13865"/>
                  <a:pt x="1983" y="13865"/>
                </a:cubicBezTo>
                <a:lnTo>
                  <a:pt x="2726" y="13865"/>
                </a:lnTo>
                <a:lnTo>
                  <a:pt x="3305" y="13865"/>
                </a:lnTo>
                <a:cubicBezTo>
                  <a:pt x="3671" y="13865"/>
                  <a:pt x="3966" y="13523"/>
                  <a:pt x="3966" y="13097"/>
                </a:cubicBezTo>
                <a:lnTo>
                  <a:pt x="3966" y="8499"/>
                </a:lnTo>
                <a:cubicBezTo>
                  <a:pt x="3966" y="8499"/>
                  <a:pt x="3966" y="8499"/>
                  <a:pt x="3966" y="8499"/>
                </a:cubicBezTo>
                <a:close/>
                <a:moveTo>
                  <a:pt x="4084" y="15397"/>
                </a:moveTo>
                <a:lnTo>
                  <a:pt x="3305" y="15397"/>
                </a:lnTo>
                <a:lnTo>
                  <a:pt x="2726" y="15397"/>
                </a:lnTo>
                <a:lnTo>
                  <a:pt x="1322" y="15397"/>
                </a:lnTo>
                <a:cubicBezTo>
                  <a:pt x="591" y="15397"/>
                  <a:pt x="0" y="14711"/>
                  <a:pt x="0" y="13865"/>
                </a:cubicBezTo>
                <a:lnTo>
                  <a:pt x="0" y="7734"/>
                </a:lnTo>
                <a:cubicBezTo>
                  <a:pt x="0" y="6886"/>
                  <a:pt x="591" y="6200"/>
                  <a:pt x="1322" y="6200"/>
                </a:cubicBezTo>
                <a:lnTo>
                  <a:pt x="2726" y="6200"/>
                </a:lnTo>
                <a:lnTo>
                  <a:pt x="3305" y="6200"/>
                </a:lnTo>
                <a:lnTo>
                  <a:pt x="4084" y="6200"/>
                </a:lnTo>
                <a:lnTo>
                  <a:pt x="9335" y="0"/>
                </a:lnTo>
                <a:cubicBezTo>
                  <a:pt x="10572" y="3311"/>
                  <a:pt x="11239" y="6960"/>
                  <a:pt x="11239" y="10799"/>
                </a:cubicBezTo>
                <a:cubicBezTo>
                  <a:pt x="11239" y="14636"/>
                  <a:pt x="10572" y="18287"/>
                  <a:pt x="9335" y="21600"/>
                </a:cubicBezTo>
                <a:lnTo>
                  <a:pt x="4084" y="15397"/>
                </a:lnTo>
                <a:cubicBezTo>
                  <a:pt x="4084" y="15397"/>
                  <a:pt x="4084" y="15397"/>
                  <a:pt x="4084" y="15397"/>
                </a:cubicBezTo>
                <a:close/>
                <a:moveTo>
                  <a:pt x="13502" y="16488"/>
                </a:moveTo>
                <a:lnTo>
                  <a:pt x="12972" y="15875"/>
                </a:lnTo>
                <a:cubicBezTo>
                  <a:pt x="14956" y="12888"/>
                  <a:pt x="14954" y="8710"/>
                  <a:pt x="12971" y="5725"/>
                </a:cubicBezTo>
                <a:lnTo>
                  <a:pt x="13501" y="5111"/>
                </a:lnTo>
                <a:cubicBezTo>
                  <a:pt x="15768" y="8439"/>
                  <a:pt x="15769" y="13159"/>
                  <a:pt x="13502" y="16488"/>
                </a:cubicBezTo>
                <a:cubicBezTo>
                  <a:pt x="13502" y="16488"/>
                  <a:pt x="13502" y="16488"/>
                  <a:pt x="13502" y="16488"/>
                </a:cubicBezTo>
                <a:close/>
                <a:moveTo>
                  <a:pt x="15404" y="18692"/>
                </a:moveTo>
                <a:lnTo>
                  <a:pt x="14825" y="18023"/>
                </a:lnTo>
                <a:cubicBezTo>
                  <a:pt x="17837" y="13847"/>
                  <a:pt x="17840" y="7746"/>
                  <a:pt x="14832" y="3568"/>
                </a:cubicBezTo>
                <a:lnTo>
                  <a:pt x="15411" y="2897"/>
                </a:lnTo>
                <a:cubicBezTo>
                  <a:pt x="18682" y="7419"/>
                  <a:pt x="18679" y="14171"/>
                  <a:pt x="15404" y="18692"/>
                </a:cubicBezTo>
                <a:cubicBezTo>
                  <a:pt x="15404" y="18692"/>
                  <a:pt x="15404" y="18692"/>
                  <a:pt x="15404" y="18692"/>
                </a:cubicBezTo>
                <a:close/>
                <a:moveTo>
                  <a:pt x="17273" y="20861"/>
                </a:moveTo>
                <a:lnTo>
                  <a:pt x="16726" y="20225"/>
                </a:lnTo>
                <a:cubicBezTo>
                  <a:pt x="20777" y="14823"/>
                  <a:pt x="20778" y="6770"/>
                  <a:pt x="16731" y="1367"/>
                </a:cubicBezTo>
                <a:lnTo>
                  <a:pt x="17281" y="729"/>
                </a:lnTo>
                <a:cubicBezTo>
                  <a:pt x="21599" y="6497"/>
                  <a:pt x="21597" y="15093"/>
                  <a:pt x="17273" y="20861"/>
                </a:cubicBezTo>
                <a:cubicBezTo>
                  <a:pt x="17273" y="20861"/>
                  <a:pt x="17273" y="20861"/>
                  <a:pt x="17273" y="20861"/>
                </a:cubicBezTo>
                <a:close/>
              </a:path>
            </a:pathLst>
          </a:custGeom>
          <a:solidFill>
            <a:schemeClr val="bg1"/>
          </a:solidFill>
          <a:ln>
            <a:noFill/>
          </a:ln>
          <a:effectLst/>
        </p:spPr>
        <p:txBody>
          <a:bodyPr lIns="0" tIns="0" rIns="0" bIns="0" anchor="ctr"/>
          <a:lstStyle/>
          <a:p>
            <a:endParaRPr lang="id-ID">
              <a:solidFill>
                <a:schemeClr val="tx2"/>
              </a:solidFill>
            </a:endParaRPr>
          </a:p>
        </p:txBody>
      </p:sp>
      <p:cxnSp>
        <p:nvCxnSpPr>
          <p:cNvPr id="3" name="直接连接符 2"/>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8"/>
    </p:custDataLst>
  </p:cSld>
  <p:clrMapOvr>
    <a:masterClrMapping/>
  </p:clrMapOvr>
  <p:timing>
    <p:tnLst>
      <p:par>
        <p:cTn id="1" dur="indefinite" restart="never" nodeType="tmRoot"/>
      </p:par>
    </p:tnLst>
    <p:bldLst>
      <p:bldP spid="4" grpId="0" bldLvl="0" animBg="1"/>
      <p:bldP spid="31" grpId="0" bldLvl="0" animBg="1"/>
      <p:bldP spid="3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941195" y="1595120"/>
            <a:ext cx="5151120" cy="1446550"/>
          </a:xfrm>
          <a:prstGeom prst="rect">
            <a:avLst/>
          </a:prstGeom>
          <a:noFill/>
          <a:ln w="9525">
            <a:noFill/>
          </a:ln>
        </p:spPr>
        <p:txBody>
          <a:bodyPr wrap="square">
            <a:spAutoFit/>
          </a:bodyPr>
          <a:lstStyle/>
          <a:p>
            <a:pPr indent="0" algn="ctr"/>
            <a:r>
              <a:rPr lang="zh-CN" sz="4400" b="1" dirty="0">
                <a:solidFill>
                  <a:schemeClr val="accent2">
                    <a:lumMod val="75000"/>
                  </a:schemeClr>
                </a:solidFill>
                <a:latin typeface="微软雅黑" pitchFamily="34" charset="-122"/>
                <a:ea typeface="微软雅黑" pitchFamily="34" charset="-122"/>
              </a:rPr>
              <a:t>投资宝山   </a:t>
            </a:r>
            <a:endParaRPr lang="zh-CN" sz="4400" b="1" dirty="0">
              <a:solidFill>
                <a:schemeClr val="accent2">
                  <a:lumMod val="75000"/>
                </a:schemeClr>
              </a:solidFill>
              <a:latin typeface="微软雅黑" pitchFamily="34" charset="-122"/>
              <a:ea typeface="微软雅黑" pitchFamily="34" charset="-122"/>
            </a:endParaRPr>
          </a:p>
          <a:p>
            <a:pPr indent="0" algn="ctr"/>
            <a:r>
              <a:rPr lang="zh-CN" sz="4400" b="1" dirty="0">
                <a:solidFill>
                  <a:schemeClr val="accent2">
                    <a:lumMod val="75000"/>
                  </a:schemeClr>
                </a:solidFill>
                <a:latin typeface="微软雅黑" pitchFamily="34" charset="-122"/>
                <a:ea typeface="微软雅黑" pitchFamily="34" charset="-122"/>
              </a:rPr>
              <a:t>投资未</a:t>
            </a:r>
            <a:r>
              <a:rPr lang="zh-CN" sz="4400" b="1" dirty="0" smtClean="0">
                <a:solidFill>
                  <a:schemeClr val="accent2">
                    <a:lumMod val="75000"/>
                  </a:schemeClr>
                </a:solidFill>
                <a:latin typeface="微软雅黑" pitchFamily="34" charset="-122"/>
                <a:ea typeface="微软雅黑" pitchFamily="34" charset="-122"/>
              </a:rPr>
              <a:t>来</a:t>
            </a:r>
            <a:endParaRPr lang="zh-CN" sz="4400" b="1" dirty="0">
              <a:solidFill>
                <a:schemeClr val="accent2">
                  <a:lumMod val="75000"/>
                </a:schemeClr>
              </a:solidFill>
              <a:latin typeface="微软雅黑" pitchFamily="34" charset="-122"/>
              <a:ea typeface="微软雅黑" pitchFamily="3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35710" y="176530"/>
            <a:ext cx="5080000" cy="521970"/>
          </a:xfrm>
          <a:prstGeom prst="rect">
            <a:avLst/>
          </a:prstGeom>
          <a:noFill/>
          <a:ln w="9525">
            <a:noFill/>
          </a:ln>
        </p:spPr>
        <p:txBody>
          <a:bodyPr>
            <a:spAutoFit/>
          </a:bodyPr>
          <a:lstStyle/>
          <a:p>
            <a:pPr indent="0"/>
            <a:r>
              <a:rPr lang="zh-CN" altLang="en-US"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体系</a:t>
            </a:r>
            <a:r>
              <a:rPr lang="zh-CN" altLang="en-US"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最</a:t>
            </a:r>
            <a:r>
              <a:rPr lang="zh-CN" altLang="en-US"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完善  企业成长</a:t>
            </a:r>
            <a:r>
              <a:rPr lang="zh-CN" altLang="en-US"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一</a:t>
            </a:r>
            <a:r>
              <a:rPr lang="zh-CN" altLang="en-US"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路同行</a:t>
            </a:r>
            <a:endParaRPr lang="zh-CN" altLang="zh-CN" sz="2800" b="1" dirty="0">
              <a:effectLst>
                <a:outerShdw blurRad="50800" dist="50800" dir="2700000" algn="tl" rotWithShape="0">
                  <a:prstClr val="black">
                    <a:alpha val="10000"/>
                  </a:prstClr>
                </a:outerShdw>
              </a:effectLst>
              <a:latin typeface="微软雅黑" pitchFamily="34" charset="-122"/>
              <a:ea typeface="微软雅黑" pitchFamily="34" charset="-122"/>
            </a:endParaRPr>
          </a:p>
        </p:txBody>
      </p:sp>
      <p:sp>
        <p:nvSpPr>
          <p:cNvPr id="5" name="文本框 4"/>
          <p:cNvSpPr txBox="1"/>
          <p:nvPr/>
        </p:nvSpPr>
        <p:spPr>
          <a:xfrm>
            <a:off x="881380" y="1002665"/>
            <a:ext cx="3966845" cy="3291840"/>
          </a:xfrm>
          <a:prstGeom prst="rect">
            <a:avLst/>
          </a:prstGeom>
          <a:noFill/>
        </p:spPr>
        <p:txBody>
          <a:bodyPr wrap="square" rtlCol="0">
            <a:spAutoFit/>
          </a:bodyPr>
          <a:lstStyle/>
          <a:p>
            <a:pPr marL="285750" indent="-285750">
              <a:lnSpc>
                <a:spcPct val="200000"/>
              </a:lnSpc>
              <a:buFont typeface="Wingdings" charset="2"/>
              <a:buChar char="Ø"/>
            </a:pPr>
            <a:r>
              <a:rPr lang="zh-CN" altLang="en-US" sz="1600" dirty="0">
                <a:effectLst>
                  <a:outerShdw blurRad="38100" dist="25400" dir="5400000" algn="ctr" rotWithShape="0">
                    <a:srgbClr val="6E747A">
                      <a:alpha val="43000"/>
                    </a:srgbClr>
                  </a:outerShdw>
                </a:effectLst>
              </a:rPr>
              <a:t>从企业引进培育、做大做强做优、科技创新突破、金融及人才配套、资源要素集聚等</a:t>
            </a:r>
            <a:r>
              <a:rPr lang="zh-CN" altLang="en-US" sz="2000" b="1" dirty="0">
                <a:solidFill>
                  <a:srgbClr val="FF0000"/>
                </a:solidFill>
                <a:effectLst>
                  <a:outerShdw blurRad="38100" dist="25400" dir="5400000" algn="ctr" rotWithShape="0">
                    <a:srgbClr val="6E747A">
                      <a:alpha val="43000"/>
                    </a:srgbClr>
                  </a:outerShdw>
                </a:effectLst>
              </a:rPr>
              <a:t>企业发展全生命周期</a:t>
            </a:r>
            <a:r>
              <a:rPr lang="zh-CN" altLang="en-US" sz="1600" dirty="0">
                <a:effectLst>
                  <a:outerShdw blurRad="38100" dist="25400" dir="5400000" algn="ctr" rotWithShape="0">
                    <a:srgbClr val="6E747A">
                      <a:alpha val="43000"/>
                    </a:srgbClr>
                  </a:outerShdw>
                </a:effectLst>
              </a:rPr>
              <a:t>的各环</a:t>
            </a:r>
            <a:r>
              <a:rPr lang="zh-CN" altLang="en-US" sz="1600" dirty="0" smtClean="0">
                <a:effectLst>
                  <a:outerShdw blurRad="38100" dist="25400" dir="5400000" algn="ctr" rotWithShape="0">
                    <a:srgbClr val="6E747A">
                      <a:alpha val="43000"/>
                    </a:srgbClr>
                  </a:outerShdw>
                </a:effectLst>
              </a:rPr>
              <a:t>节给予政策扶持。</a:t>
            </a:r>
            <a:endParaRPr lang="en-US" altLang="zh-CN" sz="1600" dirty="0">
              <a:effectLst>
                <a:outerShdw blurRad="38100" dist="25400" dir="5400000" algn="ctr" rotWithShape="0">
                  <a:srgbClr val="6E747A">
                    <a:alpha val="43000"/>
                  </a:srgbClr>
                </a:outerShdw>
              </a:effectLst>
            </a:endParaRPr>
          </a:p>
          <a:p>
            <a:pPr marL="285750" indent="-285750" algn="l" fontAlgn="auto">
              <a:lnSpc>
                <a:spcPct val="200000"/>
              </a:lnSpc>
              <a:buFont typeface="Wingdings" charset="2"/>
              <a:buChar char="Ø"/>
            </a:pPr>
            <a:r>
              <a:rPr lang="zh-CN" altLang="en-US" sz="1600" dirty="0">
                <a:effectLst>
                  <a:outerShdw blurRad="38100" dist="25400" dir="5400000" algn="ctr" rotWithShape="0">
                    <a:srgbClr val="6E747A">
                      <a:alpha val="43000"/>
                    </a:srgbClr>
                  </a:outerShdw>
                </a:effectLst>
              </a:rPr>
              <a:t>无论企业处于哪个发展阶段，都能从中找到</a:t>
            </a:r>
            <a:r>
              <a:rPr lang="zh-CN" altLang="en-US" sz="2000" b="1" dirty="0">
                <a:solidFill>
                  <a:srgbClr val="FF0000"/>
                </a:solidFill>
                <a:effectLst>
                  <a:outerShdw blurRad="38100" dist="25400" dir="5400000" algn="ctr" rotWithShape="0">
                    <a:srgbClr val="6E747A">
                      <a:alpha val="43000"/>
                    </a:srgbClr>
                  </a:outerShdw>
                </a:effectLst>
              </a:rPr>
              <a:t>量身定制</a:t>
            </a:r>
            <a:r>
              <a:rPr lang="zh-CN" altLang="en-US" sz="1600" dirty="0">
                <a:effectLst>
                  <a:outerShdw blurRad="38100" dist="25400" dir="5400000" algn="ctr" rotWithShape="0">
                    <a:srgbClr val="6E747A">
                      <a:alpha val="43000"/>
                    </a:srgbClr>
                  </a:outerShdw>
                </a:effectLst>
              </a:rPr>
              <a:t>的政策组合</a:t>
            </a:r>
            <a:r>
              <a:rPr lang="zh-CN" altLang="en-US" sz="1600" dirty="0" smtClean="0">
                <a:effectLst>
                  <a:outerShdw blurRad="38100" dist="25400" dir="5400000" algn="ctr" rotWithShape="0">
                    <a:srgbClr val="6E747A">
                      <a:alpha val="43000"/>
                    </a:srgbClr>
                  </a:outerShdw>
                </a:effectLst>
              </a:rPr>
              <a:t>。</a:t>
            </a:r>
            <a:endParaRPr lang="en-US" altLang="zh-CN" sz="1600" dirty="0">
              <a:effectLst>
                <a:outerShdw blurRad="38100" dist="25400" dir="5400000" algn="ctr" rotWithShape="0">
                  <a:srgbClr val="6E747A">
                    <a:alpha val="43000"/>
                  </a:srgbClr>
                </a:outerShdw>
              </a:effectLst>
            </a:endParaRPr>
          </a:p>
        </p:txBody>
      </p:sp>
      <p:grpSp>
        <p:nvGrpSpPr>
          <p:cNvPr id="87" name="组合 86"/>
          <p:cNvGrpSpPr/>
          <p:nvPr/>
        </p:nvGrpSpPr>
        <p:grpSpPr>
          <a:xfrm>
            <a:off x="5245735" y="967105"/>
            <a:ext cx="3027680" cy="2934970"/>
            <a:chOff x="6916" y="1581"/>
            <a:chExt cx="4768" cy="4622"/>
          </a:xfrm>
        </p:grpSpPr>
        <p:pic>
          <p:nvPicPr>
            <p:cNvPr id="64" name="图片 63" descr="未标题-2"/>
            <p:cNvPicPr>
              <a:picLocks noChangeAspect="1"/>
            </p:cNvPicPr>
            <p:nvPr/>
          </p:nvPicPr>
          <p:blipFill>
            <a:blip r:embed="rId1"/>
            <a:stretch>
              <a:fillRect/>
            </a:stretch>
          </p:blipFill>
          <p:spPr>
            <a:xfrm>
              <a:off x="6916" y="1581"/>
              <a:ext cx="4769" cy="4622"/>
            </a:xfrm>
            <a:prstGeom prst="rect">
              <a:avLst/>
            </a:prstGeom>
          </p:spPr>
        </p:pic>
        <p:sp>
          <p:nvSpPr>
            <p:cNvPr id="65" name="文本框 64"/>
            <p:cNvSpPr txBox="1"/>
            <p:nvPr/>
          </p:nvSpPr>
          <p:spPr>
            <a:xfrm>
              <a:off x="8081" y="3294"/>
              <a:ext cx="2440" cy="1307"/>
            </a:xfrm>
            <a:prstGeom prst="rect">
              <a:avLst/>
            </a:prstGeom>
            <a:noFill/>
          </p:spPr>
          <p:txBody>
            <a:bodyPr wrap="square" rtlCol="0">
              <a:spAutoFit/>
            </a:bodyPr>
            <a:lstStyle/>
            <a:p>
              <a:pPr algn="ctr"/>
              <a:r>
                <a:rPr lang="zh-CN" altLang="en-US" sz="2400"/>
                <a:t>全生命</a:t>
              </a:r>
              <a:endParaRPr lang="zh-CN" altLang="en-US" sz="2400"/>
            </a:p>
            <a:p>
              <a:pPr algn="ctr"/>
              <a:r>
                <a:rPr lang="zh-CN" altLang="en-US" sz="2400"/>
                <a:t>周期</a:t>
              </a:r>
              <a:endParaRPr lang="zh-CN" altLang="en-US" sz="2400"/>
            </a:p>
          </p:txBody>
        </p:sp>
        <p:sp>
          <p:nvSpPr>
            <p:cNvPr id="82" name="文本框 81"/>
            <p:cNvSpPr txBox="1"/>
            <p:nvPr/>
          </p:nvSpPr>
          <p:spPr>
            <a:xfrm>
              <a:off x="8568" y="5420"/>
              <a:ext cx="2132" cy="531"/>
            </a:xfrm>
            <a:prstGeom prst="rect">
              <a:avLst/>
            </a:prstGeom>
            <a:noFill/>
          </p:spPr>
          <p:txBody>
            <a:bodyPr wrap="square" rtlCol="0">
              <a:spAutoFit/>
            </a:bodyPr>
            <a:lstStyle/>
            <a:p>
              <a:pPr lvl="0" algn="l"/>
              <a:r>
                <a:rPr lang="zh-CN" altLang="en-US" sz="1600">
                  <a:solidFill>
                    <a:schemeClr val="bg1"/>
                  </a:solidFill>
                  <a:sym typeface="+mn-ea"/>
                </a:rPr>
                <a:t>科技创新</a:t>
              </a:r>
              <a:endParaRPr lang="zh-CN" altLang="en-US" sz="1600">
                <a:solidFill>
                  <a:schemeClr val="bg1"/>
                </a:solidFill>
                <a:sym typeface="+mn-ea"/>
              </a:endParaRPr>
            </a:p>
          </p:txBody>
        </p:sp>
        <p:sp>
          <p:nvSpPr>
            <p:cNvPr id="83" name="文本框 82"/>
            <p:cNvSpPr txBox="1"/>
            <p:nvPr/>
          </p:nvSpPr>
          <p:spPr>
            <a:xfrm rot="14820000">
              <a:off x="6823" y="4207"/>
              <a:ext cx="1760" cy="531"/>
            </a:xfrm>
            <a:prstGeom prst="rect">
              <a:avLst/>
            </a:prstGeom>
            <a:noFill/>
          </p:spPr>
          <p:txBody>
            <a:bodyPr wrap="square" rtlCol="0">
              <a:spAutoFit/>
            </a:bodyPr>
            <a:lstStyle/>
            <a:p>
              <a:pPr lvl="0" algn="l"/>
              <a:r>
                <a:rPr lang="zh-CN" altLang="en-US" sz="1600">
                  <a:solidFill>
                    <a:schemeClr val="bg1"/>
                  </a:solidFill>
                  <a:sym typeface="+mn-ea"/>
                </a:rPr>
                <a:t>做大做强</a:t>
              </a:r>
              <a:endParaRPr lang="zh-CN" altLang="en-US" sz="1600">
                <a:solidFill>
                  <a:schemeClr val="bg1"/>
                </a:solidFill>
                <a:sym typeface="+mn-ea"/>
              </a:endParaRPr>
            </a:p>
          </p:txBody>
        </p:sp>
        <p:sp>
          <p:nvSpPr>
            <p:cNvPr id="84" name="文本框 83"/>
            <p:cNvSpPr txBox="1"/>
            <p:nvPr/>
          </p:nvSpPr>
          <p:spPr>
            <a:xfrm rot="19380000">
              <a:off x="7451" y="2160"/>
              <a:ext cx="1915" cy="531"/>
            </a:xfrm>
            <a:prstGeom prst="rect">
              <a:avLst/>
            </a:prstGeom>
            <a:noFill/>
          </p:spPr>
          <p:txBody>
            <a:bodyPr wrap="square" rtlCol="0">
              <a:spAutoFit/>
            </a:bodyPr>
            <a:lstStyle/>
            <a:p>
              <a:r>
                <a:rPr lang="zh-CN" altLang="en-US" sz="1600">
                  <a:solidFill>
                    <a:schemeClr val="bg1"/>
                  </a:solidFill>
                </a:rPr>
                <a:t>引进培育</a:t>
              </a:r>
              <a:endParaRPr lang="zh-CN" altLang="en-US" sz="1600">
                <a:solidFill>
                  <a:schemeClr val="bg1"/>
                </a:solidFill>
              </a:endParaRPr>
            </a:p>
          </p:txBody>
        </p:sp>
        <p:sp>
          <p:nvSpPr>
            <p:cNvPr id="85" name="文本框 84"/>
            <p:cNvSpPr txBox="1"/>
            <p:nvPr/>
          </p:nvSpPr>
          <p:spPr>
            <a:xfrm rot="2400000">
              <a:off x="9531" y="2400"/>
              <a:ext cx="1865" cy="531"/>
            </a:xfrm>
            <a:prstGeom prst="rect">
              <a:avLst/>
            </a:prstGeom>
            <a:noFill/>
          </p:spPr>
          <p:txBody>
            <a:bodyPr wrap="square" rtlCol="0">
              <a:spAutoFit/>
            </a:bodyPr>
            <a:lstStyle/>
            <a:p>
              <a:pPr lvl="0" algn="l"/>
              <a:r>
                <a:rPr lang="zh-CN" altLang="en-US" sz="1600">
                  <a:solidFill>
                    <a:schemeClr val="bg1"/>
                  </a:solidFill>
                  <a:sym typeface="+mn-ea"/>
                </a:rPr>
                <a:t>资源要素</a:t>
              </a:r>
              <a:endParaRPr lang="zh-CN" altLang="en-US" sz="1600">
                <a:solidFill>
                  <a:schemeClr val="bg1"/>
                </a:solidFill>
                <a:sym typeface="+mn-ea"/>
              </a:endParaRPr>
            </a:p>
          </p:txBody>
        </p:sp>
        <p:sp>
          <p:nvSpPr>
            <p:cNvPr id="86" name="文本框 85"/>
            <p:cNvSpPr txBox="1"/>
            <p:nvPr/>
          </p:nvSpPr>
          <p:spPr>
            <a:xfrm rot="6900000">
              <a:off x="9731" y="4349"/>
              <a:ext cx="2217" cy="531"/>
            </a:xfrm>
            <a:prstGeom prst="rect">
              <a:avLst/>
            </a:prstGeom>
            <a:noFill/>
          </p:spPr>
          <p:txBody>
            <a:bodyPr wrap="square" rtlCol="0">
              <a:spAutoFit/>
            </a:bodyPr>
            <a:lstStyle/>
            <a:p>
              <a:pPr lvl="0" algn="l"/>
              <a:r>
                <a:rPr lang="zh-CN" altLang="en-US" sz="1600">
                  <a:solidFill>
                    <a:schemeClr val="bg1"/>
                  </a:solidFill>
                  <a:sym typeface="+mn-ea"/>
                </a:rPr>
                <a:t>金融及人才</a:t>
              </a:r>
              <a:endParaRPr lang="zh-CN" altLang="en-US" sz="1600">
                <a:solidFill>
                  <a:schemeClr val="bg1"/>
                </a:solidFill>
                <a:sym typeface="+mn-ea"/>
              </a:endParaRPr>
            </a:p>
          </p:txBody>
        </p:sp>
      </p:grpSp>
      <p:cxnSp>
        <p:nvCxnSpPr>
          <p:cNvPr id="3" name="直接连接符 2"/>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1793965" y="4435614"/>
            <a:ext cx="4659086" cy="707886"/>
          </a:xfrm>
          <a:prstGeom prst="rect">
            <a:avLst/>
          </a:prstGeom>
          <a:noFill/>
        </p:spPr>
        <p:txBody>
          <a:bodyPr wrap="square" rtlCol="0">
            <a:spAutoFit/>
          </a:bodyPr>
          <a:lstStyle/>
          <a:p>
            <a:pPr algn="ctr"/>
            <a:r>
              <a:rPr lang="zh-CN" altLang="en-US" sz="2000" b="1" dirty="0">
                <a:solidFill>
                  <a:srgbClr val="0070C0"/>
                </a:solidFill>
                <a:effectLst>
                  <a:outerShdw blurRad="50800" dist="38100" dir="16200000" rotWithShape="0">
                    <a:prstClr val="black">
                      <a:alpha val="40000"/>
                    </a:prstClr>
                  </a:outerShdw>
                </a:effectLst>
              </a:rPr>
              <a:t>有效推动企业落地宝山并持续发展壮大。</a:t>
            </a:r>
            <a:endParaRPr lang="zh-CN" altLang="en-US" sz="2000" b="1" dirty="0">
              <a:solidFill>
                <a:srgbClr val="0070C0"/>
              </a:solidFill>
              <a:effectLst>
                <a:outerShdw blurRad="50800" dist="38100" dir="16200000" rotWithShape="0">
                  <a:prstClr val="black">
                    <a:alpha val="40000"/>
                  </a:prstClr>
                </a:outerShdw>
              </a:effectLst>
            </a:endParaRPr>
          </a:p>
          <a:p>
            <a:pPr algn="ctr"/>
            <a:endParaRPr lang="zh-CN" altLang="en-US" sz="2000" dirty="0"/>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35710" y="176530"/>
            <a:ext cx="5080000" cy="521970"/>
          </a:xfrm>
          <a:prstGeom prst="rect">
            <a:avLst/>
          </a:prstGeom>
          <a:noFill/>
          <a:ln w="9525">
            <a:noFill/>
          </a:ln>
        </p:spPr>
        <p:txBody>
          <a:bodyPr>
            <a:spAutoFit/>
          </a:bodyPr>
          <a:lstStyle/>
          <a:p>
            <a:pPr indent="0"/>
            <a:r>
              <a:rPr lang="zh-CN" altLang="en-US"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政策</a:t>
            </a:r>
            <a:r>
              <a:rPr lang="zh-CN" altLang="en-US"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最</a:t>
            </a:r>
            <a:r>
              <a:rPr lang="zh-CN" altLang="en-US"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透明  企业扶持</a:t>
            </a:r>
            <a:r>
              <a:rPr lang="zh-CN" altLang="en-US"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一</a:t>
            </a:r>
            <a:r>
              <a:rPr lang="zh-CN" altLang="en-US"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目了然</a:t>
            </a:r>
            <a:endParaRPr lang="zh-CN" altLang="zh-CN" sz="2800" b="1" dirty="0">
              <a:effectLst>
                <a:outerShdw blurRad="50800" dist="50800" dir="2700000" algn="tl" rotWithShape="0">
                  <a:prstClr val="black">
                    <a:alpha val="10000"/>
                  </a:prstClr>
                </a:outerShdw>
              </a:effectLst>
              <a:latin typeface="微软雅黑" pitchFamily="34" charset="-122"/>
              <a:ea typeface="微软雅黑" pitchFamily="34" charset="-122"/>
            </a:endParaRPr>
          </a:p>
        </p:txBody>
      </p:sp>
      <p:sp>
        <p:nvSpPr>
          <p:cNvPr id="5" name="文本框 4"/>
          <p:cNvSpPr txBox="1"/>
          <p:nvPr/>
        </p:nvSpPr>
        <p:spPr>
          <a:xfrm>
            <a:off x="4058194" y="927257"/>
            <a:ext cx="4894444" cy="525465"/>
          </a:xfrm>
          <a:prstGeom prst="rect">
            <a:avLst/>
          </a:prstGeom>
          <a:noFill/>
        </p:spPr>
        <p:txBody>
          <a:bodyPr wrap="square" rtlCol="0">
            <a:spAutoFit/>
          </a:bodyPr>
          <a:lstStyle/>
          <a:p>
            <a:pPr marL="285750" indent="-285750" fontAlgn="auto">
              <a:lnSpc>
                <a:spcPts val="4000"/>
              </a:lnSpc>
              <a:buFont typeface="Wingdings" charset="2"/>
              <a:buChar char="Ø"/>
            </a:pPr>
            <a:r>
              <a:rPr lang="zh-CN" altLang="en-US" sz="1600" dirty="0">
                <a:effectLst>
                  <a:outerShdw blurRad="38100" dist="25400" dir="5400000" algn="ctr" rotWithShape="0">
                    <a:srgbClr val="6E747A">
                      <a:alpha val="43000"/>
                    </a:srgbClr>
                  </a:outerShdw>
                </a:effectLst>
              </a:rPr>
              <a:t>条款表述清晰，明确界定了扶持标准和最高额度</a:t>
            </a:r>
            <a:r>
              <a:rPr lang="zh-CN" altLang="en-US" sz="1600" dirty="0" smtClean="0">
                <a:effectLst>
                  <a:outerShdw blurRad="38100" dist="25400" dir="5400000" algn="ctr" rotWithShape="0">
                    <a:srgbClr val="6E747A">
                      <a:alpha val="43000"/>
                    </a:srgbClr>
                  </a:outerShdw>
                </a:effectLst>
              </a:rPr>
              <a:t>。</a:t>
            </a:r>
            <a:endParaRPr lang="zh-CN" altLang="en-US" sz="1600" dirty="0">
              <a:effectLst>
                <a:outerShdw blurRad="38100" dist="25400" dir="5400000" algn="ctr" rotWithShape="0">
                  <a:srgbClr val="6E747A">
                    <a:alpha val="43000"/>
                  </a:srgbClr>
                </a:outerShdw>
              </a:effectLst>
            </a:endParaRPr>
          </a:p>
        </p:txBody>
      </p:sp>
      <p:pic>
        <p:nvPicPr>
          <p:cNvPr id="2" name="图片 1"/>
          <p:cNvPicPr>
            <a:picLocks noChangeAspect="1"/>
          </p:cNvPicPr>
          <p:nvPr/>
        </p:nvPicPr>
        <p:blipFill>
          <a:blip r:embed="rId1"/>
          <a:stretch>
            <a:fillRect/>
          </a:stretch>
        </p:blipFill>
        <p:spPr>
          <a:xfrm>
            <a:off x="956945" y="1081405"/>
            <a:ext cx="2747645" cy="2319655"/>
          </a:xfrm>
          <a:prstGeom prst="rect">
            <a:avLst/>
          </a:prstGeom>
        </p:spPr>
      </p:pic>
      <p:sp>
        <p:nvSpPr>
          <p:cNvPr id="3" name="文本框 2"/>
          <p:cNvSpPr txBox="1"/>
          <p:nvPr/>
        </p:nvSpPr>
        <p:spPr>
          <a:xfrm>
            <a:off x="4711217" y="3146650"/>
            <a:ext cx="4171328" cy="860425"/>
          </a:xfrm>
          <a:prstGeom prst="rect">
            <a:avLst/>
          </a:prstGeom>
          <a:noFill/>
        </p:spPr>
        <p:txBody>
          <a:bodyPr wrap="square" rtlCol="0" anchor="t">
            <a:spAutoFit/>
          </a:bodyPr>
          <a:lstStyle/>
          <a:p>
            <a:pPr algn="ctr">
              <a:lnSpc>
                <a:spcPts val="3000"/>
              </a:lnSpc>
              <a:buFont typeface="Wingdings" charset="2"/>
            </a:pPr>
            <a:r>
              <a:rPr lang="zh-CN" altLang="en-US" b="1" dirty="0" smtClean="0">
                <a:effectLst>
                  <a:outerShdw blurRad="50800" dist="38100" dir="16200000" rotWithShape="0">
                    <a:prstClr val="black">
                      <a:alpha val="40000"/>
                    </a:prstClr>
                  </a:outerShdw>
                </a:effectLst>
                <a:sym typeface="+mn-ea"/>
              </a:rPr>
              <a:t>企业可以根据企业的年主营业务收入计算出可</a:t>
            </a:r>
            <a:r>
              <a:rPr lang="zh-CN" altLang="en-US" b="1" dirty="0">
                <a:effectLst>
                  <a:outerShdw blurRad="50800" dist="38100" dir="16200000" rotWithShape="0">
                    <a:prstClr val="black">
                      <a:alpha val="40000"/>
                    </a:prstClr>
                  </a:outerShdw>
                </a:effectLst>
                <a:sym typeface="+mn-ea"/>
              </a:rPr>
              <a:t>以获得的扶</a:t>
            </a:r>
            <a:r>
              <a:rPr lang="zh-CN" altLang="en-US" b="1" dirty="0" smtClean="0">
                <a:effectLst>
                  <a:outerShdw blurRad="50800" dist="38100" dir="16200000" rotWithShape="0">
                    <a:prstClr val="black">
                      <a:alpha val="40000"/>
                    </a:prstClr>
                  </a:outerShdw>
                </a:effectLst>
                <a:sym typeface="+mn-ea"/>
              </a:rPr>
              <a:t>持资金。</a:t>
            </a:r>
            <a:endParaRPr lang="zh-CN" altLang="en-US" b="1" dirty="0">
              <a:effectLst>
                <a:outerShdw blurRad="50800" dist="38100" dir="16200000" rotWithShape="0">
                  <a:prstClr val="black">
                    <a:alpha val="40000"/>
                  </a:prstClr>
                </a:outerShdw>
              </a:effectLst>
              <a:sym typeface="+mn-ea"/>
            </a:endParaRPr>
          </a:p>
        </p:txBody>
      </p:sp>
      <p:cxnSp>
        <p:nvCxnSpPr>
          <p:cNvPr id="4" name="直接连接符 3"/>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7" name="圆角矩形标注 6"/>
          <p:cNvSpPr/>
          <p:nvPr/>
        </p:nvSpPr>
        <p:spPr>
          <a:xfrm>
            <a:off x="3756012" y="1517989"/>
            <a:ext cx="878490" cy="388553"/>
          </a:xfrm>
          <a:prstGeom prst="wedgeRoundRectCallout">
            <a:avLst>
              <a:gd name="adj1" fmla="val 71272"/>
              <a:gd name="adj2" fmla="val 6025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例如：</a:t>
            </a:r>
            <a:endParaRPr lang="zh-CN" altLang="en-US" sz="1600" dirty="0"/>
          </a:p>
        </p:txBody>
      </p:sp>
      <p:sp>
        <p:nvSpPr>
          <p:cNvPr id="10" name="矩形 9"/>
          <p:cNvSpPr/>
          <p:nvPr/>
        </p:nvSpPr>
        <p:spPr>
          <a:xfrm>
            <a:off x="325457" y="4081026"/>
            <a:ext cx="6186309" cy="369332"/>
          </a:xfrm>
          <a:prstGeom prst="rect">
            <a:avLst/>
          </a:prstGeom>
        </p:spPr>
        <p:txBody>
          <a:bodyPr wrap="none">
            <a:spAutoFit/>
          </a:bodyPr>
          <a:lstStyle/>
          <a:p>
            <a:r>
              <a:rPr lang="zh-CN" altLang="en-US" b="1" dirty="0">
                <a:solidFill>
                  <a:srgbClr val="FF0000"/>
                </a:solidFill>
                <a:effectLst>
                  <a:outerShdw blurRad="50800" dist="38100" dir="16200000" rotWithShape="0">
                    <a:prstClr val="black">
                      <a:alpha val="40000"/>
                    </a:prstClr>
                  </a:outerShdw>
                </a:effectLst>
                <a:sym typeface="+mn-ea"/>
              </a:rPr>
              <a:t>在申报前</a:t>
            </a:r>
            <a:r>
              <a:rPr lang="zh-CN" altLang="en-US" b="1" dirty="0" smtClean="0">
                <a:solidFill>
                  <a:srgbClr val="0070C0"/>
                </a:solidFill>
                <a:effectLst>
                  <a:outerShdw blurRad="50800" dist="38100" dir="16200000" rotWithShape="0">
                    <a:prstClr val="black">
                      <a:alpha val="40000"/>
                    </a:prstClr>
                  </a:outerShdw>
                </a:effectLst>
                <a:sym typeface="+mn-ea"/>
              </a:rPr>
              <a:t>，企业就可以对能够获得政策扶持有</a:t>
            </a:r>
            <a:r>
              <a:rPr lang="zh-CN" altLang="en-US" b="1" dirty="0">
                <a:solidFill>
                  <a:srgbClr val="FF0000"/>
                </a:solidFill>
                <a:effectLst>
                  <a:outerShdw blurRad="50800" dist="38100" dir="16200000" rotWithShape="0">
                    <a:prstClr val="black">
                      <a:alpha val="40000"/>
                    </a:prstClr>
                  </a:outerShdw>
                </a:effectLst>
                <a:sym typeface="+mn-ea"/>
              </a:rPr>
              <a:t>明确的预期</a:t>
            </a:r>
            <a:r>
              <a:rPr lang="zh-CN" altLang="en-US" b="1" dirty="0">
                <a:solidFill>
                  <a:srgbClr val="0070C0"/>
                </a:solidFill>
                <a:effectLst>
                  <a:outerShdw blurRad="50800" dist="38100" dir="16200000" rotWithShape="0">
                    <a:prstClr val="black">
                      <a:alpha val="40000"/>
                    </a:prstClr>
                  </a:outerShdw>
                </a:effectLst>
                <a:sym typeface="+mn-ea"/>
              </a:rPr>
              <a:t>。</a:t>
            </a:r>
            <a:endParaRPr lang="zh-CN" altLang="en-US" dirty="0"/>
          </a:p>
        </p:txBody>
      </p:sp>
      <p:pic>
        <p:nvPicPr>
          <p:cNvPr id="6" name="图片 5"/>
          <p:cNvPicPr>
            <a:picLocks noChangeAspect="1"/>
          </p:cNvPicPr>
          <p:nvPr/>
        </p:nvPicPr>
        <p:blipFill>
          <a:blip r:embed="rId2"/>
          <a:stretch>
            <a:fillRect/>
          </a:stretch>
        </p:blipFill>
        <p:spPr>
          <a:xfrm>
            <a:off x="4811395" y="1682115"/>
            <a:ext cx="4141470" cy="1393825"/>
          </a:xfrm>
          <a:prstGeom prst="rect">
            <a:avLst/>
          </a:prstGeom>
        </p:spPr>
      </p:pic>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35710" y="176530"/>
            <a:ext cx="5080000" cy="521970"/>
          </a:xfrm>
          <a:prstGeom prst="rect">
            <a:avLst/>
          </a:prstGeom>
          <a:noFill/>
          <a:ln w="9525">
            <a:noFill/>
          </a:ln>
        </p:spPr>
        <p:txBody>
          <a:bodyPr>
            <a:spAutoFit/>
          </a:bodyPr>
          <a:lstStyle/>
          <a:p>
            <a:pPr indent="0"/>
            <a:r>
              <a:rPr lang="zh-CN" altLang="en-US"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流程</a:t>
            </a:r>
            <a:r>
              <a:rPr lang="zh-CN" altLang="en-US"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最</a:t>
            </a:r>
            <a:r>
              <a:rPr lang="zh-CN" altLang="en-US"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便捷  </a:t>
            </a:r>
            <a:r>
              <a:rPr lang="zh-CN" alt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企业申报</a:t>
            </a:r>
            <a:r>
              <a:rPr lang="zh-CN" alt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一</a:t>
            </a:r>
            <a:r>
              <a:rPr lang="zh-CN" alt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站可达</a:t>
            </a:r>
            <a:endParaRPr lang="zh-CN" altLang="en-US"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endParaRPr>
          </a:p>
        </p:txBody>
      </p:sp>
      <p:sp>
        <p:nvSpPr>
          <p:cNvPr id="5" name="文本框 4"/>
          <p:cNvSpPr txBox="1"/>
          <p:nvPr/>
        </p:nvSpPr>
        <p:spPr>
          <a:xfrm>
            <a:off x="592455" y="927735"/>
            <a:ext cx="3489325" cy="3681730"/>
          </a:xfrm>
          <a:prstGeom prst="rect">
            <a:avLst/>
          </a:prstGeom>
          <a:noFill/>
        </p:spPr>
        <p:txBody>
          <a:bodyPr wrap="square" rtlCol="0">
            <a:spAutoFit/>
          </a:bodyPr>
          <a:lstStyle/>
          <a:p>
            <a:pPr marL="285750" indent="0" fontAlgn="auto">
              <a:lnSpc>
                <a:spcPts val="4000"/>
              </a:lnSpc>
              <a:buFont typeface="Wingdings" charset="2"/>
              <a:buChar char="Ø"/>
            </a:pPr>
            <a:r>
              <a:rPr lang="zh-CN" altLang="en-US" sz="1600">
                <a:effectLst>
                  <a:outerShdw blurRad="38100" dist="25400" dir="5400000" algn="ctr" rotWithShape="0">
                    <a:srgbClr val="6E747A">
                      <a:alpha val="43000"/>
                    </a:srgbClr>
                  </a:outerShdw>
                </a:effectLst>
              </a:rPr>
              <a:t>宝山区产业扶持政策实行</a:t>
            </a:r>
            <a:endParaRPr lang="zh-CN" altLang="en-US" sz="1600">
              <a:effectLst>
                <a:outerShdw blurRad="38100" dist="25400" dir="5400000" algn="ctr" rotWithShape="0">
                  <a:srgbClr val="6E747A">
                    <a:alpha val="43000"/>
                  </a:srgbClr>
                </a:outerShdw>
              </a:effectLst>
            </a:endParaRPr>
          </a:p>
          <a:p>
            <a:pPr indent="0" fontAlgn="auto">
              <a:lnSpc>
                <a:spcPts val="4000"/>
              </a:lnSpc>
              <a:buFont typeface="Wingdings" charset="2"/>
              <a:buNone/>
            </a:pPr>
            <a:r>
              <a:rPr lang="zh-CN" altLang="en-US" b="1">
                <a:solidFill>
                  <a:srgbClr val="FF0000"/>
                </a:solidFill>
                <a:effectLst>
                  <a:outerShdw blurRad="50800" dist="38100" dir="16200000" rotWithShape="0">
                    <a:prstClr val="black">
                      <a:alpha val="40000"/>
                    </a:prstClr>
                  </a:outerShdw>
                </a:effectLst>
              </a:rPr>
              <a:t>         一口受理，全程网办。</a:t>
            </a:r>
            <a:endParaRPr lang="zh-CN" altLang="en-US" sz="1600">
              <a:effectLst>
                <a:outerShdw blurRad="38100" dist="25400" dir="5400000" algn="ctr" rotWithShape="0">
                  <a:srgbClr val="6E747A">
                    <a:alpha val="43000"/>
                  </a:srgbClr>
                </a:outerShdw>
              </a:effectLst>
            </a:endParaRPr>
          </a:p>
          <a:p>
            <a:pPr marL="285750" indent="0" fontAlgn="auto">
              <a:lnSpc>
                <a:spcPts val="4000"/>
              </a:lnSpc>
              <a:buFont typeface="Wingdings" charset="2"/>
              <a:buChar char="Ø"/>
            </a:pPr>
            <a:r>
              <a:rPr lang="zh-CN" altLang="en-US" sz="1600">
                <a:effectLst>
                  <a:outerShdw blurRad="38100" dist="25400" dir="5400000" algn="ctr" rotWithShape="0">
                    <a:srgbClr val="6E747A">
                      <a:alpha val="43000"/>
                    </a:srgbClr>
                  </a:outerShdw>
                </a:effectLst>
              </a:rPr>
              <a:t>全市首创形成40项</a:t>
            </a:r>
            <a:r>
              <a:rPr lang="zh-CN" altLang="en-US" sz="1600">
                <a:effectLst>
                  <a:outerShdw blurRad="38100" dist="25400" dir="5400000" algn="ctr" rotWithShape="0">
                    <a:srgbClr val="6E747A">
                      <a:alpha val="43000"/>
                    </a:srgbClr>
                  </a:outerShdw>
                </a:effectLst>
                <a:sym typeface="+mn-ea"/>
              </a:rPr>
              <a:t>认定类、配套类产业政策扶持</a:t>
            </a:r>
            <a:r>
              <a:rPr lang="zh-CN" altLang="en-US" b="1">
                <a:solidFill>
                  <a:srgbClr val="FF0000"/>
                </a:solidFill>
                <a:effectLst>
                  <a:outerShdw blurRad="50800" dist="38100" dir="16200000" rotWithShape="0">
                    <a:prstClr val="black">
                      <a:alpha val="40000"/>
                    </a:prstClr>
                  </a:outerShdw>
                </a:effectLst>
              </a:rPr>
              <a:t>简易申报程序</a:t>
            </a:r>
            <a:r>
              <a:rPr lang="zh-CN" altLang="en-US" sz="1600">
                <a:effectLst>
                  <a:outerShdw blurRad="38100" dist="25400" dir="5400000" algn="ctr" rotWithShape="0">
                    <a:srgbClr val="6E747A">
                      <a:alpha val="43000"/>
                    </a:srgbClr>
                  </a:outerShdw>
                </a:effectLst>
              </a:rPr>
              <a:t>事项，加快政策兑现速度，力争做到</a:t>
            </a:r>
            <a:r>
              <a:rPr lang="zh-CN" altLang="en-US" b="1">
                <a:solidFill>
                  <a:srgbClr val="FF0000"/>
                </a:solidFill>
                <a:effectLst>
                  <a:outerShdw blurRad="50800" dist="38100" dir="16200000" rotWithShape="0">
                    <a:prstClr val="black">
                      <a:alpha val="40000"/>
                    </a:prstClr>
                  </a:outerShdw>
                </a:effectLst>
              </a:rPr>
              <a:t>当日申请，次日拨付</a:t>
            </a:r>
            <a:r>
              <a:rPr lang="zh-CN" altLang="en-US" sz="1600">
                <a:effectLst>
                  <a:outerShdw blurRad="38100" dist="25400" dir="5400000" algn="ctr" rotWithShape="0">
                    <a:srgbClr val="6E747A">
                      <a:alpha val="43000"/>
                    </a:srgbClr>
                  </a:outerShdw>
                </a:effectLst>
              </a:rPr>
              <a:t>，切实提升企业获得感。</a:t>
            </a:r>
            <a:endParaRPr lang="zh-CN" altLang="en-US" sz="1600">
              <a:effectLst>
                <a:outerShdw blurRad="38100" dist="25400" dir="5400000" algn="ctr" rotWithShape="0">
                  <a:srgbClr val="6E747A">
                    <a:alpha val="43000"/>
                  </a:srgbClr>
                </a:outerShdw>
              </a:effectLst>
            </a:endParaRPr>
          </a:p>
        </p:txBody>
      </p:sp>
      <p:pic>
        <p:nvPicPr>
          <p:cNvPr id="6" name="图片 5"/>
          <p:cNvPicPr>
            <a:picLocks noChangeAspect="1"/>
          </p:cNvPicPr>
          <p:nvPr/>
        </p:nvPicPr>
        <p:blipFill>
          <a:blip r:embed="rId1"/>
          <a:stretch>
            <a:fillRect/>
          </a:stretch>
        </p:blipFill>
        <p:spPr>
          <a:xfrm>
            <a:off x="6631305" y="2076450"/>
            <a:ext cx="2415540" cy="1944370"/>
          </a:xfrm>
          <a:prstGeom prst="rect">
            <a:avLst/>
          </a:prstGeom>
        </p:spPr>
      </p:pic>
      <p:pic>
        <p:nvPicPr>
          <p:cNvPr id="7" name="图片 6"/>
          <p:cNvPicPr>
            <a:picLocks noChangeAspect="1"/>
          </p:cNvPicPr>
          <p:nvPr/>
        </p:nvPicPr>
        <p:blipFill>
          <a:blip r:embed="rId2"/>
          <a:stretch>
            <a:fillRect/>
          </a:stretch>
        </p:blipFill>
        <p:spPr>
          <a:xfrm>
            <a:off x="4349115" y="927735"/>
            <a:ext cx="2865120" cy="2582545"/>
          </a:xfrm>
          <a:prstGeom prst="rect">
            <a:avLst/>
          </a:prstGeom>
        </p:spPr>
      </p:pic>
      <p:cxnSp>
        <p:nvCxnSpPr>
          <p:cNvPr id="3" name="直接连接符 2"/>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35710" y="176530"/>
            <a:ext cx="5080000" cy="521970"/>
          </a:xfrm>
          <a:prstGeom prst="rect">
            <a:avLst/>
          </a:prstGeom>
          <a:noFill/>
          <a:ln w="9525">
            <a:noFill/>
          </a:ln>
        </p:spPr>
        <p:txBody>
          <a:bodyPr>
            <a:spAutoFit/>
          </a:bodyPr>
          <a:lstStyle/>
          <a:p>
            <a:pPr indent="0"/>
            <a:r>
              <a:rPr lang="zh-CN" altLang="en-US"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流程</a:t>
            </a:r>
            <a:r>
              <a:rPr lang="zh-CN" altLang="en-US"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最</a:t>
            </a:r>
            <a:r>
              <a:rPr lang="zh-CN" altLang="en-US"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便捷  </a:t>
            </a:r>
            <a:r>
              <a:rPr lang="zh-CN" alt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企业申报</a:t>
            </a:r>
            <a:r>
              <a:rPr lang="zh-CN" alt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一</a:t>
            </a:r>
            <a:r>
              <a:rPr lang="zh-CN" alt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站可达</a:t>
            </a:r>
            <a:endParaRPr lang="zh-CN" altLang="en-US"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endParaRPr>
          </a:p>
        </p:txBody>
      </p:sp>
      <p:sp>
        <p:nvSpPr>
          <p:cNvPr id="5" name="文本框 4"/>
          <p:cNvSpPr txBox="1"/>
          <p:nvPr/>
        </p:nvSpPr>
        <p:spPr>
          <a:xfrm>
            <a:off x="592455" y="927735"/>
            <a:ext cx="5419725" cy="4297680"/>
          </a:xfrm>
          <a:prstGeom prst="rect">
            <a:avLst/>
          </a:prstGeom>
          <a:noFill/>
        </p:spPr>
        <p:txBody>
          <a:bodyPr wrap="square" rtlCol="0">
            <a:spAutoFit/>
          </a:bodyPr>
          <a:lstStyle/>
          <a:p>
            <a:pPr marL="285750" indent="0" fontAlgn="auto">
              <a:lnSpc>
                <a:spcPts val="3600"/>
              </a:lnSpc>
              <a:buFont typeface="Wingdings" charset="2"/>
              <a:buChar char="Ø"/>
            </a:pPr>
            <a:r>
              <a:rPr lang="zh-CN" altLang="en-US" sz="1600">
                <a:effectLst>
                  <a:outerShdw blurRad="38100" dist="25400" dir="5400000" algn="ctr" rotWithShape="0">
                    <a:srgbClr val="6E747A">
                      <a:alpha val="43000"/>
                    </a:srgbClr>
                  </a:outerShdw>
                </a:effectLst>
              </a:rPr>
              <a:t>在</a:t>
            </a:r>
            <a:r>
              <a:rPr lang="en-US" altLang="zh-CN" sz="1600">
                <a:effectLst>
                  <a:outerShdw blurRad="38100" dist="25400" dir="5400000" algn="ctr" rotWithShape="0">
                    <a:srgbClr val="6E747A">
                      <a:alpha val="43000"/>
                    </a:srgbClr>
                  </a:outerShdw>
                </a:effectLst>
              </a:rPr>
              <a:t>21</a:t>
            </a:r>
            <a:r>
              <a:rPr lang="zh-CN" altLang="en-US" sz="1600">
                <a:effectLst>
                  <a:outerShdw blurRad="38100" dist="25400" dir="5400000" algn="ctr" rotWithShape="0">
                    <a:srgbClr val="6E747A">
                      <a:alpha val="43000"/>
                    </a:srgbClr>
                  </a:outerShdw>
                </a:effectLst>
              </a:rPr>
              <a:t>年的基础上，今年将进一步创新。对于部分认定类事项，实行“免申即享”，做到三个</a:t>
            </a:r>
            <a:r>
              <a:rPr lang="zh-CN" altLang="en-US" sz="1600" b="1">
                <a:solidFill>
                  <a:srgbClr val="FF0000"/>
                </a:solidFill>
                <a:effectLst>
                  <a:outerShdw blurRad="38100" dist="25400" dir="5400000" algn="ctr" rotWithShape="0">
                    <a:srgbClr val="6E747A">
                      <a:alpha val="43000"/>
                    </a:srgbClr>
                  </a:outerShdw>
                </a:effectLst>
              </a:rPr>
              <a:t>“免于提交”</a:t>
            </a:r>
            <a:r>
              <a:rPr lang="zh-CN" altLang="en-US" sz="1600">
                <a:effectLst>
                  <a:outerShdw blurRad="38100" dist="25400" dir="5400000" algn="ctr" rotWithShape="0">
                    <a:srgbClr val="6E747A">
                      <a:alpha val="43000"/>
                    </a:srgbClr>
                  </a:outerShdw>
                </a:effectLst>
              </a:rPr>
              <a:t>：</a:t>
            </a:r>
            <a:endParaRPr lang="zh-CN" altLang="en-US" sz="1600">
              <a:effectLst>
                <a:outerShdw blurRad="38100" dist="25400" dir="5400000" algn="ctr" rotWithShape="0">
                  <a:srgbClr val="6E747A">
                    <a:alpha val="43000"/>
                  </a:srgbClr>
                </a:outerShdw>
              </a:effectLst>
            </a:endParaRPr>
          </a:p>
          <a:p>
            <a:pPr marL="285750" indent="0" fontAlgn="auto">
              <a:lnSpc>
                <a:spcPts val="3600"/>
              </a:lnSpc>
              <a:buFont typeface="Wingdings" charset="2"/>
              <a:buChar char="Ø"/>
            </a:pPr>
            <a:r>
              <a:rPr lang="zh-CN" altLang="en-US" sz="1600">
                <a:effectLst>
                  <a:outerShdw blurRad="38100" dist="25400" dir="5400000" algn="ctr" rotWithShape="0">
                    <a:srgbClr val="6E747A">
                      <a:alpha val="43000"/>
                    </a:srgbClr>
                  </a:outerShdw>
                </a:effectLst>
              </a:rPr>
              <a:t>一是凡是政府部门核发的认定文件，原则上由部门提供，企业一律</a:t>
            </a:r>
            <a:r>
              <a:rPr lang="zh-CN" altLang="en-US" sz="1600" b="1">
                <a:solidFill>
                  <a:srgbClr val="FF0000"/>
                </a:solidFill>
                <a:effectLst>
                  <a:outerShdw blurRad="38100" dist="25400" dir="5400000" algn="ctr" rotWithShape="0">
                    <a:srgbClr val="6E747A">
                      <a:alpha val="43000"/>
                    </a:srgbClr>
                  </a:outerShdw>
                </a:effectLst>
              </a:rPr>
              <a:t>免于提交</a:t>
            </a:r>
            <a:r>
              <a:rPr lang="zh-CN" altLang="en-US" sz="1600">
                <a:effectLst>
                  <a:outerShdw blurRad="38100" dist="25400" dir="5400000" algn="ctr" rotWithShape="0">
                    <a:srgbClr val="6E747A">
                      <a:alpha val="43000"/>
                    </a:srgbClr>
                  </a:outerShdw>
                </a:effectLst>
              </a:rPr>
              <a:t>；</a:t>
            </a:r>
            <a:endParaRPr lang="zh-CN" altLang="en-US" sz="1600">
              <a:effectLst>
                <a:outerShdw blurRad="38100" dist="25400" dir="5400000" algn="ctr" rotWithShape="0">
                  <a:srgbClr val="6E747A">
                    <a:alpha val="43000"/>
                  </a:srgbClr>
                </a:outerShdw>
              </a:effectLst>
            </a:endParaRPr>
          </a:p>
          <a:p>
            <a:pPr marL="285750" indent="0" fontAlgn="auto">
              <a:lnSpc>
                <a:spcPts val="3600"/>
              </a:lnSpc>
              <a:buFont typeface="Wingdings" charset="2"/>
              <a:buChar char="Ø"/>
            </a:pPr>
            <a:r>
              <a:rPr lang="zh-CN" altLang="en-US" sz="1600">
                <a:effectLst>
                  <a:outerShdw blurRad="38100" dist="25400" dir="5400000" algn="ctr" rotWithShape="0">
                    <a:srgbClr val="6E747A">
                      <a:alpha val="43000"/>
                    </a:srgbClr>
                  </a:outerShdw>
                </a:effectLst>
              </a:rPr>
              <a:t>二是凡是能够提供电子证照的，原则上一律</a:t>
            </a:r>
            <a:r>
              <a:rPr lang="zh-CN" altLang="en-US" sz="1600" b="1">
                <a:solidFill>
                  <a:srgbClr val="FF0000"/>
                </a:solidFill>
                <a:effectLst>
                  <a:outerShdw blurRad="38100" dist="25400" dir="5400000" algn="ctr" rotWithShape="0">
                    <a:srgbClr val="6E747A">
                      <a:alpha val="43000"/>
                    </a:srgbClr>
                  </a:outerShdw>
                </a:effectLst>
              </a:rPr>
              <a:t>免于提交</a:t>
            </a:r>
            <a:r>
              <a:rPr lang="zh-CN" altLang="en-US" sz="1600">
                <a:effectLst>
                  <a:outerShdw blurRad="38100" dist="25400" dir="5400000" algn="ctr" rotWithShape="0">
                    <a:srgbClr val="6E747A">
                      <a:alpha val="43000"/>
                    </a:srgbClr>
                  </a:outerShdw>
                </a:effectLst>
              </a:rPr>
              <a:t>纸质证照；</a:t>
            </a:r>
            <a:endParaRPr lang="zh-CN" altLang="en-US" sz="1600">
              <a:effectLst>
                <a:outerShdw blurRad="38100" dist="25400" dir="5400000" algn="ctr" rotWithShape="0">
                  <a:srgbClr val="6E747A">
                    <a:alpha val="43000"/>
                  </a:srgbClr>
                </a:outerShdw>
              </a:effectLst>
            </a:endParaRPr>
          </a:p>
          <a:p>
            <a:pPr marL="285750" indent="0" fontAlgn="auto">
              <a:lnSpc>
                <a:spcPts val="3600"/>
              </a:lnSpc>
              <a:buFont typeface="Wingdings" charset="2"/>
              <a:buChar char="Ø"/>
            </a:pPr>
            <a:r>
              <a:rPr lang="zh-CN" altLang="en-US" sz="1600">
                <a:effectLst>
                  <a:outerShdw blurRad="38100" dist="25400" dir="5400000" algn="ctr" rotWithShape="0">
                    <a:srgbClr val="6E747A">
                      <a:alpha val="43000"/>
                    </a:srgbClr>
                  </a:outerShdw>
                </a:effectLst>
              </a:rPr>
              <a:t>三是凡是市级部门明确要求区级配套的项目批复文件，原则上由区级部门提供，企业一律</a:t>
            </a:r>
            <a:r>
              <a:rPr lang="zh-CN" altLang="en-US" sz="1600" b="1">
                <a:solidFill>
                  <a:srgbClr val="FF0000"/>
                </a:solidFill>
                <a:effectLst>
                  <a:outerShdw blurRad="38100" dist="25400" dir="5400000" algn="ctr" rotWithShape="0">
                    <a:srgbClr val="6E747A">
                      <a:alpha val="43000"/>
                    </a:srgbClr>
                  </a:outerShdw>
                </a:effectLst>
              </a:rPr>
              <a:t>免于提交</a:t>
            </a:r>
            <a:r>
              <a:rPr lang="zh-CN" altLang="en-US" sz="1600">
                <a:effectLst>
                  <a:outerShdw blurRad="38100" dist="25400" dir="5400000" algn="ctr" rotWithShape="0">
                    <a:srgbClr val="6E747A">
                      <a:alpha val="43000"/>
                    </a:srgbClr>
                  </a:outerShdw>
                </a:effectLst>
              </a:rPr>
              <a:t>。</a:t>
            </a:r>
            <a:endParaRPr lang="zh-CN" altLang="en-US" sz="1600">
              <a:effectLst>
                <a:outerShdw blurRad="38100" dist="25400" dir="5400000" algn="ctr" rotWithShape="0">
                  <a:srgbClr val="6E747A">
                    <a:alpha val="43000"/>
                  </a:srgbClr>
                </a:outerShdw>
              </a:effectLst>
            </a:endParaRPr>
          </a:p>
          <a:p>
            <a:pPr marL="285750" indent="0" fontAlgn="auto">
              <a:lnSpc>
                <a:spcPts val="4000"/>
              </a:lnSpc>
              <a:buFont typeface="Wingdings" charset="2"/>
              <a:buChar char="Ø"/>
            </a:pPr>
            <a:endParaRPr lang="zh-CN" altLang="en-US" sz="1600">
              <a:effectLst>
                <a:outerShdw blurRad="38100" dist="25400" dir="5400000" algn="ctr" rotWithShape="0">
                  <a:srgbClr val="6E747A">
                    <a:alpha val="43000"/>
                  </a:srgbClr>
                </a:outerShdw>
              </a:effectLst>
            </a:endParaRPr>
          </a:p>
        </p:txBody>
      </p:sp>
      <p:pic>
        <p:nvPicPr>
          <p:cNvPr id="7" name="图片 6"/>
          <p:cNvPicPr>
            <a:picLocks noChangeAspect="1"/>
          </p:cNvPicPr>
          <p:nvPr/>
        </p:nvPicPr>
        <p:blipFill>
          <a:blip r:embed="rId1"/>
          <a:stretch>
            <a:fillRect/>
          </a:stretch>
        </p:blipFill>
        <p:spPr>
          <a:xfrm>
            <a:off x="6087110" y="1139825"/>
            <a:ext cx="2865120" cy="2582545"/>
          </a:xfrm>
          <a:prstGeom prst="rect">
            <a:avLst/>
          </a:prstGeom>
        </p:spPr>
      </p:pic>
      <p:cxnSp>
        <p:nvCxnSpPr>
          <p:cNvPr id="3" name="直接连接符 2"/>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35710" y="176530"/>
            <a:ext cx="5080000" cy="521970"/>
          </a:xfrm>
          <a:prstGeom prst="rect">
            <a:avLst/>
          </a:prstGeom>
          <a:noFill/>
          <a:ln w="9525">
            <a:noFill/>
          </a:ln>
        </p:spPr>
        <p:txBody>
          <a:bodyPr>
            <a:spAutoFit/>
          </a:bodyPr>
          <a:lstStyle/>
          <a:p>
            <a:pPr indent="0"/>
            <a:r>
              <a:rPr lang="zh-CN" altLang="en-US"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扶持</a:t>
            </a:r>
            <a:r>
              <a:rPr lang="zh-CN" altLang="en-US"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最</a:t>
            </a:r>
            <a:r>
              <a:rPr lang="zh-CN" altLang="en-US"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有力  企业难点</a:t>
            </a:r>
            <a:r>
              <a:rPr lang="zh-CN" altLang="en-US"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一</a:t>
            </a:r>
            <a:r>
              <a:rPr lang="zh-CN" altLang="en-US"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体解决</a:t>
            </a:r>
            <a:endParaRPr lang="zh-CN" altLang="zh-CN" sz="2800" b="1" dirty="0">
              <a:effectLst>
                <a:outerShdw blurRad="50800" dist="50800" dir="2700000" algn="tl" rotWithShape="0">
                  <a:prstClr val="black">
                    <a:alpha val="10000"/>
                  </a:prstClr>
                </a:outerShdw>
              </a:effectLst>
              <a:latin typeface="微软雅黑" pitchFamily="34" charset="-122"/>
              <a:ea typeface="微软雅黑" pitchFamily="34" charset="-122"/>
            </a:endParaRPr>
          </a:p>
        </p:txBody>
      </p:sp>
      <p:sp>
        <p:nvSpPr>
          <p:cNvPr id="5" name="文本框 4"/>
          <p:cNvSpPr txBox="1"/>
          <p:nvPr/>
        </p:nvSpPr>
        <p:spPr>
          <a:xfrm>
            <a:off x="444137" y="1021080"/>
            <a:ext cx="3744686" cy="3683060"/>
          </a:xfrm>
          <a:prstGeom prst="rect">
            <a:avLst/>
          </a:prstGeom>
          <a:noFill/>
        </p:spPr>
        <p:txBody>
          <a:bodyPr wrap="square" rtlCol="0">
            <a:spAutoFit/>
          </a:bodyPr>
          <a:lstStyle/>
          <a:p>
            <a:pPr marL="285750" indent="-285750">
              <a:lnSpc>
                <a:spcPts val="3500"/>
              </a:lnSpc>
              <a:buFont typeface="Wingdings" charset="2"/>
              <a:buChar char="Ø"/>
            </a:pPr>
            <a:r>
              <a:rPr lang="zh-CN" altLang="en-US" sz="1600" dirty="0">
                <a:effectLst>
                  <a:outerShdw blurRad="38100" dist="25400" dir="5400000" algn="ctr" rotWithShape="0">
                    <a:srgbClr val="6E747A">
                      <a:alpha val="43000"/>
                    </a:srgbClr>
                  </a:outerShdw>
                </a:effectLst>
              </a:rPr>
              <a:t>对标最高标准、最好水平，我们参考吸收优化了上海</a:t>
            </a:r>
            <a:r>
              <a:rPr lang="zh-CN" altLang="zh-CN" sz="1600" dirty="0">
                <a:effectLst>
                  <a:outerShdw blurRad="38100" dist="25400" dir="5400000" algn="ctr" rotWithShape="0">
                    <a:srgbClr val="6E747A">
                      <a:alpha val="43000"/>
                    </a:srgbClr>
                  </a:outerShdw>
                </a:effectLst>
              </a:rPr>
              <a:t>自贸区临港新片区</a:t>
            </a:r>
            <a:r>
              <a:rPr lang="zh-CN" altLang="en-US" sz="1600" dirty="0" smtClean="0">
                <a:effectLst>
                  <a:outerShdw blurRad="38100" dist="25400" dir="5400000" algn="ctr" rotWithShape="0">
                    <a:srgbClr val="6E747A">
                      <a:alpha val="43000"/>
                    </a:srgbClr>
                  </a:outerShdw>
                </a:effectLst>
              </a:rPr>
              <a:t>、长三角</a:t>
            </a:r>
            <a:r>
              <a:rPr lang="en-US" altLang="zh-CN" sz="1600" dirty="0" smtClean="0">
                <a:effectLst>
                  <a:outerShdw blurRad="38100" dist="25400" dir="5400000" algn="ctr" rotWithShape="0">
                    <a:srgbClr val="6E747A">
                      <a:alpha val="43000"/>
                    </a:srgbClr>
                  </a:outerShdw>
                </a:effectLst>
              </a:rPr>
              <a:t>G60</a:t>
            </a:r>
            <a:r>
              <a:rPr lang="zh-CN" altLang="en-US" sz="1600" dirty="0">
                <a:effectLst>
                  <a:outerShdw blurRad="38100" dist="25400" dir="5400000" algn="ctr" rotWithShape="0">
                    <a:srgbClr val="6E747A">
                      <a:alpha val="43000"/>
                    </a:srgbClr>
                  </a:outerShdw>
                </a:effectLst>
              </a:rPr>
              <a:t>科创走廊等国家级、地区级优势政策，大幅提高</a:t>
            </a:r>
            <a:r>
              <a:rPr lang="zh-CN" altLang="en-US" sz="1600" dirty="0" smtClean="0">
                <a:effectLst>
                  <a:outerShdw blurRad="38100" dist="25400" dir="5400000" algn="ctr" rotWithShape="0">
                    <a:srgbClr val="6E747A">
                      <a:alpha val="43000"/>
                    </a:srgbClr>
                  </a:outerShdw>
                </a:effectLst>
              </a:rPr>
              <a:t>了扶</a:t>
            </a:r>
            <a:r>
              <a:rPr lang="zh-CN" altLang="en-US" sz="1600" dirty="0">
                <a:effectLst>
                  <a:outerShdw blurRad="38100" dist="25400" dir="5400000" algn="ctr" rotWithShape="0">
                    <a:srgbClr val="6E747A">
                      <a:alpha val="43000"/>
                    </a:srgbClr>
                  </a:outerShdw>
                </a:effectLst>
              </a:rPr>
              <a:t>持力度和精准度，针对企业发展</a:t>
            </a:r>
            <a:r>
              <a:rPr lang="zh-CN" altLang="en-US" b="1" dirty="0">
                <a:solidFill>
                  <a:srgbClr val="FF0000"/>
                </a:solidFill>
                <a:effectLst>
                  <a:outerShdw blurRad="50800" dist="38100" dir="16200000" rotWithShape="0">
                    <a:prstClr val="black">
                      <a:alpha val="40000"/>
                    </a:prstClr>
                  </a:outerShdw>
                </a:effectLst>
              </a:rPr>
              <a:t>难点、痛点，</a:t>
            </a:r>
            <a:r>
              <a:rPr lang="zh-CN" altLang="en-US" sz="1600" dirty="0">
                <a:effectLst>
                  <a:outerShdw blurRad="38100" dist="25400" dir="5400000" algn="ctr" rotWithShape="0">
                    <a:srgbClr val="6E747A">
                      <a:alpha val="43000"/>
                    </a:srgbClr>
                  </a:outerShdw>
                </a:effectLst>
              </a:rPr>
              <a:t>靶向聚焦，精准发力。</a:t>
            </a:r>
            <a:endParaRPr lang="zh-CN" altLang="en-US" b="1" dirty="0">
              <a:solidFill>
                <a:srgbClr val="FF0000"/>
              </a:solidFill>
              <a:effectLst>
                <a:outerShdw blurRad="50800" dist="38100" dir="16200000" rotWithShape="0">
                  <a:prstClr val="black">
                    <a:alpha val="40000"/>
                  </a:prstClr>
                </a:outerShdw>
              </a:effectLst>
            </a:endParaRPr>
          </a:p>
          <a:p>
            <a:pPr marL="285750" indent="-285750" algn="l">
              <a:lnSpc>
                <a:spcPts val="3500"/>
              </a:lnSpc>
              <a:buFont typeface="Wingdings" charset="2"/>
              <a:buChar char="Ø"/>
            </a:pPr>
            <a:r>
              <a:rPr lang="zh-CN" altLang="en-US" sz="1600" dirty="0">
                <a:effectLst>
                  <a:outerShdw blurRad="38100" dist="25400" dir="5400000" algn="ctr" rotWithShape="0">
                    <a:srgbClr val="6E747A">
                      <a:alpha val="43000"/>
                    </a:srgbClr>
                  </a:outerShdw>
                </a:effectLst>
              </a:rPr>
              <a:t>扶持力度在上海市乃至长三角地区处于</a:t>
            </a:r>
            <a:r>
              <a:rPr lang="zh-CN" altLang="en-US" b="1" dirty="0">
                <a:solidFill>
                  <a:srgbClr val="FF0000"/>
                </a:solidFill>
                <a:effectLst>
                  <a:outerShdw blurRad="50800" dist="38100" dir="16200000" rotWithShape="0">
                    <a:prstClr val="black">
                      <a:alpha val="40000"/>
                    </a:prstClr>
                  </a:outerShdw>
                </a:effectLst>
              </a:rPr>
              <a:t>领先地位</a:t>
            </a:r>
            <a:r>
              <a:rPr lang="zh-CN" altLang="en-US" sz="1600" dirty="0">
                <a:effectLst>
                  <a:outerShdw blurRad="38100" dist="25400" dir="5400000" algn="ctr" rotWithShape="0">
                    <a:srgbClr val="6E747A">
                      <a:alpha val="43000"/>
                    </a:srgbClr>
                  </a:outerShdw>
                </a:effectLst>
              </a:rPr>
              <a:t>。</a:t>
            </a:r>
            <a:endParaRPr lang="zh-CN" altLang="en-US" sz="1600" dirty="0">
              <a:effectLst>
                <a:outerShdw blurRad="38100" dist="25400" dir="5400000" algn="ctr" rotWithShape="0">
                  <a:srgbClr val="6E747A">
                    <a:alpha val="43000"/>
                  </a:srgbClr>
                </a:outerShdw>
              </a:effectLst>
            </a:endParaRPr>
          </a:p>
        </p:txBody>
      </p:sp>
      <p:cxnSp>
        <p:nvCxnSpPr>
          <p:cNvPr id="3" name="直接连接符 2"/>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pic>
        <p:nvPicPr>
          <p:cNvPr id="2050" name="Picture 2" descr="C:\Users\Administrator\Desktop\图片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40657" y="1021080"/>
            <a:ext cx="5972110" cy="49877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235710" y="176530"/>
            <a:ext cx="5080000" cy="521970"/>
          </a:xfrm>
          <a:prstGeom prst="rect">
            <a:avLst/>
          </a:prstGeom>
          <a:noFill/>
          <a:ln w="9525">
            <a:noFill/>
          </a:ln>
        </p:spPr>
        <p:txBody>
          <a:bodyPr>
            <a:spAutoFit/>
          </a:bodyPr>
          <a:lstStyle/>
          <a:p>
            <a:pPr indent="0"/>
            <a:r>
              <a:rPr lang="zh-CN" altLang="en-US"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rPr>
              <a:t>政策内容</a:t>
            </a:r>
            <a:endParaRPr lang="zh-CN" altLang="en-US"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endParaRPr>
          </a:p>
        </p:txBody>
      </p:sp>
      <p:sp>
        <p:nvSpPr>
          <p:cNvPr id="50" name="Freeform: Shape 41"/>
          <p:cNvSpPr/>
          <p:nvPr/>
        </p:nvSpPr>
        <p:spPr bwMode="auto">
          <a:xfrm>
            <a:off x="6045924" y="1139172"/>
            <a:ext cx="285115" cy="283210"/>
          </a:xfrm>
          <a:custGeom>
            <a:avLst/>
            <a:gdLst>
              <a:gd name="T0" fmla="*/ 12 w 252"/>
              <a:gd name="T1" fmla="*/ 250 h 250"/>
              <a:gd name="T2" fmla="*/ 18 w 252"/>
              <a:gd name="T3" fmla="*/ 249 h 250"/>
              <a:gd name="T4" fmla="*/ 75 w 252"/>
              <a:gd name="T5" fmla="*/ 224 h 250"/>
              <a:gd name="T6" fmla="*/ 90 w 252"/>
              <a:gd name="T7" fmla="*/ 213 h 250"/>
              <a:gd name="T8" fmla="*/ 247 w 252"/>
              <a:gd name="T9" fmla="*/ 56 h 250"/>
              <a:gd name="T10" fmla="*/ 252 w 252"/>
              <a:gd name="T11" fmla="*/ 45 h 250"/>
              <a:gd name="T12" fmla="*/ 247 w 252"/>
              <a:gd name="T13" fmla="*/ 34 h 250"/>
              <a:gd name="T14" fmla="*/ 218 w 252"/>
              <a:gd name="T15" fmla="*/ 5 h 250"/>
              <a:gd name="T16" fmla="*/ 207 w 252"/>
              <a:gd name="T17" fmla="*/ 0 h 250"/>
              <a:gd name="T18" fmla="*/ 196 w 252"/>
              <a:gd name="T19" fmla="*/ 5 h 250"/>
              <a:gd name="T20" fmla="*/ 35 w 252"/>
              <a:gd name="T21" fmla="*/ 166 h 250"/>
              <a:gd name="T22" fmla="*/ 25 w 252"/>
              <a:gd name="T23" fmla="*/ 181 h 250"/>
              <a:gd name="T24" fmla="*/ 3 w 252"/>
              <a:gd name="T25" fmla="*/ 235 h 250"/>
              <a:gd name="T26" fmla="*/ 3 w 252"/>
              <a:gd name="T27" fmla="*/ 246 h 250"/>
              <a:gd name="T28" fmla="*/ 12 w 252"/>
              <a:gd name="T29" fmla="*/ 250 h 250"/>
              <a:gd name="T30" fmla="*/ 79 w 252"/>
              <a:gd name="T31" fmla="*/ 202 h 250"/>
              <a:gd name="T32" fmla="*/ 79 w 252"/>
              <a:gd name="T33" fmla="*/ 202 h 250"/>
              <a:gd name="T34" fmla="*/ 50 w 252"/>
              <a:gd name="T35" fmla="*/ 173 h 250"/>
              <a:gd name="T36" fmla="*/ 183 w 252"/>
              <a:gd name="T37" fmla="*/ 40 h 250"/>
              <a:gd name="T38" fmla="*/ 212 w 252"/>
              <a:gd name="T39" fmla="*/ 69 h 250"/>
              <a:gd name="T40" fmla="*/ 79 w 252"/>
              <a:gd name="T41" fmla="*/ 202 h 250"/>
              <a:gd name="T42" fmla="*/ 207 w 252"/>
              <a:gd name="T43" fmla="*/ 16 h 250"/>
              <a:gd name="T44" fmla="*/ 236 w 252"/>
              <a:gd name="T45" fmla="*/ 45 h 250"/>
              <a:gd name="T46" fmla="*/ 223 w 252"/>
              <a:gd name="T47" fmla="*/ 58 h 250"/>
              <a:gd name="T48" fmla="*/ 194 w 252"/>
              <a:gd name="T49" fmla="*/ 29 h 250"/>
              <a:gd name="T50" fmla="*/ 207 w 252"/>
              <a:gd name="T51" fmla="*/ 16 h 250"/>
              <a:gd name="T52" fmla="*/ 39 w 252"/>
              <a:gd name="T53" fmla="*/ 187 h 250"/>
              <a:gd name="T54" fmla="*/ 40 w 252"/>
              <a:gd name="T55" fmla="*/ 186 h 250"/>
              <a:gd name="T56" fmla="*/ 65 w 252"/>
              <a:gd name="T57" fmla="*/ 210 h 250"/>
              <a:gd name="T58" fmla="*/ 22 w 252"/>
              <a:gd name="T59" fmla="*/ 230 h 250"/>
              <a:gd name="T60" fmla="*/ 39 w 252"/>
              <a:gd name="T61" fmla="*/ 18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250">
                <a:moveTo>
                  <a:pt x="12" y="250"/>
                </a:moveTo>
                <a:cubicBezTo>
                  <a:pt x="14" y="250"/>
                  <a:pt x="16" y="250"/>
                  <a:pt x="18" y="249"/>
                </a:cubicBezTo>
                <a:cubicBezTo>
                  <a:pt x="75" y="224"/>
                  <a:pt x="75" y="224"/>
                  <a:pt x="75" y="224"/>
                </a:cubicBezTo>
                <a:cubicBezTo>
                  <a:pt x="80" y="221"/>
                  <a:pt x="86" y="217"/>
                  <a:pt x="90" y="213"/>
                </a:cubicBezTo>
                <a:cubicBezTo>
                  <a:pt x="247" y="56"/>
                  <a:pt x="247" y="56"/>
                  <a:pt x="247" y="56"/>
                </a:cubicBezTo>
                <a:cubicBezTo>
                  <a:pt x="250" y="53"/>
                  <a:pt x="252" y="49"/>
                  <a:pt x="252" y="45"/>
                </a:cubicBezTo>
                <a:cubicBezTo>
                  <a:pt x="252" y="41"/>
                  <a:pt x="250" y="37"/>
                  <a:pt x="247" y="34"/>
                </a:cubicBezTo>
                <a:cubicBezTo>
                  <a:pt x="218" y="5"/>
                  <a:pt x="218" y="5"/>
                  <a:pt x="218" y="5"/>
                </a:cubicBezTo>
                <a:cubicBezTo>
                  <a:pt x="215" y="2"/>
                  <a:pt x="211" y="0"/>
                  <a:pt x="207" y="0"/>
                </a:cubicBezTo>
                <a:cubicBezTo>
                  <a:pt x="203" y="0"/>
                  <a:pt x="199" y="2"/>
                  <a:pt x="196" y="5"/>
                </a:cubicBezTo>
                <a:cubicBezTo>
                  <a:pt x="35" y="166"/>
                  <a:pt x="35" y="166"/>
                  <a:pt x="35" y="166"/>
                </a:cubicBezTo>
                <a:cubicBezTo>
                  <a:pt x="31" y="170"/>
                  <a:pt x="27" y="176"/>
                  <a:pt x="25" y="181"/>
                </a:cubicBezTo>
                <a:cubicBezTo>
                  <a:pt x="3" y="235"/>
                  <a:pt x="3" y="235"/>
                  <a:pt x="3" y="235"/>
                </a:cubicBezTo>
                <a:cubicBezTo>
                  <a:pt x="0" y="240"/>
                  <a:pt x="2" y="244"/>
                  <a:pt x="3" y="246"/>
                </a:cubicBezTo>
                <a:cubicBezTo>
                  <a:pt x="5" y="249"/>
                  <a:pt x="8" y="250"/>
                  <a:pt x="12" y="250"/>
                </a:cubicBezTo>
                <a:close/>
                <a:moveTo>
                  <a:pt x="79" y="202"/>
                </a:moveTo>
                <a:cubicBezTo>
                  <a:pt x="79" y="202"/>
                  <a:pt x="79" y="202"/>
                  <a:pt x="79" y="202"/>
                </a:cubicBezTo>
                <a:cubicBezTo>
                  <a:pt x="50" y="173"/>
                  <a:pt x="50" y="173"/>
                  <a:pt x="50" y="173"/>
                </a:cubicBezTo>
                <a:cubicBezTo>
                  <a:pt x="183" y="40"/>
                  <a:pt x="183" y="40"/>
                  <a:pt x="183" y="40"/>
                </a:cubicBezTo>
                <a:cubicBezTo>
                  <a:pt x="212" y="69"/>
                  <a:pt x="212" y="69"/>
                  <a:pt x="212" y="69"/>
                </a:cubicBezTo>
                <a:lnTo>
                  <a:pt x="79" y="202"/>
                </a:lnTo>
                <a:close/>
                <a:moveTo>
                  <a:pt x="207" y="16"/>
                </a:moveTo>
                <a:cubicBezTo>
                  <a:pt x="236" y="45"/>
                  <a:pt x="236" y="45"/>
                  <a:pt x="236" y="45"/>
                </a:cubicBezTo>
                <a:cubicBezTo>
                  <a:pt x="223" y="58"/>
                  <a:pt x="223" y="58"/>
                  <a:pt x="223" y="58"/>
                </a:cubicBezTo>
                <a:cubicBezTo>
                  <a:pt x="194" y="29"/>
                  <a:pt x="194" y="29"/>
                  <a:pt x="194" y="29"/>
                </a:cubicBezTo>
                <a:lnTo>
                  <a:pt x="207" y="16"/>
                </a:lnTo>
                <a:close/>
                <a:moveTo>
                  <a:pt x="39" y="187"/>
                </a:moveTo>
                <a:cubicBezTo>
                  <a:pt x="40" y="187"/>
                  <a:pt x="40" y="186"/>
                  <a:pt x="40" y="186"/>
                </a:cubicBezTo>
                <a:cubicBezTo>
                  <a:pt x="65" y="210"/>
                  <a:pt x="65" y="210"/>
                  <a:pt x="65" y="210"/>
                </a:cubicBezTo>
                <a:cubicBezTo>
                  <a:pt x="22" y="230"/>
                  <a:pt x="22" y="230"/>
                  <a:pt x="22" y="230"/>
                </a:cubicBezTo>
                <a:lnTo>
                  <a:pt x="39" y="187"/>
                </a:lnTo>
                <a:close/>
              </a:path>
            </a:pathLst>
          </a:custGeom>
          <a:solidFill>
            <a:schemeClr val="bg1"/>
          </a:solidFill>
          <a:ln>
            <a:noFill/>
          </a:ln>
        </p:spPr>
        <p:txBody>
          <a:bodyPr anchor="ctr"/>
          <a:lstStyle/>
          <a:p>
            <a:pPr algn="ctr"/>
            <a:endParaRPr>
              <a:latin typeface="+mn-lt"/>
              <a:ea typeface="+mn-ea"/>
              <a:cs typeface="+mn-ea"/>
              <a:sym typeface="+mn-lt"/>
            </a:endParaRPr>
          </a:p>
        </p:txBody>
      </p:sp>
      <p:sp>
        <p:nvSpPr>
          <p:cNvPr id="51" name="文本框 50"/>
          <p:cNvSpPr txBox="1"/>
          <p:nvPr/>
        </p:nvSpPr>
        <p:spPr>
          <a:xfrm>
            <a:off x="1363412" y="851896"/>
            <a:ext cx="2515082" cy="369332"/>
          </a:xfrm>
          <a:prstGeom prst="rect">
            <a:avLst/>
          </a:prstGeom>
          <a:solidFill>
            <a:schemeClr val="bg1"/>
          </a:solidFill>
          <a:effectLst>
            <a:reflection stA="25000" endA="300" endPos="60000" dir="5400000" sy="-100000" algn="bl" rotWithShape="0"/>
          </a:effectLst>
        </p:spPr>
        <p:txBody>
          <a:bodyPr wrap="square" lIns="0" tIns="0" rIns="0" bIns="0" rtlCol="0" anchor="t">
            <a:spAutoFit/>
          </a:bodyPr>
          <a:lstStyle/>
          <a:p>
            <a:pPr fontAlgn="auto">
              <a:lnSpc>
                <a:spcPct val="100000"/>
              </a:lnSpc>
            </a:pPr>
            <a:r>
              <a:rPr lang="zh-CN" altLang="en-US" sz="2400" b="1" dirty="0">
                <a:solidFill>
                  <a:srgbClr val="FF0000"/>
                </a:solidFill>
                <a:latin typeface="微软雅黑" pitchFamily="34" charset="-122"/>
                <a:ea typeface="微软雅黑" pitchFamily="34" charset="-122"/>
              </a:rPr>
              <a:t>十</a:t>
            </a:r>
            <a:r>
              <a:rPr lang="zh-CN" altLang="en-US" sz="24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个不缺</a:t>
            </a:r>
            <a:endParaRPr lang="zh-CN" alt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endParaRPr>
          </a:p>
        </p:txBody>
      </p:sp>
      <p:grpSp>
        <p:nvGrpSpPr>
          <p:cNvPr id="56" name="Group 46"/>
          <p:cNvGrpSpPr>
            <a:grpSpLocks noChangeAspect="1"/>
          </p:cNvGrpSpPr>
          <p:nvPr/>
        </p:nvGrpSpPr>
        <p:grpSpPr bwMode="auto">
          <a:xfrm>
            <a:off x="6014098" y="3749675"/>
            <a:ext cx="349885" cy="216535"/>
            <a:chOff x="3098" y="1701"/>
            <a:chExt cx="1486" cy="920"/>
          </a:xfrm>
          <a:solidFill>
            <a:schemeClr val="bg1"/>
          </a:solidFill>
        </p:grpSpPr>
        <p:sp>
          <p:nvSpPr>
            <p:cNvPr id="57"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60" name="îŝḷîḓé-AutoShape 18"/>
          <p:cNvSpPr/>
          <p:nvPr/>
        </p:nvSpPr>
        <p:spPr bwMode="auto">
          <a:xfrm>
            <a:off x="6044260" y="1973580"/>
            <a:ext cx="289560" cy="262890"/>
          </a:xfrm>
          <a:custGeom>
            <a:avLst/>
            <a:gdLst>
              <a:gd name="T0" fmla="*/ 324644 w 20518"/>
              <a:gd name="T1" fmla="*/ 294482 h 21600"/>
              <a:gd name="T2" fmla="*/ 324644 w 20518"/>
              <a:gd name="T3" fmla="*/ 294482 h 21600"/>
              <a:gd name="T4" fmla="*/ 324644 w 20518"/>
              <a:gd name="T5" fmla="*/ 294482 h 21600"/>
              <a:gd name="T6" fmla="*/ 324644 w 20518"/>
              <a:gd name="T7" fmla="*/ 2944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18" h="21600">
                <a:moveTo>
                  <a:pt x="8387" y="7104"/>
                </a:moveTo>
                <a:lnTo>
                  <a:pt x="6117" y="8734"/>
                </a:lnTo>
                <a:cubicBezTo>
                  <a:pt x="5879" y="8892"/>
                  <a:pt x="5575" y="8894"/>
                  <a:pt x="5439" y="8618"/>
                </a:cubicBezTo>
                <a:cubicBezTo>
                  <a:pt x="5303" y="8344"/>
                  <a:pt x="5384" y="8089"/>
                  <a:pt x="5620" y="7929"/>
                </a:cubicBezTo>
                <a:lnTo>
                  <a:pt x="7891" y="6205"/>
                </a:lnTo>
                <a:cubicBezTo>
                  <a:pt x="8127" y="6046"/>
                  <a:pt x="8431" y="6140"/>
                  <a:pt x="8569" y="6415"/>
                </a:cubicBezTo>
                <a:cubicBezTo>
                  <a:pt x="8705" y="6690"/>
                  <a:pt x="8624" y="6946"/>
                  <a:pt x="8387" y="7104"/>
                </a:cubicBezTo>
                <a:cubicBezTo>
                  <a:pt x="8387" y="7104"/>
                  <a:pt x="8387" y="7104"/>
                  <a:pt x="8387" y="7104"/>
                </a:cubicBezTo>
                <a:close/>
                <a:moveTo>
                  <a:pt x="8869" y="2876"/>
                </a:moveTo>
                <a:lnTo>
                  <a:pt x="4627" y="7716"/>
                </a:lnTo>
                <a:cubicBezTo>
                  <a:pt x="4627" y="7721"/>
                  <a:pt x="4628" y="7726"/>
                  <a:pt x="4628" y="7734"/>
                </a:cubicBezTo>
                <a:lnTo>
                  <a:pt x="4628" y="13865"/>
                </a:lnTo>
                <a:cubicBezTo>
                  <a:pt x="4628" y="13886"/>
                  <a:pt x="4622" y="13906"/>
                  <a:pt x="4622" y="13927"/>
                </a:cubicBezTo>
                <a:lnTo>
                  <a:pt x="8759" y="18723"/>
                </a:lnTo>
                <a:cubicBezTo>
                  <a:pt x="9999" y="16491"/>
                  <a:pt x="9913" y="13651"/>
                  <a:pt x="9913" y="10799"/>
                </a:cubicBezTo>
                <a:cubicBezTo>
                  <a:pt x="9913" y="7948"/>
                  <a:pt x="10109" y="5106"/>
                  <a:pt x="8869" y="2876"/>
                </a:cubicBezTo>
                <a:cubicBezTo>
                  <a:pt x="8869" y="2876"/>
                  <a:pt x="8869" y="2876"/>
                  <a:pt x="8869" y="2876"/>
                </a:cubicBezTo>
                <a:close/>
                <a:moveTo>
                  <a:pt x="3966" y="8499"/>
                </a:moveTo>
                <a:cubicBezTo>
                  <a:pt x="3966" y="8076"/>
                  <a:pt x="3671" y="7734"/>
                  <a:pt x="3305" y="7734"/>
                </a:cubicBezTo>
                <a:lnTo>
                  <a:pt x="2726" y="7734"/>
                </a:lnTo>
                <a:lnTo>
                  <a:pt x="1983" y="7734"/>
                </a:lnTo>
                <a:cubicBezTo>
                  <a:pt x="1618" y="7734"/>
                  <a:pt x="1322" y="8076"/>
                  <a:pt x="1322" y="8499"/>
                </a:cubicBezTo>
                <a:lnTo>
                  <a:pt x="1322" y="13097"/>
                </a:lnTo>
                <a:cubicBezTo>
                  <a:pt x="1322" y="13523"/>
                  <a:pt x="1618" y="13865"/>
                  <a:pt x="1983" y="13865"/>
                </a:cubicBezTo>
                <a:lnTo>
                  <a:pt x="2726" y="13865"/>
                </a:lnTo>
                <a:lnTo>
                  <a:pt x="3305" y="13865"/>
                </a:lnTo>
                <a:cubicBezTo>
                  <a:pt x="3671" y="13865"/>
                  <a:pt x="3966" y="13523"/>
                  <a:pt x="3966" y="13097"/>
                </a:cubicBezTo>
                <a:lnTo>
                  <a:pt x="3966" y="8499"/>
                </a:lnTo>
                <a:cubicBezTo>
                  <a:pt x="3966" y="8499"/>
                  <a:pt x="3966" y="8499"/>
                  <a:pt x="3966" y="8499"/>
                </a:cubicBezTo>
                <a:close/>
                <a:moveTo>
                  <a:pt x="4084" y="15397"/>
                </a:moveTo>
                <a:lnTo>
                  <a:pt x="3305" y="15397"/>
                </a:lnTo>
                <a:lnTo>
                  <a:pt x="2726" y="15397"/>
                </a:lnTo>
                <a:lnTo>
                  <a:pt x="1322" y="15397"/>
                </a:lnTo>
                <a:cubicBezTo>
                  <a:pt x="591" y="15397"/>
                  <a:pt x="0" y="14711"/>
                  <a:pt x="0" y="13865"/>
                </a:cubicBezTo>
                <a:lnTo>
                  <a:pt x="0" y="7734"/>
                </a:lnTo>
                <a:cubicBezTo>
                  <a:pt x="0" y="6886"/>
                  <a:pt x="591" y="6200"/>
                  <a:pt x="1322" y="6200"/>
                </a:cubicBezTo>
                <a:lnTo>
                  <a:pt x="2726" y="6200"/>
                </a:lnTo>
                <a:lnTo>
                  <a:pt x="3305" y="6200"/>
                </a:lnTo>
                <a:lnTo>
                  <a:pt x="4084" y="6200"/>
                </a:lnTo>
                <a:lnTo>
                  <a:pt x="9335" y="0"/>
                </a:lnTo>
                <a:cubicBezTo>
                  <a:pt x="10572" y="3311"/>
                  <a:pt x="11239" y="6960"/>
                  <a:pt x="11239" y="10799"/>
                </a:cubicBezTo>
                <a:cubicBezTo>
                  <a:pt x="11239" y="14636"/>
                  <a:pt x="10572" y="18287"/>
                  <a:pt x="9335" y="21600"/>
                </a:cubicBezTo>
                <a:lnTo>
                  <a:pt x="4084" y="15397"/>
                </a:lnTo>
                <a:cubicBezTo>
                  <a:pt x="4084" y="15397"/>
                  <a:pt x="4084" y="15397"/>
                  <a:pt x="4084" y="15397"/>
                </a:cubicBezTo>
                <a:close/>
                <a:moveTo>
                  <a:pt x="13502" y="16488"/>
                </a:moveTo>
                <a:lnTo>
                  <a:pt x="12972" y="15875"/>
                </a:lnTo>
                <a:cubicBezTo>
                  <a:pt x="14956" y="12888"/>
                  <a:pt x="14954" y="8710"/>
                  <a:pt x="12971" y="5725"/>
                </a:cubicBezTo>
                <a:lnTo>
                  <a:pt x="13501" y="5111"/>
                </a:lnTo>
                <a:cubicBezTo>
                  <a:pt x="15768" y="8439"/>
                  <a:pt x="15769" y="13159"/>
                  <a:pt x="13502" y="16488"/>
                </a:cubicBezTo>
                <a:cubicBezTo>
                  <a:pt x="13502" y="16488"/>
                  <a:pt x="13502" y="16488"/>
                  <a:pt x="13502" y="16488"/>
                </a:cubicBezTo>
                <a:close/>
                <a:moveTo>
                  <a:pt x="15404" y="18692"/>
                </a:moveTo>
                <a:lnTo>
                  <a:pt x="14825" y="18023"/>
                </a:lnTo>
                <a:cubicBezTo>
                  <a:pt x="17837" y="13847"/>
                  <a:pt x="17840" y="7746"/>
                  <a:pt x="14832" y="3568"/>
                </a:cubicBezTo>
                <a:lnTo>
                  <a:pt x="15411" y="2897"/>
                </a:lnTo>
                <a:cubicBezTo>
                  <a:pt x="18682" y="7419"/>
                  <a:pt x="18679" y="14171"/>
                  <a:pt x="15404" y="18692"/>
                </a:cubicBezTo>
                <a:cubicBezTo>
                  <a:pt x="15404" y="18692"/>
                  <a:pt x="15404" y="18692"/>
                  <a:pt x="15404" y="18692"/>
                </a:cubicBezTo>
                <a:close/>
                <a:moveTo>
                  <a:pt x="17273" y="20861"/>
                </a:moveTo>
                <a:lnTo>
                  <a:pt x="16726" y="20225"/>
                </a:lnTo>
                <a:cubicBezTo>
                  <a:pt x="20777" y="14823"/>
                  <a:pt x="20778" y="6770"/>
                  <a:pt x="16731" y="1367"/>
                </a:cubicBezTo>
                <a:lnTo>
                  <a:pt x="17281" y="729"/>
                </a:lnTo>
                <a:cubicBezTo>
                  <a:pt x="21599" y="6497"/>
                  <a:pt x="21597" y="15093"/>
                  <a:pt x="17273" y="20861"/>
                </a:cubicBezTo>
                <a:cubicBezTo>
                  <a:pt x="17273" y="20861"/>
                  <a:pt x="17273" y="20861"/>
                  <a:pt x="17273" y="20861"/>
                </a:cubicBezTo>
                <a:close/>
              </a:path>
            </a:pathLst>
          </a:custGeom>
          <a:solidFill>
            <a:schemeClr val="bg1"/>
          </a:solidFill>
          <a:ln>
            <a:noFill/>
          </a:ln>
          <a:effectLst/>
        </p:spPr>
        <p:txBody>
          <a:bodyPr lIns="0" tIns="0" rIns="0" bIns="0" anchor="ctr"/>
          <a:lstStyle/>
          <a:p>
            <a:endParaRPr lang="id-ID">
              <a:solidFill>
                <a:schemeClr val="tx2"/>
              </a:solidFill>
            </a:endParaRPr>
          </a:p>
        </p:txBody>
      </p:sp>
      <p:cxnSp>
        <p:nvCxnSpPr>
          <p:cNvPr id="3" name="直接连接符 2"/>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14699" y="1365739"/>
            <a:ext cx="3482642" cy="1903716"/>
          </a:xfrm>
          <a:prstGeom prst="rect">
            <a:avLst/>
          </a:prstGeom>
        </p:spPr>
      </p:pic>
      <p:grpSp>
        <p:nvGrpSpPr>
          <p:cNvPr id="55" name="Group 6"/>
          <p:cNvGrpSpPr/>
          <p:nvPr/>
        </p:nvGrpSpPr>
        <p:grpSpPr>
          <a:xfrm>
            <a:off x="1964586" y="2473414"/>
            <a:ext cx="2094408" cy="2019325"/>
            <a:chOff x="2636336" y="3045043"/>
            <a:chExt cx="2094408" cy="2019325"/>
          </a:xfrm>
          <a:solidFill>
            <a:srgbClr val="336699"/>
          </a:solidFill>
        </p:grpSpPr>
        <p:sp>
          <p:nvSpPr>
            <p:cNvPr id="61" name="Freeform 7"/>
            <p:cNvSpPr/>
            <p:nvPr/>
          </p:nvSpPr>
          <p:spPr>
            <a:xfrm>
              <a:off x="2636336" y="4105936"/>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336699"/>
            </a:solidFill>
            <a:ln>
              <a:solidFill>
                <a:srgbClr val="0070C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pPr>
              <a:r>
                <a:rPr lang="zh-CN" altLang="en-US" kern="1200" dirty="0" smtClean="0">
                  <a:latin typeface="微软雅黑" pitchFamily="34" charset="-122"/>
                  <a:ea typeface="微软雅黑" pitchFamily="34" charset="-122"/>
                </a:rPr>
                <a:t>数字化</a:t>
              </a:r>
              <a:r>
                <a:rPr lang="zh-CN" altLang="en-US" kern="1200" dirty="0" smtClean="0">
                  <a:solidFill>
                    <a:schemeClr val="bg1"/>
                  </a:solidFill>
                  <a:latin typeface="微软雅黑" pitchFamily="34" charset="-122"/>
                  <a:ea typeface="微软雅黑" pitchFamily="34" charset="-122"/>
                </a:rPr>
                <a:t>不缺</a:t>
              </a:r>
              <a:endParaRPr lang="en-US" altLang="zh-CN" kern="1200" dirty="0" smtClean="0">
                <a:solidFill>
                  <a:schemeClr val="bg1"/>
                </a:solidFill>
                <a:latin typeface="微软雅黑" pitchFamily="34" charset="-122"/>
                <a:ea typeface="微软雅黑" pitchFamily="34" charset="-122"/>
              </a:endParaRPr>
            </a:p>
            <a:p>
              <a:pPr lvl="0" algn="ctr" defTabSz="1155700">
                <a:lnSpc>
                  <a:spcPct val="90000"/>
                </a:lnSpc>
                <a:spcBef>
                  <a:spcPct val="0"/>
                </a:spcBef>
                <a:spcAft>
                  <a:spcPct val="35000"/>
                </a:spcAft>
              </a:pPr>
              <a:r>
                <a:rPr lang="zh-CN" altLang="en-US" kern="1200" dirty="0" smtClean="0">
                  <a:latin typeface="微软雅黑" pitchFamily="34" charset="-122"/>
                  <a:ea typeface="微软雅黑" pitchFamily="34" charset="-122"/>
                </a:rPr>
                <a:t>支撑</a:t>
              </a:r>
              <a:endParaRPr lang="id-ID" kern="1200" dirty="0">
                <a:latin typeface="微软雅黑" pitchFamily="34" charset="-122"/>
                <a:ea typeface="微软雅黑" pitchFamily="34" charset="-122"/>
              </a:endParaRPr>
            </a:p>
          </p:txBody>
        </p:sp>
        <p:sp>
          <p:nvSpPr>
            <p:cNvPr id="63" name="Freeform 9"/>
            <p:cNvSpPr/>
            <p:nvPr/>
          </p:nvSpPr>
          <p:spPr>
            <a:xfrm>
              <a:off x="3619099" y="3579748"/>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336699"/>
            </a:solidFill>
            <a:ln>
              <a:solidFill>
                <a:srgbClr val="0070C0"/>
              </a:solidFill>
            </a:ln>
          </p:spPr>
          <p:style>
            <a:lnRef idx="2">
              <a:schemeClr val="accent2">
                <a:hueOff val="-716791"/>
                <a:satOff val="-17265"/>
                <a:lumOff val="-10386"/>
                <a:alphaOff val="0"/>
              </a:schemeClr>
            </a:lnRef>
            <a:fillRef idx="1">
              <a:schemeClr val="accent2">
                <a:hueOff val="-716791"/>
                <a:satOff val="-17265"/>
                <a:lumOff val="-10386"/>
                <a:alphaOff val="0"/>
              </a:schemeClr>
            </a:fillRef>
            <a:effectRef idx="0">
              <a:schemeClr val="accent2">
                <a:hueOff val="-716791"/>
                <a:satOff val="-17265"/>
                <a:lumOff val="-10386"/>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pPr>
              <a:r>
                <a:rPr lang="zh-CN" altLang="en-US" kern="1200" dirty="0" smtClean="0">
                  <a:latin typeface="微软雅黑" pitchFamily="34" charset="-122"/>
                  <a:ea typeface="微软雅黑" pitchFamily="34" charset="-122"/>
                </a:rPr>
                <a:t>高技术</a:t>
              </a:r>
              <a:r>
                <a:rPr lang="zh-CN" altLang="en-US" kern="1200" dirty="0" smtClean="0">
                  <a:solidFill>
                    <a:schemeClr val="bg1"/>
                  </a:solidFill>
                  <a:latin typeface="微软雅黑" pitchFamily="34" charset="-122"/>
                  <a:ea typeface="微软雅黑" pitchFamily="34" charset="-122"/>
                </a:rPr>
                <a:t>不缺</a:t>
              </a:r>
              <a:endParaRPr lang="en-US" altLang="zh-CN" kern="1200" dirty="0" smtClean="0">
                <a:solidFill>
                  <a:schemeClr val="bg1"/>
                </a:solidFill>
                <a:latin typeface="微软雅黑" pitchFamily="34" charset="-122"/>
                <a:ea typeface="微软雅黑" pitchFamily="34" charset="-122"/>
              </a:endParaRPr>
            </a:p>
            <a:p>
              <a:pPr lvl="0" algn="ctr" defTabSz="1155700">
                <a:lnSpc>
                  <a:spcPct val="90000"/>
                </a:lnSpc>
                <a:spcBef>
                  <a:spcPct val="0"/>
                </a:spcBef>
                <a:spcAft>
                  <a:spcPct val="35000"/>
                </a:spcAft>
              </a:pPr>
              <a:r>
                <a:rPr lang="zh-CN" altLang="en-US" kern="1200" dirty="0" smtClean="0">
                  <a:latin typeface="微软雅黑" pitchFamily="34" charset="-122"/>
                  <a:ea typeface="微软雅黑" pitchFamily="34" charset="-122"/>
                </a:rPr>
                <a:t>转化</a:t>
              </a:r>
              <a:endParaRPr lang="id-ID" kern="1200" dirty="0">
                <a:latin typeface="微软雅黑" pitchFamily="34" charset="-122"/>
                <a:ea typeface="微软雅黑" pitchFamily="34" charset="-122"/>
              </a:endParaRPr>
            </a:p>
          </p:txBody>
        </p:sp>
        <p:sp>
          <p:nvSpPr>
            <p:cNvPr id="65" name="Freeform 11"/>
            <p:cNvSpPr/>
            <p:nvPr/>
          </p:nvSpPr>
          <p:spPr>
            <a:xfrm>
              <a:off x="2636337" y="3045043"/>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336699"/>
            </a:solidFill>
            <a:ln>
              <a:solidFill>
                <a:srgbClr val="0070C0"/>
              </a:solidFill>
            </a:ln>
          </p:spPr>
          <p:style>
            <a:lnRef idx="2">
              <a:schemeClr val="accent2">
                <a:hueOff val="-1433582"/>
                <a:satOff val="-34537"/>
                <a:lumOff val="-20778"/>
                <a:alphaOff val="0"/>
              </a:schemeClr>
            </a:lnRef>
            <a:fillRef idx="1">
              <a:schemeClr val="accent2">
                <a:hueOff val="-1433582"/>
                <a:satOff val="-34537"/>
                <a:lumOff val="-20778"/>
                <a:alphaOff val="0"/>
              </a:schemeClr>
            </a:fillRef>
            <a:effectRef idx="0">
              <a:schemeClr val="accent2">
                <a:hueOff val="-1433582"/>
                <a:satOff val="-34537"/>
                <a:lumOff val="-20778"/>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pPr>
              <a:r>
                <a:rPr lang="zh-CN" altLang="en-US" dirty="0">
                  <a:latin typeface="微软雅黑" pitchFamily="34" charset="-122"/>
                  <a:ea typeface="微软雅黑" pitchFamily="34" charset="-122"/>
                </a:rPr>
                <a:t>好</a:t>
              </a:r>
              <a:r>
                <a:rPr lang="zh-CN" altLang="en-US" dirty="0" smtClean="0">
                  <a:latin typeface="微软雅黑" pitchFamily="34" charset="-122"/>
                  <a:ea typeface="微软雅黑" pitchFamily="34" charset="-122"/>
                </a:rPr>
                <a:t>地块</a:t>
              </a:r>
              <a:r>
                <a:rPr lang="zh-CN" altLang="en-US" dirty="0" smtClean="0">
                  <a:solidFill>
                    <a:schemeClr val="bg1"/>
                  </a:solidFill>
                  <a:latin typeface="微软雅黑" pitchFamily="34" charset="-122"/>
                  <a:ea typeface="微软雅黑" pitchFamily="34" charset="-122"/>
                </a:rPr>
                <a:t>不缺</a:t>
              </a:r>
              <a:endParaRPr lang="en-US" altLang="zh-CN" dirty="0" smtClean="0">
                <a:solidFill>
                  <a:schemeClr val="bg1"/>
                </a:solidFill>
                <a:latin typeface="微软雅黑" pitchFamily="34" charset="-122"/>
                <a:ea typeface="微软雅黑" pitchFamily="34" charset="-122"/>
              </a:endParaRPr>
            </a:p>
            <a:p>
              <a:pPr lvl="0" algn="ctr" defTabSz="1155700">
                <a:lnSpc>
                  <a:spcPct val="90000"/>
                </a:lnSpc>
                <a:spcBef>
                  <a:spcPct val="0"/>
                </a:spcBef>
                <a:spcAft>
                  <a:spcPct val="35000"/>
                </a:spcAft>
              </a:pPr>
              <a:r>
                <a:rPr lang="zh-CN" altLang="en-US" dirty="0" smtClean="0">
                  <a:latin typeface="微软雅黑" pitchFamily="34" charset="-122"/>
                  <a:ea typeface="微软雅黑" pitchFamily="34" charset="-122"/>
                </a:rPr>
                <a:t>盘活</a:t>
              </a:r>
              <a:endParaRPr lang="id-ID" kern="1200" dirty="0">
                <a:latin typeface="微软雅黑" pitchFamily="34" charset="-122"/>
                <a:ea typeface="微软雅黑" pitchFamily="34" charset="-122"/>
              </a:endParaRPr>
            </a:p>
          </p:txBody>
        </p:sp>
      </p:grpSp>
      <p:sp>
        <p:nvSpPr>
          <p:cNvPr id="67" name="Freeform 9"/>
          <p:cNvSpPr/>
          <p:nvPr/>
        </p:nvSpPr>
        <p:spPr>
          <a:xfrm>
            <a:off x="3975599" y="2419821"/>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336699"/>
          </a:solidFill>
          <a:ln>
            <a:solidFill>
              <a:srgbClr val="0070C0"/>
            </a:solidFill>
          </a:ln>
        </p:spPr>
        <p:style>
          <a:lnRef idx="2">
            <a:schemeClr val="accent2">
              <a:hueOff val="-716791"/>
              <a:satOff val="-17265"/>
              <a:lumOff val="-10386"/>
              <a:alphaOff val="0"/>
            </a:schemeClr>
          </a:lnRef>
          <a:fillRef idx="1">
            <a:schemeClr val="accent2">
              <a:hueOff val="-716791"/>
              <a:satOff val="-17265"/>
              <a:lumOff val="-10386"/>
              <a:alphaOff val="0"/>
            </a:schemeClr>
          </a:fillRef>
          <a:effectRef idx="0">
            <a:schemeClr val="accent2">
              <a:hueOff val="-716791"/>
              <a:satOff val="-17265"/>
              <a:lumOff val="-10386"/>
              <a:alphaOff val="0"/>
            </a:schemeClr>
          </a:effectRef>
          <a:fontRef idx="minor">
            <a:schemeClr val="lt1"/>
          </a:fontRef>
        </p:style>
        <p:txBody>
          <a:bodyPr spcFirstLastPara="0" vert="horz" wrap="square" lIns="172506" tIns="181751" rIns="172506" bIns="181751" numCol="1" spcCol="1270" anchor="ctr" anchorCtr="0">
            <a:noAutofit/>
          </a:bodyPr>
          <a:lstStyle/>
          <a:p>
            <a:pPr algn="ctr" defTabSz="1155700">
              <a:lnSpc>
                <a:spcPct val="90000"/>
              </a:lnSpc>
              <a:spcBef>
                <a:spcPct val="0"/>
              </a:spcBef>
            </a:pPr>
            <a:r>
              <a:rPr lang="zh-CN" altLang="en-US" dirty="0">
                <a:latin typeface="微软雅黑" pitchFamily="34" charset="-122"/>
                <a:ea typeface="微软雅黑" pitchFamily="34" charset="-122"/>
              </a:rPr>
              <a:t>优企业</a:t>
            </a:r>
            <a:r>
              <a:rPr lang="zh-CN" altLang="en-US" dirty="0">
                <a:solidFill>
                  <a:schemeClr val="bg1"/>
                </a:solidFill>
                <a:latin typeface="微软雅黑" pitchFamily="34" charset="-122"/>
                <a:ea typeface="微软雅黑" pitchFamily="34" charset="-122"/>
              </a:rPr>
              <a:t>不</a:t>
            </a:r>
            <a:r>
              <a:rPr lang="zh-CN" altLang="en-US" dirty="0" smtClean="0">
                <a:solidFill>
                  <a:schemeClr val="bg1"/>
                </a:solidFill>
                <a:latin typeface="微软雅黑" pitchFamily="34" charset="-122"/>
                <a:ea typeface="微软雅黑" pitchFamily="34" charset="-122"/>
              </a:rPr>
              <a:t>缺</a:t>
            </a:r>
            <a:endParaRPr lang="en-US" altLang="zh-CN" dirty="0" smtClean="0">
              <a:solidFill>
                <a:schemeClr val="bg1"/>
              </a:solidFill>
              <a:latin typeface="微软雅黑" pitchFamily="34" charset="-122"/>
              <a:ea typeface="微软雅黑" pitchFamily="34" charset="-122"/>
            </a:endParaRPr>
          </a:p>
          <a:p>
            <a:pPr algn="ctr" defTabSz="1155700">
              <a:lnSpc>
                <a:spcPct val="90000"/>
              </a:lnSpc>
              <a:spcBef>
                <a:spcPct val="0"/>
              </a:spcBef>
              <a:spcAft>
                <a:spcPct val="35000"/>
              </a:spcAft>
            </a:pPr>
            <a:r>
              <a:rPr lang="zh-CN" altLang="en-US" dirty="0" smtClean="0">
                <a:latin typeface="微软雅黑" pitchFamily="34" charset="-122"/>
                <a:ea typeface="微软雅黑" pitchFamily="34" charset="-122"/>
              </a:rPr>
              <a:t>资金</a:t>
            </a:r>
            <a:endParaRPr lang="id-ID" dirty="0">
              <a:latin typeface="微软雅黑" pitchFamily="34" charset="-122"/>
              <a:ea typeface="微软雅黑" pitchFamily="34" charset="-122"/>
            </a:endParaRPr>
          </a:p>
        </p:txBody>
      </p:sp>
      <p:sp>
        <p:nvSpPr>
          <p:cNvPr id="74" name="Freeform 11"/>
          <p:cNvSpPr/>
          <p:nvPr/>
        </p:nvSpPr>
        <p:spPr>
          <a:xfrm>
            <a:off x="992644" y="1901246"/>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336699"/>
          </a:solidFill>
          <a:ln>
            <a:solidFill>
              <a:srgbClr val="0070C0"/>
            </a:solidFill>
          </a:ln>
        </p:spPr>
        <p:style>
          <a:lnRef idx="2">
            <a:schemeClr val="accent2">
              <a:hueOff val="-1433582"/>
              <a:satOff val="-34537"/>
              <a:lumOff val="-20778"/>
              <a:alphaOff val="0"/>
            </a:schemeClr>
          </a:lnRef>
          <a:fillRef idx="1">
            <a:schemeClr val="accent2">
              <a:hueOff val="-1433582"/>
              <a:satOff val="-34537"/>
              <a:lumOff val="-20778"/>
              <a:alphaOff val="0"/>
            </a:schemeClr>
          </a:fillRef>
          <a:effectRef idx="0">
            <a:schemeClr val="accent2">
              <a:hueOff val="-1433582"/>
              <a:satOff val="-34537"/>
              <a:lumOff val="-20778"/>
              <a:alphaOff val="0"/>
            </a:schemeClr>
          </a:effectRef>
          <a:fontRef idx="minor">
            <a:schemeClr val="lt1"/>
          </a:fontRef>
        </p:style>
        <p:txBody>
          <a:bodyPr spcFirstLastPara="0" vert="horz" wrap="square" lIns="172506" tIns="181751" rIns="172506" bIns="181751" numCol="1" spcCol="1270" anchor="ctr" anchorCtr="0">
            <a:noAutofit/>
          </a:bodyPr>
          <a:lstStyle/>
          <a:p>
            <a:pPr algn="ctr" defTabSz="1155700">
              <a:lnSpc>
                <a:spcPts val="2160"/>
              </a:lnSpc>
              <a:spcBef>
                <a:spcPct val="0"/>
              </a:spcBef>
            </a:pPr>
            <a:r>
              <a:rPr lang="zh-CN" altLang="en-US" dirty="0">
                <a:latin typeface="微软雅黑" pitchFamily="34" charset="-122"/>
                <a:ea typeface="微软雅黑" pitchFamily="34" charset="-122"/>
              </a:rPr>
              <a:t>好项目</a:t>
            </a:r>
            <a:r>
              <a:rPr lang="zh-CN" altLang="en-US" dirty="0">
                <a:solidFill>
                  <a:schemeClr val="bg1"/>
                </a:solidFill>
                <a:latin typeface="微软雅黑" pitchFamily="34" charset="-122"/>
                <a:ea typeface="微软雅黑" pitchFamily="34" charset="-122"/>
              </a:rPr>
              <a:t>不缺</a:t>
            </a:r>
            <a:endParaRPr lang="en-US" altLang="zh-CN" dirty="0">
              <a:solidFill>
                <a:schemeClr val="bg1"/>
              </a:solidFill>
              <a:latin typeface="微软雅黑" pitchFamily="34" charset="-122"/>
              <a:ea typeface="微软雅黑" pitchFamily="34" charset="-122"/>
            </a:endParaRPr>
          </a:p>
          <a:p>
            <a:pPr lvl="0" algn="ctr" defTabSz="1155700">
              <a:lnSpc>
                <a:spcPts val="2160"/>
              </a:lnSpc>
              <a:spcBef>
                <a:spcPct val="0"/>
              </a:spcBef>
              <a:spcAft>
                <a:spcPct val="35000"/>
              </a:spcAft>
            </a:pPr>
            <a:r>
              <a:rPr lang="zh-CN" altLang="en-US" kern="1200" dirty="0" smtClean="0">
                <a:latin typeface="微软雅黑" pitchFamily="34" charset="-122"/>
                <a:ea typeface="微软雅黑" pitchFamily="34" charset="-122"/>
              </a:rPr>
              <a:t>土地</a:t>
            </a:r>
            <a:endParaRPr lang="id-ID" kern="1200" dirty="0">
              <a:latin typeface="微软雅黑" pitchFamily="34" charset="-122"/>
              <a:ea typeface="微软雅黑" pitchFamily="34" charset="-122"/>
            </a:endParaRPr>
          </a:p>
        </p:txBody>
      </p:sp>
      <p:sp>
        <p:nvSpPr>
          <p:cNvPr id="80" name="Freeform 7"/>
          <p:cNvSpPr/>
          <p:nvPr/>
        </p:nvSpPr>
        <p:spPr>
          <a:xfrm>
            <a:off x="1006154" y="3007778"/>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336699"/>
          </a:solidFill>
          <a:ln>
            <a:solidFill>
              <a:srgbClr val="0070C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pPr>
            <a:r>
              <a:rPr lang="zh-CN" altLang="en-US" kern="1200" dirty="0" smtClean="0">
                <a:latin typeface="微软雅黑" pitchFamily="34" charset="-122"/>
                <a:ea typeface="微软雅黑" pitchFamily="34" charset="-122"/>
              </a:rPr>
              <a:t>好人才</a:t>
            </a:r>
            <a:r>
              <a:rPr lang="zh-CN" altLang="en-US" kern="1200" dirty="0" smtClean="0">
                <a:solidFill>
                  <a:schemeClr val="bg1"/>
                </a:solidFill>
                <a:latin typeface="微软雅黑" pitchFamily="34" charset="-122"/>
                <a:ea typeface="微软雅黑" pitchFamily="34" charset="-122"/>
              </a:rPr>
              <a:t>不缺</a:t>
            </a:r>
            <a:endParaRPr lang="en-US" altLang="zh-CN" kern="1200" dirty="0" smtClean="0">
              <a:solidFill>
                <a:schemeClr val="bg1"/>
              </a:solidFill>
              <a:latin typeface="微软雅黑" pitchFamily="34" charset="-122"/>
              <a:ea typeface="微软雅黑" pitchFamily="34" charset="-122"/>
            </a:endParaRPr>
          </a:p>
          <a:p>
            <a:pPr lvl="0" algn="ctr" defTabSz="1155700">
              <a:lnSpc>
                <a:spcPct val="90000"/>
              </a:lnSpc>
              <a:spcBef>
                <a:spcPct val="0"/>
              </a:spcBef>
              <a:spcAft>
                <a:spcPct val="35000"/>
              </a:spcAft>
            </a:pPr>
            <a:r>
              <a:rPr lang="zh-CN" altLang="en-US" kern="1200" dirty="0" smtClean="0">
                <a:latin typeface="微软雅黑" pitchFamily="34" charset="-122"/>
                <a:ea typeface="微软雅黑" pitchFamily="34" charset="-122"/>
              </a:rPr>
              <a:t>服务</a:t>
            </a:r>
            <a:endParaRPr lang="id-ID" kern="1200" dirty="0">
              <a:latin typeface="微软雅黑" pitchFamily="34" charset="-122"/>
              <a:ea typeface="微软雅黑" pitchFamily="34" charset="-122"/>
            </a:endParaRPr>
          </a:p>
        </p:txBody>
      </p:sp>
      <p:sp>
        <p:nvSpPr>
          <p:cNvPr id="81" name="Freeform 7"/>
          <p:cNvSpPr/>
          <p:nvPr/>
        </p:nvSpPr>
        <p:spPr>
          <a:xfrm>
            <a:off x="1964587" y="1365739"/>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336699"/>
          </a:solidFill>
          <a:ln>
            <a:solidFill>
              <a:srgbClr val="0070C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pPr>
            <a:r>
              <a:rPr lang="zh-CN" altLang="en-US" kern="1200" dirty="0" smtClean="0">
                <a:latin typeface="微软雅黑" pitchFamily="34" charset="-122"/>
                <a:ea typeface="微软雅黑" pitchFamily="34" charset="-122"/>
              </a:rPr>
              <a:t>好产业</a:t>
            </a:r>
            <a:r>
              <a:rPr lang="zh-CN" altLang="en-US" kern="1200" dirty="0" smtClean="0">
                <a:solidFill>
                  <a:schemeClr val="bg1"/>
                </a:solidFill>
                <a:latin typeface="微软雅黑" pitchFamily="34" charset="-122"/>
                <a:ea typeface="微软雅黑" pitchFamily="34" charset="-122"/>
              </a:rPr>
              <a:t>不缺</a:t>
            </a:r>
            <a:endParaRPr lang="en-US" altLang="zh-CN" kern="1200" dirty="0" smtClean="0">
              <a:solidFill>
                <a:schemeClr val="bg1"/>
              </a:solidFill>
              <a:latin typeface="微软雅黑" pitchFamily="34" charset="-122"/>
              <a:ea typeface="微软雅黑" pitchFamily="34" charset="-122"/>
            </a:endParaRPr>
          </a:p>
          <a:p>
            <a:pPr lvl="0" algn="ctr" defTabSz="1155700">
              <a:lnSpc>
                <a:spcPct val="90000"/>
              </a:lnSpc>
              <a:spcBef>
                <a:spcPct val="0"/>
              </a:spcBef>
              <a:spcAft>
                <a:spcPct val="35000"/>
              </a:spcAft>
            </a:pPr>
            <a:r>
              <a:rPr lang="zh-CN" altLang="en-US" kern="1200" dirty="0" smtClean="0">
                <a:latin typeface="微软雅黑" pitchFamily="34" charset="-122"/>
                <a:ea typeface="微软雅黑" pitchFamily="34" charset="-122"/>
              </a:rPr>
              <a:t>空间</a:t>
            </a:r>
            <a:endParaRPr lang="id-ID" kern="1200" dirty="0">
              <a:latin typeface="微软雅黑" pitchFamily="34" charset="-122"/>
              <a:ea typeface="微软雅黑" pitchFamily="34" charset="-122"/>
            </a:endParaRPr>
          </a:p>
        </p:txBody>
      </p:sp>
      <p:sp>
        <p:nvSpPr>
          <p:cNvPr id="82" name="Freeform 7"/>
          <p:cNvSpPr/>
          <p:nvPr/>
        </p:nvSpPr>
        <p:spPr>
          <a:xfrm>
            <a:off x="2933357" y="1888783"/>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336699"/>
          </a:solidFill>
          <a:ln>
            <a:solidFill>
              <a:srgbClr val="0070C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pPr>
            <a:r>
              <a:rPr lang="zh-CN" altLang="en-US" kern="1200" dirty="0" smtClean="0">
                <a:latin typeface="微软雅黑" pitchFamily="34" charset="-122"/>
                <a:ea typeface="微软雅黑" pitchFamily="34" charset="-122"/>
              </a:rPr>
              <a:t>强投资</a:t>
            </a:r>
            <a:r>
              <a:rPr lang="zh-CN" altLang="en-US" kern="1200" dirty="0" smtClean="0">
                <a:solidFill>
                  <a:schemeClr val="bg1"/>
                </a:solidFill>
                <a:latin typeface="微软雅黑" pitchFamily="34" charset="-122"/>
                <a:ea typeface="微软雅黑" pitchFamily="34" charset="-122"/>
              </a:rPr>
              <a:t>不缺</a:t>
            </a:r>
            <a:endParaRPr lang="en-US" altLang="zh-CN" kern="1200" dirty="0" smtClean="0">
              <a:solidFill>
                <a:schemeClr val="bg1"/>
              </a:solidFill>
              <a:latin typeface="微软雅黑" pitchFamily="34" charset="-122"/>
              <a:ea typeface="微软雅黑" pitchFamily="34" charset="-122"/>
            </a:endParaRPr>
          </a:p>
          <a:p>
            <a:pPr lvl="0" algn="ctr" defTabSz="1155700">
              <a:lnSpc>
                <a:spcPct val="90000"/>
              </a:lnSpc>
              <a:spcBef>
                <a:spcPct val="0"/>
              </a:spcBef>
              <a:spcAft>
                <a:spcPct val="35000"/>
              </a:spcAft>
            </a:pPr>
            <a:r>
              <a:rPr lang="zh-CN" altLang="en-US" kern="1200" dirty="0" smtClean="0">
                <a:latin typeface="微软雅黑" pitchFamily="34" charset="-122"/>
                <a:ea typeface="微软雅黑" pitchFamily="34" charset="-122"/>
              </a:rPr>
              <a:t>激励</a:t>
            </a:r>
            <a:endParaRPr lang="id-ID" kern="1200" dirty="0">
              <a:latin typeface="微软雅黑" pitchFamily="34" charset="-122"/>
              <a:ea typeface="微软雅黑" pitchFamily="34" charset="-122"/>
            </a:endParaRPr>
          </a:p>
        </p:txBody>
      </p:sp>
      <p:sp>
        <p:nvSpPr>
          <p:cNvPr id="83" name="Freeform 7"/>
          <p:cNvSpPr/>
          <p:nvPr/>
        </p:nvSpPr>
        <p:spPr>
          <a:xfrm>
            <a:off x="3975600" y="3534307"/>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336699"/>
          </a:solidFill>
          <a:ln>
            <a:solidFill>
              <a:srgbClr val="0070C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pPr>
            <a:r>
              <a:rPr lang="zh-CN" altLang="en-US" kern="1200" dirty="0" smtClean="0">
                <a:latin typeface="微软雅黑" pitchFamily="34" charset="-122"/>
                <a:ea typeface="微软雅黑" pitchFamily="34" charset="-122"/>
              </a:rPr>
              <a:t>好园区</a:t>
            </a:r>
            <a:r>
              <a:rPr lang="zh-CN" altLang="en-US" kern="1200" dirty="0" smtClean="0">
                <a:solidFill>
                  <a:schemeClr val="bg1"/>
                </a:solidFill>
                <a:latin typeface="微软雅黑" pitchFamily="34" charset="-122"/>
                <a:ea typeface="微软雅黑" pitchFamily="34" charset="-122"/>
              </a:rPr>
              <a:t>不缺</a:t>
            </a:r>
            <a:endParaRPr lang="en-US" altLang="zh-CN" kern="1200" dirty="0" smtClean="0">
              <a:solidFill>
                <a:schemeClr val="bg1"/>
              </a:solidFill>
              <a:latin typeface="微软雅黑" pitchFamily="34" charset="-122"/>
              <a:ea typeface="微软雅黑" pitchFamily="34" charset="-122"/>
            </a:endParaRPr>
          </a:p>
          <a:p>
            <a:pPr lvl="0" algn="ctr" defTabSz="1155700">
              <a:lnSpc>
                <a:spcPct val="90000"/>
              </a:lnSpc>
              <a:spcBef>
                <a:spcPct val="0"/>
              </a:spcBef>
              <a:spcAft>
                <a:spcPct val="35000"/>
              </a:spcAft>
            </a:pPr>
            <a:r>
              <a:rPr lang="zh-CN" altLang="en-US" kern="1200" dirty="0" smtClean="0">
                <a:latin typeface="微软雅黑" pitchFamily="34" charset="-122"/>
                <a:ea typeface="微软雅黑" pitchFamily="34" charset="-122"/>
              </a:rPr>
              <a:t>特色</a:t>
            </a:r>
            <a:endParaRPr lang="id-ID" kern="1200" dirty="0">
              <a:latin typeface="微软雅黑" pitchFamily="34" charset="-122"/>
              <a:ea typeface="微软雅黑" pitchFamily="34" charset="-122"/>
            </a:endParaRPr>
          </a:p>
        </p:txBody>
      </p:sp>
      <p:sp>
        <p:nvSpPr>
          <p:cNvPr id="84" name="Freeform 7"/>
          <p:cNvSpPr/>
          <p:nvPr/>
        </p:nvSpPr>
        <p:spPr>
          <a:xfrm>
            <a:off x="2964347" y="4083918"/>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336699"/>
          </a:solidFill>
          <a:ln>
            <a:solidFill>
              <a:srgbClr val="0070C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pPr>
            <a:r>
              <a:rPr lang="zh-CN" altLang="en-US" kern="1200" dirty="0" smtClean="0">
                <a:latin typeface="微软雅黑" pitchFamily="34" charset="-122"/>
                <a:ea typeface="微软雅黑" pitchFamily="34" charset="-122"/>
              </a:rPr>
              <a:t>招引落</a:t>
            </a:r>
            <a:r>
              <a:rPr lang="zh-CN" altLang="en-US" kern="1200" dirty="0" smtClean="0">
                <a:solidFill>
                  <a:schemeClr val="bg1"/>
                </a:solidFill>
                <a:latin typeface="微软雅黑" pitchFamily="34" charset="-122"/>
                <a:ea typeface="微软雅黑" pitchFamily="34" charset="-122"/>
              </a:rPr>
              <a:t>不缺</a:t>
            </a:r>
            <a:endParaRPr lang="en-US" altLang="zh-CN" kern="1200" dirty="0" smtClean="0">
              <a:solidFill>
                <a:schemeClr val="bg1"/>
              </a:solidFill>
              <a:latin typeface="微软雅黑" pitchFamily="34" charset="-122"/>
              <a:ea typeface="微软雅黑" pitchFamily="34" charset="-122"/>
            </a:endParaRPr>
          </a:p>
          <a:p>
            <a:pPr lvl="0" algn="ctr" defTabSz="1155700">
              <a:lnSpc>
                <a:spcPct val="90000"/>
              </a:lnSpc>
              <a:spcBef>
                <a:spcPct val="0"/>
              </a:spcBef>
              <a:spcAft>
                <a:spcPct val="35000"/>
              </a:spcAft>
            </a:pPr>
            <a:r>
              <a:rPr lang="zh-CN" altLang="en-US" kern="1200" dirty="0" smtClean="0">
                <a:latin typeface="微软雅黑" pitchFamily="34" charset="-122"/>
                <a:ea typeface="微软雅黑" pitchFamily="34" charset="-122"/>
              </a:rPr>
              <a:t>动力</a:t>
            </a:r>
            <a:endParaRPr lang="id-ID" kern="1200" dirty="0">
              <a:latin typeface="微软雅黑" pitchFamily="34" charset="-122"/>
              <a:ea typeface="微软雅黑" pitchFamily="34" charset="-122"/>
            </a:endParaRPr>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占位符 49"/>
          <p:cNvPicPr>
            <a:picLocks noGrp="1" noChangeAspect="1"/>
          </p:cNvPicPr>
          <p:nvPr>
            <p:ph type="pic" sz="quarter" idx="4294967295"/>
          </p:nvPr>
        </p:nvPicPr>
        <p:blipFill>
          <a:blip r:embed="rId1" cstate="print">
            <a:extLst>
              <a:ext uri="{28A0092B-C50C-407E-A947-70E740481C1C}">
                <a14:useLocalDpi xmlns:a14="http://schemas.microsoft.com/office/drawing/2010/main" val="0"/>
              </a:ext>
            </a:extLst>
          </a:blip>
          <a:srcRect r="27017"/>
          <a:stretch>
            <a:fillRect/>
          </a:stretch>
        </p:blipFill>
        <p:spPr>
          <a:xfrm flipH="1">
            <a:off x="6624955" y="1155700"/>
            <a:ext cx="2519045" cy="2616200"/>
          </a:xfrm>
          <a:prstGeom prst="rect">
            <a:avLst/>
          </a:prstGeom>
        </p:spPr>
      </p:pic>
      <p:sp>
        <p:nvSpPr>
          <p:cNvPr id="17" name="圆角矩形 16"/>
          <p:cNvSpPr/>
          <p:nvPr/>
        </p:nvSpPr>
        <p:spPr>
          <a:xfrm>
            <a:off x="866140" y="3095625"/>
            <a:ext cx="2897505"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866140" y="1119161"/>
            <a:ext cx="3242310" cy="31623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261745" y="1126146"/>
            <a:ext cx="2817495" cy="306705"/>
          </a:xfrm>
          <a:prstGeom prst="rect">
            <a:avLst/>
          </a:prstGeom>
          <a:noFill/>
          <a:ln w="9525">
            <a:noFill/>
          </a:ln>
        </p:spPr>
        <p:txBody>
          <a:bodyPr wrap="square">
            <a:spAutoFit/>
          </a:bodyPr>
          <a:lstStyle/>
          <a:p>
            <a:pPr indent="0" fontAlgn="auto">
              <a:lnSpc>
                <a:spcPct val="100000"/>
              </a:lnSpc>
              <a:spcBef>
                <a:spcPts val="0"/>
              </a:spcBef>
              <a:spcAft>
                <a:spcPts val="0"/>
              </a:spcAft>
            </a:pPr>
            <a:r>
              <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rPr>
              <a:t>给予优质项目土地出让费用支持</a:t>
            </a:r>
            <a:endParaRPr sz="1400" b="1">
              <a:solidFill>
                <a:schemeClr val="bg1"/>
              </a:solidFill>
              <a:effectLst>
                <a:outerShdw blurRad="63500" dist="63500" dir="2700000" algn="tl" rotWithShape="0">
                  <a:prstClr val="black">
                    <a:alpha val="20000"/>
                  </a:prstClr>
                </a:outerShdw>
              </a:effectLst>
              <a:latin typeface="微软雅黑" pitchFamily="34" charset="-122"/>
              <a:ea typeface="微软雅黑" pitchFamily="34" charset="-122"/>
              <a:cs typeface="微软雅黑" pitchFamily="34" charset="-122"/>
            </a:endParaRPr>
          </a:p>
        </p:txBody>
      </p:sp>
      <p:sp>
        <p:nvSpPr>
          <p:cNvPr id="6" name="文本框 5"/>
          <p:cNvSpPr txBox="1"/>
          <p:nvPr/>
        </p:nvSpPr>
        <p:spPr>
          <a:xfrm>
            <a:off x="1235709" y="186055"/>
            <a:ext cx="6742681" cy="523220"/>
          </a:xfrm>
          <a:prstGeom prst="rect">
            <a:avLst/>
          </a:prstGeom>
          <a:noFill/>
          <a:ln w="9525">
            <a:noFill/>
          </a:ln>
        </p:spPr>
        <p:txBody>
          <a:bodyPr wrap="square">
            <a:spAutoFit/>
          </a:bodyPr>
          <a:lstStyle/>
          <a:p>
            <a:r>
              <a:rPr lang="zh-CN" sz="2800" b="1" dirty="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一、项目供地</a:t>
            </a:r>
            <a:r>
              <a:rPr lang="zh-CN" sz="2800" b="1" dirty="0" smtClean="0">
                <a:solidFill>
                  <a:schemeClr val="accent3"/>
                </a:solidFill>
                <a:effectLst>
                  <a:outerShdw blurRad="50800" dist="50800" dir="2700000" algn="tl" rotWithShape="0">
                    <a:prstClr val="black">
                      <a:alpha val="10000"/>
                    </a:prstClr>
                  </a:outerShdw>
                </a:effectLst>
                <a:latin typeface="微软雅黑" pitchFamily="34" charset="-122"/>
                <a:ea typeface="微软雅黑" pitchFamily="34" charset="-122"/>
                <a:sym typeface="+mn-ea"/>
              </a:rPr>
              <a:t>保障</a:t>
            </a:r>
            <a:r>
              <a:rPr lang="en-US" altLang="zh-CN" sz="2800" b="1" dirty="0" smtClean="0">
                <a:solidFill>
                  <a:srgbClr val="FF0000"/>
                </a:solidFill>
                <a:effectLst>
                  <a:outerShdw blurRad="50800" dist="50800" dir="2700000" algn="tl" rotWithShape="0">
                    <a:prstClr val="black">
                      <a:alpha val="10000"/>
                    </a:prstClr>
                  </a:outerShdw>
                </a:effectLst>
                <a:latin typeface="楷体" pitchFamily="49" charset="-122"/>
                <a:ea typeface="楷体" pitchFamily="49" charset="-122"/>
                <a:sym typeface="+mn-ea"/>
              </a:rPr>
              <a:t>  </a:t>
            </a:r>
            <a:r>
              <a:rPr lang="zh-CN" altLang="zh-CN"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rPr>
              <a:t>让好项目不缺土地</a:t>
            </a:r>
            <a:endParaRPr lang="zh-CN" altLang="en-US" sz="2800" b="1" dirty="0">
              <a:solidFill>
                <a:srgbClr val="FF0000"/>
              </a:solidFill>
              <a:effectLst>
                <a:outerShdw blurRad="50800" dist="50800" dir="2700000" algn="tl" rotWithShape="0">
                  <a:prstClr val="black">
                    <a:alpha val="10000"/>
                  </a:prstClr>
                </a:outerShdw>
              </a:effectLst>
              <a:latin typeface="微软雅黑" pitchFamily="34" charset="-122"/>
              <a:ea typeface="微软雅黑" pitchFamily="34" charset="-122"/>
              <a:sym typeface="+mn-ea"/>
            </a:endParaRPr>
          </a:p>
        </p:txBody>
      </p:sp>
      <p:sp>
        <p:nvSpPr>
          <p:cNvPr id="3" name="椭圆 2"/>
          <p:cNvSpPr/>
          <p:nvPr/>
        </p:nvSpPr>
        <p:spPr>
          <a:xfrm>
            <a:off x="503674" y="1119161"/>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chemeClr val="bg1"/>
                </a:solidFill>
                <a:effectLst>
                  <a:outerShdw blurRad="63500" dist="63500" dir="2700000" algn="tl" rotWithShape="0">
                    <a:prstClr val="black">
                      <a:alpha val="20000"/>
                    </a:prstClr>
                  </a:outerShdw>
                </a:effectLst>
              </a:rPr>
              <a:t>01</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11" name="文本框 10"/>
          <p:cNvSpPr txBox="1"/>
          <p:nvPr/>
        </p:nvSpPr>
        <p:spPr>
          <a:xfrm>
            <a:off x="1262380" y="3102610"/>
            <a:ext cx="2335530" cy="306705"/>
          </a:xfrm>
          <a:prstGeom prst="rect">
            <a:avLst/>
          </a:prstGeom>
          <a:noFill/>
          <a:ln w="9525">
            <a:noFill/>
          </a:ln>
          <a:effectLst>
            <a:outerShdw blurRad="50800" dist="38100" dir="2700000" algn="tl" rotWithShape="0">
              <a:prstClr val="black">
                <a:alpha val="20000"/>
              </a:prstClr>
            </a:outerShdw>
          </a:effectLst>
        </p:spPr>
        <p:txBody>
          <a:bodyPr wrap="square">
            <a:spAutoFit/>
          </a:bodyPr>
          <a:lstStyle/>
          <a:p>
            <a:pPr indent="0" fontAlgn="auto">
              <a:lnSpc>
                <a:spcPct val="100000"/>
              </a:lnSpc>
              <a:spcBef>
                <a:spcPts val="0"/>
              </a:spcBef>
              <a:spcAft>
                <a:spcPts val="0"/>
              </a:spcAft>
            </a:pPr>
            <a:r>
              <a:rPr sz="1400" b="1" dirty="0" smtClean="0">
                <a:solidFill>
                  <a:schemeClr val="bg1"/>
                </a:solidFill>
                <a:latin typeface="微软雅黑" pitchFamily="34" charset="-122"/>
                <a:ea typeface="微软雅黑" pitchFamily="34" charset="-122"/>
                <a:cs typeface="微软雅黑" pitchFamily="34" charset="-122"/>
                <a:sym typeface="+mn-ea"/>
              </a:rPr>
              <a:t>提供优质项目</a:t>
            </a:r>
            <a:r>
              <a:rPr lang="zh-CN" altLang="en-US" sz="1400" b="1" dirty="0" smtClean="0">
                <a:solidFill>
                  <a:schemeClr val="bg1"/>
                </a:solidFill>
                <a:latin typeface="微软雅黑" pitchFamily="34" charset="-122"/>
                <a:ea typeface="微软雅黑" pitchFamily="34" charset="-122"/>
                <a:cs typeface="微软雅黑" pitchFamily="34" charset="-122"/>
                <a:sym typeface="+mn-ea"/>
              </a:rPr>
              <a:t>出让</a:t>
            </a:r>
            <a:r>
              <a:rPr sz="1400" b="1" dirty="0" smtClean="0">
                <a:solidFill>
                  <a:schemeClr val="bg1"/>
                </a:solidFill>
                <a:latin typeface="微软雅黑" pitchFamily="34" charset="-122"/>
                <a:ea typeface="微软雅黑" pitchFamily="34" charset="-122"/>
                <a:cs typeface="微软雅黑" pitchFamily="34" charset="-122"/>
                <a:sym typeface="+mn-ea"/>
              </a:rPr>
              <a:t>年限支持</a:t>
            </a:r>
            <a:endParaRPr sz="1400" b="1" dirty="0">
              <a:solidFill>
                <a:schemeClr val="bg1"/>
              </a:solidFill>
              <a:latin typeface="微软雅黑" pitchFamily="34" charset="-122"/>
              <a:ea typeface="微软雅黑" pitchFamily="34" charset="-122"/>
              <a:cs typeface="微软雅黑" pitchFamily="34" charset="-122"/>
              <a:sym typeface="+mn-ea"/>
            </a:endParaRPr>
          </a:p>
        </p:txBody>
      </p:sp>
      <p:sp>
        <p:nvSpPr>
          <p:cNvPr id="12" name="椭圆 11"/>
          <p:cNvSpPr/>
          <p:nvPr/>
        </p:nvSpPr>
        <p:spPr>
          <a:xfrm>
            <a:off x="504309" y="3095916"/>
            <a:ext cx="727122" cy="727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Tx/>
              <a:buSzTx/>
              <a:buFontTx/>
            </a:pPr>
            <a:r>
              <a:rPr lang="en-US" altLang="zh-CN" sz="2400" b="1" dirty="0">
                <a:solidFill>
                  <a:schemeClr val="bg1"/>
                </a:solidFill>
                <a:effectLst>
                  <a:outerShdw blurRad="63500" dist="63500" dir="2700000" algn="tl" rotWithShape="0">
                    <a:prstClr val="black">
                      <a:alpha val="20000"/>
                    </a:prstClr>
                  </a:outerShdw>
                </a:effectLst>
              </a:rPr>
              <a:t>02</a:t>
            </a:r>
            <a:endParaRPr lang="en-US" altLang="zh-CN" sz="2400" b="1" dirty="0">
              <a:solidFill>
                <a:schemeClr val="bg1"/>
              </a:solidFill>
              <a:effectLst>
                <a:outerShdw blurRad="63500" dist="63500" dir="2700000" algn="tl" rotWithShape="0">
                  <a:prstClr val="black">
                    <a:alpha val="20000"/>
                  </a:prstClr>
                </a:outerShdw>
              </a:effectLst>
            </a:endParaRPr>
          </a:p>
        </p:txBody>
      </p:sp>
      <p:sp>
        <p:nvSpPr>
          <p:cNvPr id="20" name="文本框 19"/>
          <p:cNvSpPr txBox="1"/>
          <p:nvPr/>
        </p:nvSpPr>
        <p:spPr>
          <a:xfrm>
            <a:off x="3586480" y="1858010"/>
            <a:ext cx="2921635" cy="911860"/>
          </a:xfrm>
          <a:prstGeom prst="rect">
            <a:avLst/>
          </a:prstGeom>
          <a:noFill/>
          <a:ln w="9525">
            <a:noFill/>
          </a:ln>
        </p:spPr>
        <p:txBody>
          <a:bodyPr wrap="square">
            <a:spAutoFit/>
          </a:bodyPr>
          <a:lstStyle/>
          <a:p>
            <a:pPr marL="285750" indent="-285750" fontAlgn="auto">
              <a:lnSpc>
                <a:spcPts val="1600"/>
              </a:lnSpc>
              <a:spcBef>
                <a:spcPts val="0"/>
              </a:spcBef>
              <a:spcAft>
                <a:spcPts val="0"/>
              </a:spcAft>
              <a:buFont typeface="Wingdings" charset="2"/>
              <a:buChar char="l"/>
            </a:pPr>
            <a:r>
              <a:rPr sz="1200" dirty="0" smtClean="0">
                <a:solidFill>
                  <a:schemeClr val="accent2"/>
                </a:solidFill>
                <a:effectLst>
                  <a:outerShdw blurRad="63500" dist="63500" dir="2700000" algn="tl" rotWithShape="0">
                    <a:prstClr val="black">
                      <a:alpha val="10000"/>
                    </a:prstClr>
                  </a:outerShdw>
                </a:effectLst>
                <a:latin typeface="微软雅黑" pitchFamily="34" charset="-122"/>
                <a:ea typeface="微软雅黑" pitchFamily="34" charset="-122"/>
                <a:cs typeface="微软雅黑" pitchFamily="34" charset="-122"/>
              </a:rPr>
              <a:t>可采取先租后让方式</a:t>
            </a:r>
            <a:r>
              <a:rPr sz="1200" dirty="0">
                <a:solidFill>
                  <a:schemeClr val="accent2"/>
                </a:solidFill>
                <a:effectLst>
                  <a:outerShdw blurRad="63500" dist="63500" dir="2700000" algn="tl" rotWithShape="0">
                    <a:prstClr val="black">
                      <a:alpha val="10000"/>
                    </a:prstClr>
                  </a:outerShdw>
                </a:effectLst>
                <a:latin typeface="微软雅黑" pitchFamily="34" charset="-122"/>
                <a:ea typeface="微软雅黑" pitchFamily="34" charset="-122"/>
                <a:cs typeface="微软雅黑" pitchFamily="34" charset="-122"/>
              </a:rPr>
              <a:t>，在满足双方约定条件的基础上</a:t>
            </a:r>
            <a:r>
              <a:rPr sz="1200" dirty="0" smtClean="0">
                <a:solidFill>
                  <a:schemeClr val="accent2"/>
                </a:solidFill>
                <a:effectLst>
                  <a:outerShdw blurRad="63500" dist="63500" dir="2700000" algn="tl" rotWithShape="0">
                    <a:prstClr val="black">
                      <a:alpha val="10000"/>
                    </a:prstClr>
                  </a:outerShdw>
                </a:effectLst>
                <a:latin typeface="微软雅黑" pitchFamily="34" charset="-122"/>
                <a:ea typeface="微软雅黑" pitchFamily="34" charset="-122"/>
                <a:cs typeface="微软雅黑" pitchFamily="34" charset="-122"/>
              </a:rPr>
              <a:t>，</a:t>
            </a:r>
            <a:r>
              <a:rPr lang="zh-CN" altLang="en-US" sz="1200" dirty="0">
                <a:solidFill>
                  <a:schemeClr val="accent2"/>
                </a:solidFill>
                <a:effectLst>
                  <a:outerShdw blurRad="63500" dist="63500" dir="2700000" algn="tl" rotWithShape="0">
                    <a:prstClr val="black">
                      <a:alpha val="10000"/>
                    </a:prstClr>
                  </a:outerShdw>
                </a:effectLst>
                <a:latin typeface="微软雅黑" pitchFamily="34" charset="-122"/>
                <a:ea typeface="微软雅黑" pitchFamily="34" charset="-122"/>
                <a:cs typeface="微软雅黑" pitchFamily="34" charset="-122"/>
              </a:rPr>
              <a:t>最高</a:t>
            </a:r>
            <a:r>
              <a:rPr sz="1200" dirty="0" smtClean="0">
                <a:solidFill>
                  <a:schemeClr val="accent2"/>
                </a:solidFill>
                <a:effectLst>
                  <a:outerShdw blurRad="63500" dist="63500" dir="2700000" algn="tl" rotWithShape="0">
                    <a:prstClr val="black">
                      <a:alpha val="10000"/>
                    </a:prstClr>
                  </a:outerShdw>
                </a:effectLst>
                <a:latin typeface="微软雅黑" pitchFamily="34" charset="-122"/>
                <a:ea typeface="微软雅黑" pitchFamily="34" charset="-122"/>
                <a:cs typeface="微软雅黑" pitchFamily="34" charset="-122"/>
              </a:rPr>
              <a:t>给予工业用地评估价</a:t>
            </a:r>
            <a:r>
              <a:rPr sz="1600" b="1" dirty="0" smtClean="0">
                <a:solidFill>
                  <a:srgbClr val="FF0000"/>
                </a:solidFill>
                <a:effectLst>
                  <a:outerShdw blurRad="63500" dist="63500" dir="2700000" algn="tl" rotWithShape="0">
                    <a:prstClr val="black">
                      <a:alpha val="10000"/>
                    </a:prstClr>
                  </a:outerShdw>
                </a:effectLst>
                <a:latin typeface="微软雅黑" pitchFamily="34" charset="-122"/>
                <a:ea typeface="微软雅黑" pitchFamily="34" charset="-122"/>
                <a:cs typeface="微软雅黑" pitchFamily="34" charset="-122"/>
              </a:rPr>
              <a:t>七折支持</a:t>
            </a:r>
            <a:r>
              <a:rPr sz="1200" dirty="0">
                <a:solidFill>
                  <a:schemeClr val="accent2"/>
                </a:solidFill>
                <a:effectLst>
                  <a:outerShdw blurRad="63500" dist="63500" dir="2700000" algn="tl" rotWithShape="0">
                    <a:prstClr val="black">
                      <a:alpha val="10000"/>
                    </a:prstClr>
                  </a:outerShdw>
                </a:effectLst>
                <a:latin typeface="微软雅黑" pitchFamily="34" charset="-122"/>
                <a:ea typeface="微软雅黑" pitchFamily="34" charset="-122"/>
                <a:cs typeface="微软雅黑" pitchFamily="34" charset="-122"/>
              </a:rPr>
              <a:t>（不低于工业用地基准价）</a:t>
            </a:r>
            <a:endParaRPr sz="1200" dirty="0">
              <a:solidFill>
                <a:schemeClr val="accent2"/>
              </a:solidFill>
              <a:effectLst>
                <a:outerShdw blurRad="63500" dist="63500" dir="2700000" algn="tl" rotWithShape="0">
                  <a:prstClr val="black">
                    <a:alpha val="10000"/>
                  </a:prstClr>
                </a:outerShdw>
              </a:effectLst>
              <a:latin typeface="微软雅黑" pitchFamily="34" charset="-122"/>
              <a:ea typeface="微软雅黑" pitchFamily="34" charset="-122"/>
              <a:cs typeface="微软雅黑" pitchFamily="34" charset="-122"/>
              <a:sym typeface="+mn-ea"/>
            </a:endParaRPr>
          </a:p>
        </p:txBody>
      </p:sp>
      <p:grpSp>
        <p:nvGrpSpPr>
          <p:cNvPr id="33" name="组合 32"/>
          <p:cNvGrpSpPr/>
          <p:nvPr/>
        </p:nvGrpSpPr>
        <p:grpSpPr>
          <a:xfrm>
            <a:off x="1239520" y="1686560"/>
            <a:ext cx="2107565" cy="1224280"/>
            <a:chOff x="2032" y="2656"/>
            <a:chExt cx="3319" cy="1928"/>
          </a:xfrm>
        </p:grpSpPr>
        <p:sp>
          <p:nvSpPr>
            <p:cNvPr id="31" name="矩形 30"/>
            <p:cNvSpPr/>
            <p:nvPr/>
          </p:nvSpPr>
          <p:spPr>
            <a:xfrm>
              <a:off x="3869" y="3478"/>
              <a:ext cx="1482" cy="285"/>
            </a:xfrm>
            <a:prstGeom prst="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521" y="2656"/>
              <a:ext cx="2830" cy="285"/>
            </a:xfrm>
            <a:prstGeom prst="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869" y="3067"/>
              <a:ext cx="1482" cy="285"/>
            </a:xfrm>
            <a:prstGeom prst="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393" y="3889"/>
              <a:ext cx="1958" cy="285"/>
            </a:xfrm>
            <a:prstGeom prst="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092" y="4300"/>
              <a:ext cx="3259" cy="285"/>
            </a:xfrm>
            <a:prstGeom prst="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644" y="2690"/>
              <a:ext cx="2592" cy="218"/>
            </a:xfrm>
            <a:prstGeom prst="rect">
              <a:avLst/>
            </a:prstGeom>
            <a:noFill/>
            <a:ln w="9525">
              <a:noFill/>
            </a:ln>
          </p:spPr>
          <p:txBody>
            <a:bodyPr wrap="square" lIns="0" tIns="0" rIns="0" bIns="0">
              <a:spAutoFit/>
            </a:bodyPr>
            <a:lstStyle/>
            <a:p>
              <a:pPr indent="0" algn="r" fontAlgn="auto">
                <a:lnSpc>
                  <a:spcPct val="100000"/>
                </a:lnSpc>
                <a:spcBef>
                  <a:spcPts val="0"/>
                </a:spcBef>
                <a:spcAft>
                  <a:spcPts val="0"/>
                </a:spcAft>
              </a:pPr>
              <a:r>
                <a:rPr sz="900" b="1">
                  <a:solidFill>
                    <a:schemeClr val="tx1">
                      <a:lumMod val="65000"/>
                      <a:lumOff val="35000"/>
                    </a:schemeClr>
                  </a:solidFill>
                  <a:latin typeface="微软雅黑" pitchFamily="34" charset="-122"/>
                  <a:ea typeface="微软雅黑" pitchFamily="34" charset="-122"/>
                  <a:cs typeface="微软雅黑" pitchFamily="34" charset="-122"/>
                </a:rPr>
                <a:t>新引进或在地的国家级创新平台</a:t>
              </a:r>
              <a:endParaRPr sz="900" b="1">
                <a:solidFill>
                  <a:schemeClr val="tx1">
                    <a:lumMod val="65000"/>
                    <a:lumOff val="35000"/>
                  </a:schemeClr>
                </a:solidFill>
                <a:latin typeface="微软雅黑" pitchFamily="34" charset="-122"/>
                <a:ea typeface="微软雅黑" pitchFamily="34" charset="-122"/>
                <a:cs typeface="微软雅黑" pitchFamily="34" charset="-122"/>
              </a:endParaRPr>
            </a:p>
          </p:txBody>
        </p:sp>
        <p:sp>
          <p:nvSpPr>
            <p:cNvPr id="27" name="文本框 26"/>
            <p:cNvSpPr txBox="1"/>
            <p:nvPr/>
          </p:nvSpPr>
          <p:spPr>
            <a:xfrm>
              <a:off x="2032" y="4334"/>
              <a:ext cx="3204" cy="218"/>
            </a:xfrm>
            <a:prstGeom prst="rect">
              <a:avLst/>
            </a:prstGeom>
            <a:noFill/>
            <a:ln w="9525">
              <a:noFill/>
            </a:ln>
          </p:spPr>
          <p:txBody>
            <a:bodyPr wrap="square" lIns="0" tIns="0" rIns="0" bIns="0">
              <a:spAutoFit/>
            </a:bodyPr>
            <a:lstStyle/>
            <a:p>
              <a:pPr indent="0" algn="r" fontAlgn="auto">
                <a:lnSpc>
                  <a:spcPct val="100000"/>
                </a:lnSpc>
                <a:spcBef>
                  <a:spcPts val="0"/>
                </a:spcBef>
                <a:spcAft>
                  <a:spcPts val="0"/>
                </a:spcAft>
              </a:pPr>
              <a:r>
                <a:rPr sz="900" b="1">
                  <a:solidFill>
                    <a:schemeClr val="tx1">
                      <a:lumMod val="65000"/>
                      <a:lumOff val="35000"/>
                    </a:schemeClr>
                  </a:solidFill>
                  <a:latin typeface="微软雅黑" pitchFamily="34" charset="-122"/>
                  <a:ea typeface="微软雅黑" pitchFamily="34" charset="-122"/>
                  <a:cs typeface="微软雅黑" pitchFamily="34" charset="-122"/>
                </a:rPr>
                <a:t>符合我区产业发展导向的重点产业项目</a:t>
              </a:r>
              <a:endParaRPr sz="900" b="1">
                <a:solidFill>
                  <a:schemeClr val="tx1">
                    <a:lumMod val="65000"/>
                    <a:lumOff val="35000"/>
                  </a:schemeClr>
                </a:solidFill>
                <a:latin typeface="微软雅黑" pitchFamily="34" charset="-122"/>
                <a:ea typeface="微软雅黑" pitchFamily="34" charset="-122"/>
                <a:cs typeface="微软雅黑" pitchFamily="34" charset="-122"/>
              </a:endParaRPr>
            </a:p>
          </p:txBody>
        </p:sp>
        <p:sp>
          <p:nvSpPr>
            <p:cNvPr id="28" name="文本框 27"/>
            <p:cNvSpPr txBox="1"/>
            <p:nvPr/>
          </p:nvSpPr>
          <p:spPr>
            <a:xfrm>
              <a:off x="3808" y="3101"/>
              <a:ext cx="1428" cy="218"/>
            </a:xfrm>
            <a:prstGeom prst="rect">
              <a:avLst/>
            </a:prstGeom>
            <a:noFill/>
            <a:ln w="9525">
              <a:noFill/>
            </a:ln>
          </p:spPr>
          <p:txBody>
            <a:bodyPr wrap="square" lIns="0" tIns="0" rIns="0" bIns="0">
              <a:spAutoFit/>
            </a:bodyPr>
            <a:lstStyle/>
            <a:p>
              <a:pPr indent="0" algn="r" fontAlgn="auto">
                <a:lnSpc>
                  <a:spcPct val="100000"/>
                </a:lnSpc>
                <a:spcBef>
                  <a:spcPts val="0"/>
                </a:spcBef>
                <a:spcAft>
                  <a:spcPts val="0"/>
                </a:spcAft>
              </a:pPr>
              <a:r>
                <a:rPr sz="900" b="1">
                  <a:solidFill>
                    <a:schemeClr val="tx1">
                      <a:lumMod val="65000"/>
                      <a:lumOff val="35000"/>
                    </a:schemeClr>
                  </a:solidFill>
                  <a:latin typeface="微软雅黑" pitchFamily="34" charset="-122"/>
                  <a:ea typeface="微软雅黑" pitchFamily="34" charset="-122"/>
                  <a:cs typeface="微软雅黑" pitchFamily="34" charset="-122"/>
                </a:rPr>
                <a:t>国家级重点项目</a:t>
              </a:r>
              <a:endParaRPr sz="900" b="1">
                <a:solidFill>
                  <a:schemeClr val="tx1">
                    <a:lumMod val="65000"/>
                    <a:lumOff val="35000"/>
                  </a:schemeClr>
                </a:solidFill>
                <a:latin typeface="微软雅黑" pitchFamily="34" charset="-122"/>
                <a:ea typeface="微软雅黑" pitchFamily="34" charset="-122"/>
                <a:cs typeface="微软雅黑" pitchFamily="34" charset="-122"/>
              </a:endParaRPr>
            </a:p>
          </p:txBody>
        </p:sp>
        <p:sp>
          <p:nvSpPr>
            <p:cNvPr id="29" name="文本框 28"/>
            <p:cNvSpPr txBox="1"/>
            <p:nvPr/>
          </p:nvSpPr>
          <p:spPr>
            <a:xfrm>
              <a:off x="3912" y="3512"/>
              <a:ext cx="1324" cy="218"/>
            </a:xfrm>
            <a:prstGeom prst="rect">
              <a:avLst/>
            </a:prstGeom>
            <a:noFill/>
            <a:ln w="9525">
              <a:noFill/>
            </a:ln>
          </p:spPr>
          <p:txBody>
            <a:bodyPr wrap="square" lIns="0" tIns="0" rIns="0" bIns="0">
              <a:spAutoFit/>
            </a:bodyPr>
            <a:lstStyle/>
            <a:p>
              <a:pPr indent="0" algn="r" fontAlgn="auto">
                <a:lnSpc>
                  <a:spcPct val="100000"/>
                </a:lnSpc>
                <a:spcBef>
                  <a:spcPts val="0"/>
                </a:spcBef>
                <a:spcAft>
                  <a:spcPts val="0"/>
                </a:spcAft>
              </a:pPr>
              <a:r>
                <a:rPr sz="900" b="1">
                  <a:solidFill>
                    <a:schemeClr val="tx1">
                      <a:lumMod val="65000"/>
                      <a:lumOff val="35000"/>
                    </a:schemeClr>
                  </a:solidFill>
                  <a:latin typeface="微软雅黑" pitchFamily="34" charset="-122"/>
                  <a:ea typeface="微软雅黑" pitchFamily="34" charset="-122"/>
                  <a:cs typeface="微软雅黑" pitchFamily="34" charset="-122"/>
                </a:rPr>
                <a:t>百亿级产业项目</a:t>
              </a:r>
              <a:endParaRPr sz="900" b="1">
                <a:solidFill>
                  <a:schemeClr val="tx1">
                    <a:lumMod val="65000"/>
                    <a:lumOff val="35000"/>
                  </a:schemeClr>
                </a:solidFill>
                <a:latin typeface="微软雅黑" pitchFamily="34" charset="-122"/>
                <a:ea typeface="微软雅黑" pitchFamily="34" charset="-122"/>
                <a:cs typeface="微软雅黑" pitchFamily="34" charset="-122"/>
              </a:endParaRPr>
            </a:p>
          </p:txBody>
        </p:sp>
        <p:sp>
          <p:nvSpPr>
            <p:cNvPr id="32" name="文本框 31"/>
            <p:cNvSpPr txBox="1"/>
            <p:nvPr/>
          </p:nvSpPr>
          <p:spPr>
            <a:xfrm>
              <a:off x="3333" y="3923"/>
              <a:ext cx="1903" cy="218"/>
            </a:xfrm>
            <a:prstGeom prst="rect">
              <a:avLst/>
            </a:prstGeom>
            <a:noFill/>
            <a:ln w="9525">
              <a:noFill/>
            </a:ln>
          </p:spPr>
          <p:txBody>
            <a:bodyPr wrap="square" lIns="0" tIns="0" rIns="0" bIns="0">
              <a:spAutoFit/>
            </a:bodyPr>
            <a:lstStyle/>
            <a:p>
              <a:pPr indent="0" algn="r" fontAlgn="auto">
                <a:lnSpc>
                  <a:spcPct val="100000"/>
                </a:lnSpc>
                <a:spcBef>
                  <a:spcPts val="0"/>
                </a:spcBef>
                <a:spcAft>
                  <a:spcPts val="0"/>
                </a:spcAft>
              </a:pPr>
              <a:r>
                <a:rPr sz="900" b="1">
                  <a:solidFill>
                    <a:schemeClr val="tx1">
                      <a:lumMod val="65000"/>
                      <a:lumOff val="35000"/>
                    </a:schemeClr>
                  </a:solidFill>
                  <a:latin typeface="微软雅黑" pitchFamily="34" charset="-122"/>
                  <a:ea typeface="微软雅黑" pitchFamily="34" charset="-122"/>
                  <a:cs typeface="微软雅黑" pitchFamily="34" charset="-122"/>
                </a:rPr>
                <a:t>“五型经济”头部企业</a:t>
              </a:r>
              <a:endParaRPr sz="900" b="1">
                <a:solidFill>
                  <a:schemeClr val="tx1">
                    <a:lumMod val="65000"/>
                    <a:lumOff val="35000"/>
                  </a:schemeClr>
                </a:solidFill>
                <a:latin typeface="微软雅黑" pitchFamily="34" charset="-122"/>
                <a:ea typeface="微软雅黑" pitchFamily="34" charset="-122"/>
                <a:cs typeface="微软雅黑" pitchFamily="34" charset="-122"/>
              </a:endParaRPr>
            </a:p>
          </p:txBody>
        </p:sp>
      </p:grpSp>
      <p:sp>
        <p:nvSpPr>
          <p:cNvPr id="35" name="右中括号 34"/>
          <p:cNvSpPr/>
          <p:nvPr/>
        </p:nvSpPr>
        <p:spPr>
          <a:xfrm>
            <a:off x="3404870" y="1744345"/>
            <a:ext cx="86360" cy="112141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7" name="组合 36"/>
          <p:cNvGrpSpPr/>
          <p:nvPr/>
        </p:nvGrpSpPr>
        <p:grpSpPr>
          <a:xfrm>
            <a:off x="1148080" y="3569970"/>
            <a:ext cx="2199005" cy="1224915"/>
            <a:chOff x="1888" y="2656"/>
            <a:chExt cx="3463" cy="1929"/>
          </a:xfrm>
        </p:grpSpPr>
        <p:sp>
          <p:nvSpPr>
            <p:cNvPr id="38" name="矩形 37"/>
            <p:cNvSpPr/>
            <p:nvPr/>
          </p:nvSpPr>
          <p:spPr>
            <a:xfrm>
              <a:off x="3167" y="3478"/>
              <a:ext cx="2184" cy="285"/>
            </a:xfrm>
            <a:prstGeom prst="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938" y="2656"/>
              <a:ext cx="2413" cy="285"/>
            </a:xfrm>
            <a:prstGeom prst="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529" y="3067"/>
              <a:ext cx="1822" cy="285"/>
            </a:xfrm>
            <a:prstGeom prst="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888" y="3889"/>
              <a:ext cx="3463" cy="285"/>
            </a:xfrm>
            <a:prstGeom prst="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179" y="4300"/>
              <a:ext cx="2172" cy="285"/>
            </a:xfrm>
            <a:prstGeom prst="rec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2993" y="2690"/>
              <a:ext cx="2243" cy="218"/>
            </a:xfrm>
            <a:prstGeom prst="rect">
              <a:avLst/>
            </a:prstGeom>
            <a:noFill/>
            <a:ln w="9525">
              <a:noFill/>
            </a:ln>
          </p:spPr>
          <p:txBody>
            <a:bodyPr wrap="square" lIns="0" tIns="0" rIns="0" bIns="0">
              <a:spAutoFit/>
            </a:bodyPr>
            <a:lstStyle/>
            <a:p>
              <a:pPr indent="0" algn="r" fontAlgn="auto">
                <a:lnSpc>
                  <a:spcPct val="100000"/>
                </a:lnSpc>
                <a:spcBef>
                  <a:spcPts val="0"/>
                </a:spcBef>
                <a:spcAft>
                  <a:spcPts val="0"/>
                </a:spcAft>
              </a:pPr>
              <a:r>
                <a:rPr sz="900" b="1">
                  <a:solidFill>
                    <a:schemeClr val="tx1">
                      <a:lumMod val="65000"/>
                      <a:lumOff val="35000"/>
                    </a:schemeClr>
                  </a:solidFill>
                  <a:latin typeface="微软雅黑" pitchFamily="34" charset="-122"/>
                  <a:ea typeface="微软雅黑" pitchFamily="34" charset="-122"/>
                  <a:cs typeface="微软雅黑" pitchFamily="34" charset="-122"/>
                  <a:sym typeface="+mn-ea"/>
                </a:rPr>
                <a:t>10亿元以上的重大产业项目</a:t>
              </a:r>
              <a:endParaRPr sz="900" b="1">
                <a:solidFill>
                  <a:schemeClr val="tx1">
                    <a:lumMod val="65000"/>
                    <a:lumOff val="35000"/>
                  </a:schemeClr>
                </a:solidFill>
                <a:latin typeface="微软雅黑" pitchFamily="34" charset="-122"/>
                <a:ea typeface="微软雅黑" pitchFamily="34" charset="-122"/>
                <a:cs typeface="微软雅黑" pitchFamily="34" charset="-122"/>
              </a:endParaRPr>
            </a:p>
          </p:txBody>
        </p:sp>
        <p:sp>
          <p:nvSpPr>
            <p:cNvPr id="44" name="文本框 43"/>
            <p:cNvSpPr txBox="1"/>
            <p:nvPr/>
          </p:nvSpPr>
          <p:spPr>
            <a:xfrm>
              <a:off x="3175" y="4334"/>
              <a:ext cx="2061" cy="218"/>
            </a:xfrm>
            <a:prstGeom prst="rect">
              <a:avLst/>
            </a:prstGeom>
            <a:noFill/>
            <a:ln w="9525">
              <a:noFill/>
            </a:ln>
          </p:spPr>
          <p:txBody>
            <a:bodyPr wrap="square" lIns="0" tIns="0" rIns="0" bIns="0">
              <a:spAutoFit/>
            </a:bodyPr>
            <a:lstStyle/>
            <a:p>
              <a:pPr indent="0" algn="r" fontAlgn="auto">
                <a:lnSpc>
                  <a:spcPct val="100000"/>
                </a:lnSpc>
                <a:spcBef>
                  <a:spcPts val="0"/>
                </a:spcBef>
                <a:spcAft>
                  <a:spcPts val="0"/>
                </a:spcAft>
              </a:pPr>
              <a:r>
                <a:rPr sz="900" b="1" dirty="0" smtClean="0">
                  <a:solidFill>
                    <a:schemeClr val="tx1">
                      <a:lumMod val="65000"/>
                      <a:lumOff val="35000"/>
                    </a:schemeClr>
                  </a:solidFill>
                  <a:latin typeface="微软雅黑" pitchFamily="34" charset="-122"/>
                  <a:ea typeface="微软雅黑" pitchFamily="34" charset="-122"/>
                  <a:cs typeface="微软雅黑" pitchFamily="34" charset="-122"/>
                  <a:sym typeface="+mn-ea"/>
                </a:rPr>
                <a:t>本区重大产业项目</a:t>
              </a:r>
              <a:endParaRPr sz="900" b="1" dirty="0">
                <a:solidFill>
                  <a:schemeClr val="tx1">
                    <a:lumMod val="65000"/>
                    <a:lumOff val="35000"/>
                  </a:schemeClr>
                </a:solidFill>
                <a:latin typeface="微软雅黑" pitchFamily="34" charset="-122"/>
                <a:ea typeface="微软雅黑" pitchFamily="34" charset="-122"/>
                <a:cs typeface="微软雅黑" pitchFamily="34" charset="-122"/>
              </a:endParaRPr>
            </a:p>
          </p:txBody>
        </p:sp>
        <p:sp>
          <p:nvSpPr>
            <p:cNvPr id="45" name="文本框 44"/>
            <p:cNvSpPr txBox="1"/>
            <p:nvPr/>
          </p:nvSpPr>
          <p:spPr>
            <a:xfrm>
              <a:off x="3526" y="3101"/>
              <a:ext cx="1710" cy="218"/>
            </a:xfrm>
            <a:prstGeom prst="rect">
              <a:avLst/>
            </a:prstGeom>
            <a:noFill/>
            <a:ln w="9525">
              <a:noFill/>
            </a:ln>
          </p:spPr>
          <p:txBody>
            <a:bodyPr wrap="square" lIns="0" tIns="0" rIns="0" bIns="0">
              <a:spAutoFit/>
            </a:bodyPr>
            <a:lstStyle/>
            <a:p>
              <a:pPr indent="0" algn="r" fontAlgn="auto">
                <a:lnSpc>
                  <a:spcPct val="100000"/>
                </a:lnSpc>
                <a:spcBef>
                  <a:spcPts val="0"/>
                </a:spcBef>
                <a:spcAft>
                  <a:spcPts val="0"/>
                </a:spcAft>
              </a:pPr>
              <a:r>
                <a:rPr sz="900" b="1">
                  <a:solidFill>
                    <a:schemeClr val="tx1">
                      <a:lumMod val="65000"/>
                      <a:lumOff val="35000"/>
                    </a:schemeClr>
                  </a:solidFill>
                  <a:latin typeface="微软雅黑" pitchFamily="34" charset="-122"/>
                  <a:ea typeface="微软雅黑" pitchFamily="34" charset="-122"/>
                  <a:cs typeface="微软雅黑" pitchFamily="34" charset="-122"/>
                  <a:sym typeface="+mn-ea"/>
                </a:rPr>
                <a:t>国家战略类产业项目</a:t>
              </a:r>
              <a:endParaRPr sz="900" b="1">
                <a:solidFill>
                  <a:schemeClr val="tx1">
                    <a:lumMod val="65000"/>
                    <a:lumOff val="35000"/>
                  </a:schemeClr>
                </a:solidFill>
                <a:latin typeface="微软雅黑" pitchFamily="34" charset="-122"/>
                <a:ea typeface="微软雅黑" pitchFamily="34" charset="-122"/>
                <a:cs typeface="微软雅黑" pitchFamily="34" charset="-122"/>
              </a:endParaRPr>
            </a:p>
          </p:txBody>
        </p:sp>
        <p:sp>
          <p:nvSpPr>
            <p:cNvPr id="46" name="文本框 45"/>
            <p:cNvSpPr txBox="1"/>
            <p:nvPr/>
          </p:nvSpPr>
          <p:spPr>
            <a:xfrm>
              <a:off x="3177" y="3512"/>
              <a:ext cx="2059" cy="218"/>
            </a:xfrm>
            <a:prstGeom prst="rect">
              <a:avLst/>
            </a:prstGeom>
            <a:noFill/>
            <a:ln w="9525">
              <a:noFill/>
            </a:ln>
          </p:spPr>
          <p:txBody>
            <a:bodyPr wrap="square" lIns="0" tIns="0" rIns="0" bIns="0">
              <a:spAutoFit/>
            </a:bodyPr>
            <a:lstStyle/>
            <a:p>
              <a:pPr indent="0" algn="r" fontAlgn="auto">
                <a:lnSpc>
                  <a:spcPct val="100000"/>
                </a:lnSpc>
                <a:spcBef>
                  <a:spcPts val="0"/>
                </a:spcBef>
                <a:spcAft>
                  <a:spcPts val="0"/>
                </a:spcAft>
              </a:pPr>
              <a:r>
                <a:rPr sz="900" b="1">
                  <a:solidFill>
                    <a:schemeClr val="tx1">
                      <a:lumMod val="65000"/>
                      <a:lumOff val="35000"/>
                    </a:schemeClr>
                  </a:solidFill>
                  <a:latin typeface="微软雅黑" pitchFamily="34" charset="-122"/>
                  <a:ea typeface="微软雅黑" pitchFamily="34" charset="-122"/>
                  <a:cs typeface="微软雅黑" pitchFamily="34" charset="-122"/>
                  <a:sym typeface="+mn-ea"/>
                </a:rPr>
                <a:t>市级战略性重点产业项目</a:t>
              </a:r>
              <a:endParaRPr sz="900" b="1">
                <a:solidFill>
                  <a:schemeClr val="tx1">
                    <a:lumMod val="65000"/>
                    <a:lumOff val="35000"/>
                  </a:schemeClr>
                </a:solidFill>
                <a:latin typeface="微软雅黑" pitchFamily="34" charset="-122"/>
                <a:ea typeface="微软雅黑" pitchFamily="34" charset="-122"/>
                <a:cs typeface="微软雅黑" pitchFamily="34" charset="-122"/>
              </a:endParaRPr>
            </a:p>
          </p:txBody>
        </p:sp>
        <p:sp>
          <p:nvSpPr>
            <p:cNvPr id="47" name="文本框 46"/>
            <p:cNvSpPr txBox="1"/>
            <p:nvPr/>
          </p:nvSpPr>
          <p:spPr>
            <a:xfrm>
              <a:off x="1930" y="3923"/>
              <a:ext cx="3306" cy="218"/>
            </a:xfrm>
            <a:prstGeom prst="rect">
              <a:avLst/>
            </a:prstGeom>
            <a:noFill/>
            <a:ln w="9525">
              <a:noFill/>
            </a:ln>
          </p:spPr>
          <p:txBody>
            <a:bodyPr wrap="square" lIns="0" tIns="0" rIns="0" bIns="0">
              <a:spAutoFit/>
            </a:bodyPr>
            <a:lstStyle/>
            <a:p>
              <a:pPr indent="0" algn="r" fontAlgn="auto">
                <a:lnSpc>
                  <a:spcPct val="100000"/>
                </a:lnSpc>
                <a:spcBef>
                  <a:spcPts val="0"/>
                </a:spcBef>
                <a:spcAft>
                  <a:spcPts val="0"/>
                </a:spcAft>
              </a:pPr>
              <a:r>
                <a:rPr sz="900" b="1">
                  <a:solidFill>
                    <a:schemeClr val="tx1">
                      <a:lumMod val="65000"/>
                      <a:lumOff val="35000"/>
                    </a:schemeClr>
                  </a:solidFill>
                  <a:latin typeface="微软雅黑" pitchFamily="34" charset="-122"/>
                  <a:ea typeface="微软雅黑" pitchFamily="34" charset="-122"/>
                  <a:cs typeface="微软雅黑" pitchFamily="34" charset="-122"/>
                  <a:sym typeface="+mn-ea"/>
                </a:rPr>
                <a:t>市级以上制造业创新中心和企业技术中心</a:t>
              </a:r>
              <a:endParaRPr sz="900" b="1">
                <a:solidFill>
                  <a:schemeClr val="tx1">
                    <a:lumMod val="65000"/>
                    <a:lumOff val="35000"/>
                  </a:schemeClr>
                </a:solidFill>
                <a:latin typeface="微软雅黑" pitchFamily="34" charset="-122"/>
                <a:ea typeface="微软雅黑" pitchFamily="34" charset="-122"/>
                <a:cs typeface="微软雅黑" pitchFamily="34" charset="-122"/>
              </a:endParaRPr>
            </a:p>
          </p:txBody>
        </p:sp>
      </p:grpSp>
      <p:sp>
        <p:nvSpPr>
          <p:cNvPr id="48" name="右中括号 47"/>
          <p:cNvSpPr/>
          <p:nvPr/>
        </p:nvSpPr>
        <p:spPr>
          <a:xfrm>
            <a:off x="3404870" y="3627755"/>
            <a:ext cx="86360" cy="112141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文本框 48"/>
          <p:cNvSpPr txBox="1"/>
          <p:nvPr/>
        </p:nvSpPr>
        <p:spPr>
          <a:xfrm>
            <a:off x="3700145" y="3890010"/>
            <a:ext cx="3076575" cy="296545"/>
          </a:xfrm>
          <a:prstGeom prst="rect">
            <a:avLst/>
          </a:prstGeom>
          <a:noFill/>
          <a:ln w="9525">
            <a:noFill/>
          </a:ln>
        </p:spPr>
        <p:txBody>
          <a:bodyPr wrap="square">
            <a:spAutoFit/>
          </a:bodyPr>
          <a:lstStyle/>
          <a:p>
            <a:pPr indent="0" fontAlgn="auto">
              <a:lnSpc>
                <a:spcPts val="1600"/>
              </a:lnSpc>
              <a:spcBef>
                <a:spcPts val="0"/>
              </a:spcBef>
              <a:spcAft>
                <a:spcPts val="0"/>
              </a:spcAft>
            </a:pPr>
            <a:r>
              <a:rPr sz="1400" b="1">
                <a:solidFill>
                  <a:schemeClr val="accent2"/>
                </a:solidFill>
                <a:effectLst>
                  <a:outerShdw blurRad="63500" dist="63500" dir="2700000" algn="tl" rotWithShape="0">
                    <a:prstClr val="black">
                      <a:alpha val="10000"/>
                    </a:prstClr>
                  </a:outerShdw>
                </a:effectLst>
                <a:latin typeface="微软雅黑" pitchFamily="34" charset="-122"/>
                <a:ea typeface="微软雅黑" pitchFamily="34" charset="-122"/>
                <a:cs typeface="微软雅黑" pitchFamily="34" charset="-122"/>
                <a:sym typeface="+mn-ea"/>
              </a:rPr>
              <a:t>工业用地</a:t>
            </a:r>
            <a:r>
              <a:rPr sz="2000" b="1">
                <a:solidFill>
                  <a:srgbClr val="FF0000"/>
                </a:solidFill>
                <a:latin typeface="微软雅黑" pitchFamily="34" charset="-122"/>
                <a:ea typeface="微软雅黑" pitchFamily="34" charset="-122"/>
                <a:cs typeface="微软雅黑" pitchFamily="34" charset="-122"/>
                <a:sym typeface="+mn-ea"/>
              </a:rPr>
              <a:t>出让年期</a:t>
            </a:r>
            <a:r>
              <a:rPr sz="1400" b="1">
                <a:solidFill>
                  <a:schemeClr val="accent2"/>
                </a:solidFill>
                <a:effectLst>
                  <a:outerShdw blurRad="63500" dist="63500" dir="2700000" algn="tl" rotWithShape="0">
                    <a:prstClr val="black">
                      <a:alpha val="10000"/>
                    </a:prstClr>
                  </a:outerShdw>
                </a:effectLst>
                <a:latin typeface="微软雅黑" pitchFamily="34" charset="-122"/>
                <a:ea typeface="微软雅黑" pitchFamily="34" charset="-122"/>
                <a:cs typeface="微软雅黑" pitchFamily="34" charset="-122"/>
                <a:sym typeface="+mn-ea"/>
              </a:rPr>
              <a:t>可适当放宽。</a:t>
            </a:r>
            <a:endParaRPr sz="1400" b="1">
              <a:solidFill>
                <a:schemeClr val="accent2"/>
              </a:solidFill>
              <a:effectLst>
                <a:outerShdw blurRad="63500" dist="63500" dir="2700000" algn="tl" rotWithShape="0">
                  <a:prstClr val="black">
                    <a:alpha val="10000"/>
                  </a:prstClr>
                </a:outerShdw>
              </a:effectLst>
              <a:latin typeface="微软雅黑" pitchFamily="34" charset="-122"/>
              <a:ea typeface="微软雅黑" pitchFamily="34" charset="-122"/>
              <a:cs typeface="微软雅黑" pitchFamily="34" charset="-122"/>
              <a:sym typeface="+mn-ea"/>
            </a:endParaRPr>
          </a:p>
        </p:txBody>
      </p:sp>
      <p:cxnSp>
        <p:nvCxnSpPr>
          <p:cNvPr id="2" name="直接连接符 1"/>
          <p:cNvCxnSpPr/>
          <p:nvPr/>
        </p:nvCxnSpPr>
        <p:spPr>
          <a:xfrm>
            <a:off x="735965" y="721360"/>
            <a:ext cx="7755890" cy="0"/>
          </a:xfrm>
          <a:prstGeom prst="line">
            <a:avLst/>
          </a:prstGeom>
          <a:ln w="38100"/>
        </p:spPr>
        <p:style>
          <a:lnRef idx="3">
            <a:schemeClr val="accent2"/>
          </a:lnRef>
          <a:fillRef idx="0">
            <a:schemeClr val="accent2"/>
          </a:fillRef>
          <a:effectRef idx="2">
            <a:schemeClr val="accent2"/>
          </a:effectRef>
          <a:fontRef idx="minor">
            <a:schemeClr val="tx1"/>
          </a:fontRef>
        </p:style>
      </p:cxnSp>
    </p:spTree>
    <p:custDataLst>
      <p:tags r:id="rId2"/>
    </p:custDataLst>
  </p:cSld>
  <p:clrMapOvr>
    <a:masterClrMapping/>
  </p:clrMapOvr>
  <p:timing>
    <p:tnLst>
      <p:par>
        <p:cTn id="1" dur="indefinite" restart="never" nodeType="tmRoot"/>
      </p:par>
    </p:tnLst>
    <p:bldLst>
      <p:bldP spid="3" grpId="0" bldLvl="0" animBg="1"/>
      <p:bldP spid="12"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7.xml><?xml version="1.0" encoding="utf-8"?>
<p:tagLst xmlns:p="http://schemas.openxmlformats.org/presentationml/2006/main">
  <p:tag name="KSO_WM_BEAUTIFY_FLAG" val="#wm#"/>
  <p:tag name="KSO_WM_TEMPLATE_CATEGORY" val="custom"/>
  <p:tag name="KSO_WM_TEMPLATE_INDEX" val="20205081"/>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081"/>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wm#"/>
  <p:tag name="KSO_WM_TEMPLATE_CATEGORY" val="custom"/>
  <p:tag name="KSO_WM_TEMPLATE_INDEX" val="20205081"/>
</p:tagLst>
</file>

<file path=ppt/tags/tag43.xml><?xml version="1.0" encoding="utf-8"?>
<p:tagLst xmlns:p="http://schemas.openxmlformats.org/presentationml/2006/main">
  <p:tag name="KSO_WM_BEAUTIFY_FLAG" val="#wm#"/>
  <p:tag name="KSO_WM_TEMPLATE_CATEGORY" val="custom"/>
  <p:tag name="KSO_WM_TEMPLATE_INDEX" val="20205081"/>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wm#"/>
  <p:tag name="KSO_WM_TEMPLATE_CATEGORY" val="custom"/>
  <p:tag name="KSO_WM_TEMPLATE_INDEX" val="20205081"/>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wm#"/>
  <p:tag name="KSO_WM_TEMPLATE_CATEGORY" val="custom"/>
  <p:tag name="KSO_WM_TEMPLATE_INDEX" val="20205081"/>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全屏显示(16:9)</PresentationFormat>
  <Paragraphs>703</Paragraphs>
  <Slides>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宋体</vt:lpstr>
      <vt:lpstr>Wingdings</vt:lpstr>
      <vt:lpstr>微软雅黑</vt:lpstr>
      <vt:lpstr>Impact</vt:lpstr>
      <vt:lpstr>楷体</vt:lpstr>
      <vt:lpstr>Calibri</vt:lpstr>
      <vt:lpstr>黑体</vt:lpstr>
      <vt:lpstr>仿宋_GB2312</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Lu</cp:lastModifiedBy>
  <cp:revision>283</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2052-11.30.2</vt:lpwstr>
  </property>
  <property fmtid="{D5CDD505-2E9C-101B-9397-08002B2CF9AE}" pid="3" name="ICV">
    <vt:lpwstr>A7705C53BB913E5D01A063634AB60A6C</vt:lpwstr>
  </property>
</Properties>
</file>