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handoutMasterIdLst>
    <p:handoutMasterId r:id="rId20"/>
  </p:handoutMasterIdLst>
  <p:sldIdLst>
    <p:sldId id="262" r:id="rId3"/>
    <p:sldId id="410" r:id="rId4"/>
    <p:sldId id="323" r:id="rId5"/>
    <p:sldId id="564" r:id="rId6"/>
    <p:sldId id="479" r:id="rId7"/>
    <p:sldId id="551" r:id="rId8"/>
    <p:sldId id="574" r:id="rId9"/>
    <p:sldId id="577" r:id="rId10"/>
    <p:sldId id="576" r:id="rId11"/>
    <p:sldId id="453" r:id="rId12"/>
    <p:sldId id="558" r:id="rId13"/>
    <p:sldId id="557" r:id="rId14"/>
    <p:sldId id="547" r:id="rId15"/>
    <p:sldId id="552" r:id="rId16"/>
    <p:sldId id="386" r:id="rId17"/>
    <p:sldId id="286" r:id="rId18"/>
  </p:sldIdLst>
  <p:sldSz cx="12192000" cy="6858000"/>
  <p:notesSz cx="6797675" cy="9928225"/>
  <p:custDataLst>
    <p:tags r:id="rId2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CFCFC"/>
    <a:srgbClr val="181818"/>
    <a:srgbClr val="FFCC00"/>
    <a:srgbClr val="694A2C"/>
    <a:srgbClr val="991A1A"/>
    <a:srgbClr val="C6A669"/>
    <a:srgbClr val="27282D"/>
    <a:srgbClr val="F9A419"/>
    <a:srgbClr val="7D5B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86417" autoAdjust="0"/>
  </p:normalViewPr>
  <p:slideViewPr>
    <p:cSldViewPr snapToGrid="0">
      <p:cViewPr varScale="1">
        <p:scale>
          <a:sx n="75" d="100"/>
          <a:sy n="75" d="100"/>
        </p:scale>
        <p:origin x="-557" y="-82"/>
      </p:cViewPr>
      <p:guideLst>
        <p:guide orient="horz" pos="4351"/>
        <p:guide orient="horz" pos="2242"/>
        <p:guide pos="7156"/>
        <p:guide pos="541"/>
        <p:guide pos="3806"/>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4" Type="http://schemas.openxmlformats.org/officeDocument/2006/relationships/tags" Target="tags/tag4.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handoutMaster" Target="handoutMasters/handoutMaster1.xml"/><Relationship Id="rId2" Type="http://schemas.openxmlformats.org/officeDocument/2006/relationships/theme" Target="theme/theme1.xml"/><Relationship Id="rId19" Type="http://schemas.openxmlformats.org/officeDocument/2006/relationships/notesMaster" Target="notesMasters/notesMaster1.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3AFD19AC-A673-4F24-AD1C-06CB1DCFAFD5}" type="datetimeFigureOut">
              <a:rPr lang="zh-CN" altLang="en-US" smtClean="0"/>
            </a:fld>
            <a:endParaRPr lang="zh-CN" altLang="en-US"/>
          </a:p>
        </p:txBody>
      </p:sp>
      <p:sp>
        <p:nvSpPr>
          <p:cNvPr id="4" name="页脚占位符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DA731AD7-8F3E-4E4C-8BA2-014850026896}"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28675338-9F74-4A8C-84B1-5FFFA512B7DC}"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003977CF-9AEE-4949-8900-05DBF022A152}"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8"/>
            <a:ext cx="103632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028E773C-3213-4C14-AF5D-1BDE66BD15D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87443B7-2505-4317-810B-639C4C1F3282}"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28E773C-3213-4C14-AF5D-1BDE66BD15D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87443B7-2505-4317-810B-639C4C1F328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11785600" y="274641"/>
            <a:ext cx="36576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12800" y="274641"/>
            <a:ext cx="107696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28E773C-3213-4C14-AF5D-1BDE66BD15D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87443B7-2505-4317-810B-639C4C1F328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28E773C-3213-4C14-AF5D-1BDE66BD15D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87443B7-2505-4317-810B-639C4C1F3282}"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3"/>
            <a:ext cx="103632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028E773C-3213-4C14-AF5D-1BDE66BD15D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87443B7-2505-4317-810B-639C4C1F328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128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82296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028E773C-3213-4C14-AF5D-1BDE66BD15DC}"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87443B7-2505-4317-810B-639C4C1F328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028E773C-3213-4C14-AF5D-1BDE66BD15DC}"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87443B7-2505-4317-810B-639C4C1F328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28E773C-3213-4C14-AF5D-1BDE66BD15DC}"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87443B7-2505-4317-810B-639C4C1F328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28E773C-3213-4C14-AF5D-1BDE66BD15DC}"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87443B7-2505-4317-810B-639C4C1F3282}"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2" y="273050"/>
            <a:ext cx="4011084"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028E773C-3213-4C14-AF5D-1BDE66BD15DC}"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87443B7-2505-4317-810B-639C4C1F328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028E773C-3213-4C14-AF5D-1BDE66BD15DC}"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87443B7-2505-4317-810B-639C4C1F328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8E773C-3213-4C14-AF5D-1BDE66BD15DC}" type="datetimeFigureOut">
              <a:rPr lang="zh-CN" altLang="en-US" smtClean="0"/>
            </a:fld>
            <a:endParaRPr lang="zh-CN" altLang="en-US"/>
          </a:p>
        </p:txBody>
      </p:sp>
      <p:sp>
        <p:nvSpPr>
          <p:cNvPr id="5" name="页脚占位符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443B7-2505-4317-810B-639C4C1F3282}"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椭圆 26"/>
          <p:cNvSpPr/>
          <p:nvPr/>
        </p:nvSpPr>
        <p:spPr>
          <a:xfrm>
            <a:off x="7284973" y="1098976"/>
            <a:ext cx="936000" cy="9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椭圆 1"/>
          <p:cNvSpPr/>
          <p:nvPr/>
        </p:nvSpPr>
        <p:spPr>
          <a:xfrm>
            <a:off x="3370299" y="1406741"/>
            <a:ext cx="4850674" cy="274779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9" name="文本框 78"/>
          <p:cNvSpPr txBox="1"/>
          <p:nvPr/>
        </p:nvSpPr>
        <p:spPr>
          <a:xfrm>
            <a:off x="3128759" y="2238754"/>
            <a:ext cx="5568497" cy="1014730"/>
          </a:xfrm>
          <a:prstGeom prst="rect">
            <a:avLst/>
          </a:prstGeom>
          <a:noFill/>
        </p:spPr>
        <p:txBody>
          <a:bodyPr wrap="square" rtlCol="0">
            <a:spAutoFit/>
          </a:bodyPr>
          <a:lstStyle/>
          <a:p>
            <a:pPr algn="ctr"/>
            <a:r>
              <a:rPr lang="zh-CN" altLang="en-US" sz="6000" b="1" dirty="0"/>
              <a:t>市级科技</a:t>
            </a:r>
            <a:r>
              <a:rPr lang="zh-CN" altLang="en-US" sz="6000" b="1" dirty="0"/>
              <a:t>小巨人</a:t>
            </a:r>
            <a:endParaRPr lang="zh-CN" altLang="en-US" sz="6000" b="1" dirty="0"/>
          </a:p>
        </p:txBody>
      </p:sp>
      <p:grpSp>
        <p:nvGrpSpPr>
          <p:cNvPr id="21" name="组合 20"/>
          <p:cNvGrpSpPr/>
          <p:nvPr/>
        </p:nvGrpSpPr>
        <p:grpSpPr>
          <a:xfrm>
            <a:off x="2708035" y="2204641"/>
            <a:ext cx="1152000" cy="1152000"/>
            <a:chOff x="3672591" y="1229194"/>
            <a:chExt cx="1152000" cy="1152000"/>
          </a:xfrm>
        </p:grpSpPr>
        <p:cxnSp>
          <p:nvCxnSpPr>
            <p:cNvPr id="22" name="直接连接符 21"/>
            <p:cNvCxnSpPr/>
            <p:nvPr/>
          </p:nvCxnSpPr>
          <p:spPr>
            <a:xfrm>
              <a:off x="3672591" y="1229194"/>
              <a:ext cx="1152000" cy="0"/>
            </a:xfrm>
            <a:prstGeom prst="line">
              <a:avLst/>
            </a:prstGeom>
            <a:ln w="1905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a:off x="3672591" y="2381194"/>
              <a:ext cx="1152000" cy="0"/>
            </a:xfrm>
            <a:prstGeom prst="line">
              <a:avLst/>
            </a:prstGeom>
            <a:ln w="1905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rot="16200000">
              <a:off x="3096591" y="1805194"/>
              <a:ext cx="1152000" cy="0"/>
            </a:xfrm>
            <a:prstGeom prst="line">
              <a:avLst/>
            </a:prstGeom>
            <a:ln w="1905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grpSp>
      <p:grpSp>
        <p:nvGrpSpPr>
          <p:cNvPr id="30" name="组合 29"/>
          <p:cNvGrpSpPr/>
          <p:nvPr/>
        </p:nvGrpSpPr>
        <p:grpSpPr>
          <a:xfrm flipH="1">
            <a:off x="8319664" y="2218000"/>
            <a:ext cx="1152000" cy="1152000"/>
            <a:chOff x="3672591" y="1229194"/>
            <a:chExt cx="1152000" cy="1152000"/>
          </a:xfrm>
        </p:grpSpPr>
        <p:cxnSp>
          <p:nvCxnSpPr>
            <p:cNvPr id="33" name="直接连接符 32"/>
            <p:cNvCxnSpPr/>
            <p:nvPr/>
          </p:nvCxnSpPr>
          <p:spPr>
            <a:xfrm>
              <a:off x="3672591" y="1229194"/>
              <a:ext cx="1152000" cy="0"/>
            </a:xfrm>
            <a:prstGeom prst="line">
              <a:avLst/>
            </a:prstGeom>
            <a:ln w="1905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3672591" y="2381194"/>
              <a:ext cx="1152000" cy="0"/>
            </a:xfrm>
            <a:prstGeom prst="line">
              <a:avLst/>
            </a:prstGeom>
            <a:ln w="1905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rot="16200000">
              <a:off x="3096591" y="1805194"/>
              <a:ext cx="1152000" cy="0"/>
            </a:xfrm>
            <a:prstGeom prst="line">
              <a:avLst/>
            </a:prstGeom>
            <a:ln w="1905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grpSp>
      <p:cxnSp>
        <p:nvCxnSpPr>
          <p:cNvPr id="36" name="直接连接符 35"/>
          <p:cNvCxnSpPr/>
          <p:nvPr/>
        </p:nvCxnSpPr>
        <p:spPr>
          <a:xfrm>
            <a:off x="2708035" y="4796848"/>
            <a:ext cx="6763629" cy="0"/>
          </a:xfrm>
          <a:prstGeom prst="line">
            <a:avLst/>
          </a:prstGeom>
          <a:ln w="1905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20" name="文本框 19"/>
          <p:cNvSpPr txBox="1"/>
          <p:nvPr/>
        </p:nvSpPr>
        <p:spPr>
          <a:xfrm>
            <a:off x="2563319" y="3869907"/>
            <a:ext cx="7315200" cy="768350"/>
          </a:xfrm>
          <a:prstGeom prst="rect">
            <a:avLst/>
          </a:prstGeom>
          <a:noFill/>
        </p:spPr>
        <p:txBody>
          <a:bodyPr wrap="square" rtlCol="0">
            <a:spAutoFit/>
          </a:bodyPr>
          <a:lstStyle/>
          <a:p>
            <a:pPr algn="ctr"/>
            <a:r>
              <a:rPr lang="en-US" altLang="zh-CN" sz="4400" dirty="0" smtClean="0">
                <a:latin typeface="张海山锐线体简" panose="02000000000000000000" pitchFamily="2" charset="-122"/>
                <a:ea typeface="张海山锐线体简" panose="02000000000000000000" pitchFamily="2" charset="-122"/>
              </a:rPr>
              <a:t>             </a:t>
            </a:r>
            <a:r>
              <a:rPr lang="zh-CN" altLang="en-US" sz="4400" b="1" dirty="0" smtClean="0">
                <a:effectLst>
                  <a:outerShdw blurRad="38100" dist="38100" dir="2700000" algn="tl">
                    <a:srgbClr val="000000">
                      <a:alpha val="43137"/>
                    </a:srgbClr>
                  </a:outerShdw>
                </a:effectLst>
                <a:latin typeface="张海山锐线体简" panose="02000000000000000000" pitchFamily="2" charset="-122"/>
                <a:ea typeface="张海山锐线体简" panose="02000000000000000000" pitchFamily="2" charset="-122"/>
              </a:rPr>
              <a:t>政策宣讲</a:t>
            </a:r>
            <a:endParaRPr lang="zh-CN" altLang="en-US" sz="4400" b="1" dirty="0" smtClean="0">
              <a:effectLst>
                <a:outerShdw blurRad="38100" dist="38100" dir="2700000" algn="tl">
                  <a:srgbClr val="000000">
                    <a:alpha val="43137"/>
                  </a:srgbClr>
                </a:outerShdw>
              </a:effectLst>
              <a:latin typeface="张海山锐线体简" panose="02000000000000000000" pitchFamily="2" charset="-122"/>
              <a:ea typeface="张海山锐线体简" panose="02000000000000000000" pitchFamily="2" charset="-122"/>
            </a:endParaRPr>
          </a:p>
        </p:txBody>
      </p:sp>
      <p:sp>
        <p:nvSpPr>
          <p:cNvPr id="41" name="椭圆 40"/>
          <p:cNvSpPr/>
          <p:nvPr/>
        </p:nvSpPr>
        <p:spPr>
          <a:xfrm>
            <a:off x="3284035" y="3249513"/>
            <a:ext cx="432000" cy="432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文本框 19"/>
          <p:cNvSpPr txBox="1"/>
          <p:nvPr/>
        </p:nvSpPr>
        <p:spPr>
          <a:xfrm>
            <a:off x="2715719" y="5117603"/>
            <a:ext cx="7315200" cy="460375"/>
          </a:xfrm>
          <a:prstGeom prst="rect">
            <a:avLst/>
          </a:prstGeom>
          <a:noFill/>
        </p:spPr>
        <p:txBody>
          <a:bodyPr wrap="square" rtlCol="0">
            <a:spAutoFit/>
          </a:bodyPr>
          <a:lstStyle/>
          <a:p>
            <a:pPr algn="ctr"/>
            <a:r>
              <a:rPr lang="zh-CN" altLang="en-US" sz="2400" b="1" dirty="0" smtClean="0">
                <a:latin typeface="张海山锐线体简" panose="02000000000000000000" pitchFamily="2" charset="-122"/>
                <a:ea typeface="张海山锐线体简" panose="02000000000000000000" pitchFamily="2" charset="-122"/>
              </a:rPr>
              <a:t>宝山区科学技术委员会</a:t>
            </a:r>
            <a:endParaRPr lang="zh-CN" altLang="en-US" sz="2400" b="1" dirty="0" smtClean="0">
              <a:latin typeface="张海山锐线体简" panose="02000000000000000000" pitchFamily="2" charset="-122"/>
              <a:ea typeface="张海山锐线体简" panose="02000000000000000000" pitchFamily="2"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67055" y="506730"/>
            <a:ext cx="10678160" cy="5600700"/>
          </a:xfrm>
          <a:prstGeom prst="rect">
            <a:avLst/>
          </a:prstGeom>
          <a:noFill/>
        </p:spPr>
        <p:txBody>
          <a:bodyPr wrap="square" rtlCol="0">
            <a:spAutoFit/>
          </a:bodyPr>
          <a:lstStyle/>
          <a:p>
            <a:pPr lvl="0">
              <a:lnSpc>
                <a:spcPct val="125000"/>
              </a:lnSpc>
              <a:spcBef>
                <a:spcPts val="240"/>
              </a:spcBef>
            </a:pPr>
            <a:endParaRPr sz="2800" b="1" dirty="0">
              <a:solidFill>
                <a:schemeClr val="tx1"/>
              </a:solidFill>
              <a:effectLst>
                <a:outerShdw blurRad="38100" dist="19050" dir="2700000" algn="tl" rotWithShape="0">
                  <a:schemeClr val="dk1">
                    <a:alpha val="40000"/>
                  </a:schemeClr>
                </a:outerShdw>
              </a:effectLst>
            </a:endParaRPr>
          </a:p>
          <a:p>
            <a:pPr lvl="0">
              <a:lnSpc>
                <a:spcPct val="125000"/>
              </a:lnSpc>
              <a:spcBef>
                <a:spcPts val="240"/>
              </a:spcBef>
            </a:pPr>
            <a:r>
              <a:rPr lang="en-US" sz="2800" b="1" dirty="0">
                <a:solidFill>
                  <a:schemeClr val="tx1"/>
                </a:solidFill>
                <a:effectLst>
                  <a:outerShdw blurRad="38100" dist="19050" dir="2700000" algn="tl" rotWithShape="0">
                    <a:schemeClr val="dk1">
                      <a:alpha val="40000"/>
                    </a:schemeClr>
                  </a:outerShdw>
                </a:effectLst>
              </a:rPr>
              <a:t>           </a:t>
            </a:r>
            <a:r>
              <a:rPr sz="2800" b="1" dirty="0">
                <a:solidFill>
                  <a:schemeClr val="tx1"/>
                </a:solidFill>
                <a:effectLst>
                  <a:outerShdw blurRad="38100" dist="19050" dir="2700000" algn="tl" rotWithShape="0">
                    <a:schemeClr val="dk1">
                      <a:alpha val="40000"/>
                    </a:schemeClr>
                  </a:outerShdw>
                </a:effectLst>
              </a:rPr>
              <a:t>科技小巨人工程实施期结束后，市科委组织企业开展综合绩效评价。综合绩效评价主要包括财务审计和执行情况评价环节。</a:t>
            </a:r>
            <a:endParaRPr sz="2800" b="1" dirty="0">
              <a:solidFill>
                <a:schemeClr val="tx1"/>
              </a:solidFill>
              <a:effectLst>
                <a:outerShdw blurRad="38100" dist="19050" dir="2700000" algn="tl" rotWithShape="0">
                  <a:schemeClr val="dk1">
                    <a:alpha val="40000"/>
                  </a:schemeClr>
                </a:outerShdw>
              </a:effectLst>
            </a:endParaRPr>
          </a:p>
          <a:p>
            <a:pPr lvl="0">
              <a:lnSpc>
                <a:spcPct val="125000"/>
              </a:lnSpc>
              <a:spcBef>
                <a:spcPts val="240"/>
              </a:spcBef>
            </a:pPr>
            <a:r>
              <a:rPr sz="2800" b="1" dirty="0">
                <a:solidFill>
                  <a:schemeClr val="tx1"/>
                </a:solidFill>
                <a:effectLst>
                  <a:outerShdw blurRad="38100" dist="19050" dir="2700000" algn="tl" rotWithShape="0">
                    <a:schemeClr val="dk1">
                      <a:alpha val="40000"/>
                    </a:schemeClr>
                  </a:outerShdw>
                </a:effectLst>
              </a:rPr>
              <a:t>　　（一）财务审计事项主要包括：财务管理制度执行情况，研发资金到位和支出情况，实施期内营收状况，会计核算和财务信息情况等。</a:t>
            </a:r>
            <a:endParaRPr sz="2800" b="1" dirty="0">
              <a:solidFill>
                <a:schemeClr val="tx1"/>
              </a:solidFill>
              <a:effectLst>
                <a:outerShdw blurRad="38100" dist="19050" dir="2700000" algn="tl" rotWithShape="0">
                  <a:schemeClr val="dk1">
                    <a:alpha val="40000"/>
                  </a:schemeClr>
                </a:outerShdw>
              </a:effectLst>
            </a:endParaRPr>
          </a:p>
          <a:p>
            <a:pPr lvl="0">
              <a:lnSpc>
                <a:spcPct val="125000"/>
              </a:lnSpc>
              <a:spcBef>
                <a:spcPts val="240"/>
              </a:spcBef>
            </a:pPr>
            <a:r>
              <a:rPr sz="2800" b="1" dirty="0">
                <a:solidFill>
                  <a:schemeClr val="tx1"/>
                </a:solidFill>
                <a:effectLst>
                  <a:outerShdw blurRad="38100" dist="19050" dir="2700000" algn="tl" rotWithShape="0">
                    <a:schemeClr val="dk1">
                      <a:alpha val="40000"/>
                    </a:schemeClr>
                  </a:outerShdw>
                </a:effectLst>
              </a:rPr>
              <a:t>　　（二）执行情况评价按领域分组开展，采用定性和定量结合的评分方式，主要围绕企业成长能力、创新能力、市场竞争能力和社会贡献能力等方面进行。</a:t>
            </a:r>
            <a:endParaRPr sz="2800" b="1" dirty="0">
              <a:solidFill>
                <a:schemeClr val="tx1"/>
              </a:solidFill>
              <a:effectLst>
                <a:outerShdw blurRad="38100" dist="19050" dir="2700000" algn="tl" rotWithShape="0">
                  <a:schemeClr val="dk1">
                    <a:alpha val="40000"/>
                  </a:schemeClr>
                </a:outerShdw>
              </a:effectLst>
            </a:endParaRPr>
          </a:p>
          <a:p>
            <a:pPr lvl="0">
              <a:lnSpc>
                <a:spcPct val="125000"/>
              </a:lnSpc>
              <a:spcBef>
                <a:spcPts val="240"/>
              </a:spcBef>
            </a:pPr>
            <a:r>
              <a:rPr sz="2800" dirty="0"/>
              <a:t>　</a:t>
            </a:r>
            <a:endParaRPr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704850" y="628650"/>
            <a:ext cx="10669905" cy="5600700"/>
          </a:xfrm>
          <a:prstGeom prst="rect">
            <a:avLst/>
          </a:prstGeom>
          <a:noFill/>
        </p:spPr>
        <p:txBody>
          <a:bodyPr wrap="square" rtlCol="0">
            <a:spAutoFit/>
          </a:bodyPr>
          <a:lstStyle/>
          <a:p>
            <a:pPr lvl="0">
              <a:lnSpc>
                <a:spcPct val="125000"/>
              </a:lnSpc>
              <a:spcBef>
                <a:spcPts val="240"/>
              </a:spcBef>
            </a:pPr>
            <a:r>
              <a:rPr sz="2800" b="1" dirty="0">
                <a:solidFill>
                  <a:srgbClr val="FF0000"/>
                </a:solidFill>
              </a:rPr>
              <a:t> 　　1、综合绩效评价“通过”的，评价成绩由高到低排序，按一定比例分为“优秀”、“良好”、“合格”三个等次，给予相应的资金资助。具体标准以当年度绩效评价通知为准。</a:t>
            </a:r>
            <a:endParaRPr sz="2800" b="1" dirty="0">
              <a:solidFill>
                <a:srgbClr val="FF0000"/>
              </a:solidFill>
            </a:endParaRPr>
          </a:p>
          <a:p>
            <a:pPr lvl="0">
              <a:lnSpc>
                <a:spcPct val="125000"/>
              </a:lnSpc>
              <a:spcBef>
                <a:spcPts val="240"/>
              </a:spcBef>
            </a:pPr>
            <a:endParaRPr sz="2800" b="1" dirty="0">
              <a:solidFill>
                <a:srgbClr val="FF0000"/>
              </a:solidFill>
            </a:endParaRPr>
          </a:p>
          <a:p>
            <a:pPr lvl="0">
              <a:lnSpc>
                <a:spcPct val="125000"/>
              </a:lnSpc>
              <a:spcBef>
                <a:spcPts val="240"/>
              </a:spcBef>
            </a:pPr>
            <a:r>
              <a:rPr sz="2800" b="1" dirty="0">
                <a:solidFill>
                  <a:srgbClr val="FF0000"/>
                </a:solidFill>
              </a:rPr>
              <a:t>　　2、综合绩效评价“未通过”、“结题”的，不予资金资助。</a:t>
            </a:r>
            <a:r>
              <a:rPr sz="2800" dirty="0"/>
              <a:t>　</a:t>
            </a:r>
            <a:endParaRPr sz="2800" dirty="0"/>
          </a:p>
          <a:p>
            <a:pPr lvl="0">
              <a:lnSpc>
                <a:spcPct val="125000"/>
              </a:lnSpc>
              <a:spcBef>
                <a:spcPts val="240"/>
              </a:spcBef>
            </a:pPr>
            <a:endParaRPr sz="2800" dirty="0"/>
          </a:p>
          <a:p>
            <a:pPr lvl="0">
              <a:lnSpc>
                <a:spcPct val="125000"/>
              </a:lnSpc>
              <a:spcBef>
                <a:spcPts val="240"/>
              </a:spcBef>
            </a:pPr>
            <a:r>
              <a:rPr lang="en-US" altLang="zh-CN" sz="2800" dirty="0"/>
              <a:t>        </a:t>
            </a:r>
            <a:r>
              <a:rPr lang="zh-CN" sz="2800" dirty="0"/>
              <a:t>一般情况下，</a:t>
            </a:r>
            <a:r>
              <a:rPr sz="2800" dirty="0"/>
              <a:t>综合绩效评价“通过”的，分为“优秀”、“良好”、“合格”三个等次，小巨人企业分别给予不超过150万元/项、120万元/项、90万元/项的资助，培育企业分别给予不超过100万元/项、80万元/项、60万元/项的资助，　</a:t>
            </a:r>
            <a:endParaRPr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67055" y="506730"/>
            <a:ext cx="10678160" cy="3415030"/>
          </a:xfrm>
          <a:prstGeom prst="rect">
            <a:avLst/>
          </a:prstGeom>
          <a:noFill/>
        </p:spPr>
        <p:txBody>
          <a:bodyPr wrap="square" rtlCol="0">
            <a:spAutoFit/>
          </a:bodyPr>
          <a:lstStyle/>
          <a:p>
            <a:pPr lvl="0">
              <a:lnSpc>
                <a:spcPct val="125000"/>
              </a:lnSpc>
              <a:spcBef>
                <a:spcPts val="240"/>
              </a:spcBef>
            </a:pPr>
            <a:r>
              <a:rPr sz="2800" b="1" dirty="0">
                <a:solidFill>
                  <a:srgbClr val="FF0000"/>
                </a:solidFill>
              </a:rPr>
              <a:t>政策问答</a:t>
            </a:r>
            <a:endParaRPr sz="2800" b="1" dirty="0">
              <a:solidFill>
                <a:srgbClr val="FF0000"/>
              </a:solidFill>
            </a:endParaRPr>
          </a:p>
          <a:p>
            <a:pPr lvl="0">
              <a:lnSpc>
                <a:spcPct val="125000"/>
              </a:lnSpc>
              <a:spcBef>
                <a:spcPts val="240"/>
              </a:spcBef>
            </a:pPr>
            <a:r>
              <a:rPr sz="2800" dirty="0"/>
              <a:t>　　1、《办法》中非上市企业如何界定？</a:t>
            </a:r>
            <a:endParaRPr sz="2800" dirty="0"/>
          </a:p>
          <a:p>
            <a:pPr lvl="0">
              <a:lnSpc>
                <a:spcPct val="125000"/>
              </a:lnSpc>
              <a:spcBef>
                <a:spcPts val="240"/>
              </a:spcBef>
            </a:pPr>
            <a:r>
              <a:rPr sz="2800" dirty="0"/>
              <a:t>　　答：本《办法》中非上市指的是企业股票没有公开发行和没有在证券交易所交易。新三板挂牌、N板和E板等场外交易企业在科技小巨人工程申报范围内。</a:t>
            </a:r>
            <a:endParaRPr sz="2800" dirty="0"/>
          </a:p>
          <a:p>
            <a:pPr lvl="0">
              <a:lnSpc>
                <a:spcPct val="125000"/>
              </a:lnSpc>
              <a:spcBef>
                <a:spcPts val="240"/>
              </a:spcBef>
            </a:pPr>
            <a:r>
              <a:rPr sz="2800" dirty="0"/>
              <a:t>　　</a:t>
            </a:r>
            <a:endParaRPr sz="2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751840" y="621665"/>
            <a:ext cx="10712450" cy="5000625"/>
          </a:xfrm>
          <a:prstGeom prst="rect">
            <a:avLst/>
          </a:prstGeom>
        </p:spPr>
        <p:txBody>
          <a:bodyPr wrap="square">
            <a:spAutoFit/>
          </a:bodyPr>
          <a:p>
            <a:pPr lvl="0">
              <a:lnSpc>
                <a:spcPct val="125000"/>
              </a:lnSpc>
              <a:spcBef>
                <a:spcPts val="240"/>
              </a:spcBef>
            </a:pPr>
            <a:r>
              <a:rPr lang="en-US" altLang="zh-CN" sz="2800" dirty="0"/>
              <a:t>      </a:t>
            </a:r>
            <a:r>
              <a:rPr sz="2800" dirty="0">
                <a:sym typeface="+mn-ea"/>
              </a:rPr>
              <a:t>2、《办法》中提及的复合增长率如何计算？</a:t>
            </a:r>
            <a:endParaRPr sz="2800" dirty="0"/>
          </a:p>
          <a:p>
            <a:pPr lvl="0">
              <a:lnSpc>
                <a:spcPct val="125000"/>
              </a:lnSpc>
              <a:spcBef>
                <a:spcPts val="240"/>
              </a:spcBef>
            </a:pPr>
            <a:r>
              <a:rPr lang="en-US" sz="2800" dirty="0">
                <a:sym typeface="+mn-ea"/>
              </a:rPr>
              <a:t> </a:t>
            </a:r>
            <a:r>
              <a:rPr sz="2800" dirty="0">
                <a:sym typeface="+mn-ea"/>
              </a:rPr>
              <a:t>　答：本《办法》放宽了科技小巨人（含培育）企业成长性方面的申请条件。申请前三年企业“主营业务收入复合增长率20%以上”、“净利润复合增长率20%以上”、“累计获得股权融资超过5000万元（或等值外币）”，满足其中一项即可。</a:t>
            </a:r>
            <a:endParaRPr sz="2800" dirty="0"/>
          </a:p>
          <a:p>
            <a:pPr lvl="0">
              <a:lnSpc>
                <a:spcPct val="125000"/>
              </a:lnSpc>
              <a:spcBef>
                <a:spcPts val="240"/>
              </a:spcBef>
            </a:pPr>
            <a:r>
              <a:rPr sz="2800" dirty="0">
                <a:sym typeface="+mn-ea"/>
              </a:rPr>
              <a:t>　　复合增长率计算的是申请前三年企业的年均复合增长率，公式为(申请前第一年数据/申请前第三年数据)^（1/2）-1。以2021年申请为例，企业需要提供2020年、2019年和2018年有关数据，主营业务收入复合增长率为（2020年数据/2018年数据）^（1/2）-1。</a:t>
            </a:r>
            <a:endParaRPr lang="zh-CN" altLang="en-US" sz="2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751840" y="621665"/>
            <a:ext cx="10712450" cy="5600700"/>
          </a:xfrm>
          <a:prstGeom prst="rect">
            <a:avLst/>
          </a:prstGeom>
        </p:spPr>
        <p:txBody>
          <a:bodyPr wrap="square">
            <a:spAutoFit/>
          </a:bodyPr>
          <a:p>
            <a:pPr lvl="0">
              <a:lnSpc>
                <a:spcPct val="125000"/>
              </a:lnSpc>
              <a:spcBef>
                <a:spcPts val="240"/>
              </a:spcBef>
            </a:pPr>
            <a:r>
              <a:rPr lang="en-US" altLang="zh-CN" sz="2800" dirty="0"/>
              <a:t>    </a:t>
            </a:r>
            <a:r>
              <a:rPr sz="2800" dirty="0">
                <a:sym typeface="+mn-ea"/>
              </a:rPr>
              <a:t>　　3、《办法》中提及的股权融资，如满足条件，需要提供哪些证明材料？</a:t>
            </a:r>
            <a:endParaRPr sz="2800" dirty="0"/>
          </a:p>
          <a:p>
            <a:pPr lvl="0">
              <a:lnSpc>
                <a:spcPct val="125000"/>
              </a:lnSpc>
              <a:spcBef>
                <a:spcPts val="240"/>
              </a:spcBef>
            </a:pPr>
            <a:r>
              <a:rPr sz="2800" dirty="0">
                <a:sym typeface="+mn-ea"/>
              </a:rPr>
              <a:t>　　答：满足股权融资方面申请要求的，需要提供增资扩股协议、股权融资资金到账证明等材料。</a:t>
            </a:r>
            <a:endParaRPr sz="2800" dirty="0"/>
          </a:p>
          <a:p>
            <a:pPr lvl="0">
              <a:lnSpc>
                <a:spcPct val="125000"/>
              </a:lnSpc>
              <a:spcBef>
                <a:spcPts val="240"/>
              </a:spcBef>
            </a:pPr>
            <a:endParaRPr sz="2800" dirty="0"/>
          </a:p>
          <a:p>
            <a:pPr lvl="0">
              <a:lnSpc>
                <a:spcPct val="125000"/>
              </a:lnSpc>
              <a:spcBef>
                <a:spcPts val="240"/>
              </a:spcBef>
            </a:pPr>
            <a:r>
              <a:rPr sz="2800" dirty="0">
                <a:sym typeface="+mn-ea"/>
              </a:rPr>
              <a:t>　　4、某企业20</a:t>
            </a:r>
            <a:r>
              <a:rPr lang="en-US" sz="2800" dirty="0">
                <a:sym typeface="+mn-ea"/>
              </a:rPr>
              <a:t>20</a:t>
            </a:r>
            <a:r>
              <a:rPr sz="2800" dirty="0">
                <a:sym typeface="+mn-ea"/>
              </a:rPr>
              <a:t>年获得科技小巨人工程支持，并于2020年已完成综合绩效评价。是否可以再次申请科技小巨人工程？</a:t>
            </a:r>
            <a:endParaRPr sz="2800" dirty="0"/>
          </a:p>
          <a:p>
            <a:pPr lvl="0">
              <a:lnSpc>
                <a:spcPct val="125000"/>
              </a:lnSpc>
              <a:spcBef>
                <a:spcPts val="240"/>
              </a:spcBef>
            </a:pPr>
            <a:r>
              <a:rPr sz="2800" dirty="0">
                <a:sym typeface="+mn-ea"/>
              </a:rPr>
              <a:t>　　答：若20</a:t>
            </a:r>
            <a:r>
              <a:rPr lang="en-US" sz="2800" dirty="0">
                <a:sym typeface="+mn-ea"/>
              </a:rPr>
              <a:t>20</a:t>
            </a:r>
            <a:r>
              <a:rPr sz="2800" dirty="0">
                <a:sym typeface="+mn-ea"/>
              </a:rPr>
              <a:t>年该企业为科技小巨人培育企业，目前符合科技小巨人企业申请要求，可以再次申请。若20</a:t>
            </a:r>
            <a:r>
              <a:rPr lang="en-US" sz="2800" dirty="0">
                <a:sym typeface="+mn-ea"/>
              </a:rPr>
              <a:t>20</a:t>
            </a:r>
            <a:r>
              <a:rPr sz="2800" dirty="0">
                <a:sym typeface="+mn-ea"/>
              </a:rPr>
              <a:t>年该企业为科技小巨人企业，不可重复申请。</a:t>
            </a:r>
            <a:endParaRPr lang="zh-CN" altLang="en-US" sz="2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368935" y="1452245"/>
            <a:ext cx="11468735" cy="4215765"/>
          </a:xfrm>
          <a:prstGeom prst="rect">
            <a:avLst/>
          </a:prstGeom>
          <a:noFill/>
          <a:ln w="9525">
            <a:noFill/>
          </a:ln>
        </p:spPr>
        <p:txBody>
          <a:bodyPr wrap="square">
            <a:spAutoFit/>
          </a:bodyPr>
          <a:p>
            <a:pPr algn="l">
              <a:buClrTx/>
              <a:buSzTx/>
              <a:buFontTx/>
            </a:pPr>
            <a:r>
              <a:rPr lang="en-US" altLang="zh-CN" sz="2800" b="1">
                <a:ea typeface="宋体" panose="02010600030101010101" pitchFamily="2" charset="-122"/>
              </a:rPr>
              <a:t>       </a:t>
            </a:r>
            <a:r>
              <a:rPr lang="zh-CN" altLang="en-US" sz="4000" b="1">
                <a:ea typeface="宋体" panose="02010600030101010101" pitchFamily="2" charset="-122"/>
              </a:rPr>
              <a:t>宝山区科委行政许可科</a:t>
            </a:r>
            <a:endParaRPr lang="zh-CN" altLang="en-US" sz="4000" b="1">
              <a:ea typeface="宋体" panose="02010600030101010101" pitchFamily="2" charset="-122"/>
            </a:endParaRPr>
          </a:p>
          <a:p>
            <a:pPr indent="0"/>
            <a:r>
              <a:rPr lang="en-US" altLang="zh-CN" sz="2800" b="1">
                <a:ea typeface="宋体" panose="02010600030101010101" pitchFamily="2" charset="-122"/>
              </a:rPr>
              <a:t>       </a:t>
            </a:r>
            <a:endParaRPr lang="en-US" altLang="zh-CN" sz="2800" b="1">
              <a:ea typeface="宋体" panose="02010600030101010101" pitchFamily="2" charset="-122"/>
            </a:endParaRPr>
          </a:p>
          <a:p>
            <a:pPr indent="0"/>
            <a:r>
              <a:rPr lang="en-US" altLang="zh-CN" sz="2800" b="1">
                <a:ea typeface="宋体" panose="02010600030101010101" pitchFamily="2" charset="-122"/>
              </a:rPr>
              <a:t>       </a:t>
            </a:r>
            <a:r>
              <a:rPr lang="zh-CN" altLang="en-US" sz="4000" b="1">
                <a:ea typeface="宋体" panose="02010600030101010101" pitchFamily="2" charset="-122"/>
              </a:rPr>
              <a:t>联系人：张哲韧</a:t>
            </a:r>
            <a:endParaRPr lang="zh-CN" altLang="en-US" sz="4000" b="1">
              <a:ea typeface="宋体" panose="02010600030101010101" pitchFamily="2" charset="-122"/>
            </a:endParaRPr>
          </a:p>
          <a:p>
            <a:pPr indent="0"/>
            <a:r>
              <a:rPr lang="zh-CN" altLang="en-US" sz="4000" b="1">
                <a:ea typeface="宋体" panose="02010600030101010101" pitchFamily="2" charset="-122"/>
              </a:rPr>
              <a:t>     </a:t>
            </a:r>
            <a:endParaRPr lang="zh-CN" altLang="en-US" sz="4000" b="1">
              <a:ea typeface="宋体" panose="02010600030101010101" pitchFamily="2" charset="-122"/>
            </a:endParaRPr>
          </a:p>
          <a:p>
            <a:pPr indent="0"/>
            <a:r>
              <a:rPr lang="zh-CN" altLang="en-US" sz="4000" b="1">
                <a:ea typeface="宋体" panose="02010600030101010101" pitchFamily="2" charset="-122"/>
              </a:rPr>
              <a:t>     联系方式：</a:t>
            </a:r>
            <a:r>
              <a:rPr lang="en-US" altLang="zh-CN" sz="4000" b="1">
                <a:ea typeface="宋体" panose="02010600030101010101" pitchFamily="2" charset="-122"/>
              </a:rPr>
              <a:t>26097746     13917811744</a:t>
            </a:r>
            <a:r>
              <a:rPr lang="zh-CN" altLang="en-US" sz="4000" b="1">
                <a:ea typeface="宋体" panose="02010600030101010101" pitchFamily="2" charset="-122"/>
              </a:rPr>
              <a:t>（同微信）</a:t>
            </a:r>
            <a:endParaRPr lang="en-US" altLang="zh-CN" sz="4000" b="1">
              <a:ea typeface="宋体" panose="02010600030101010101" pitchFamily="2" charset="-122"/>
            </a:endParaRPr>
          </a:p>
          <a:p>
            <a:pPr indent="0"/>
            <a:r>
              <a:rPr lang="en-US" altLang="zh-CN" sz="4000" b="1">
                <a:ea typeface="宋体" panose="02010600030101010101" pitchFamily="2" charset="-122"/>
              </a:rPr>
              <a:t>     </a:t>
            </a:r>
            <a:endParaRPr lang="en-US" altLang="zh-CN" sz="4000" b="1">
              <a:ea typeface="宋体" panose="02010600030101010101" pitchFamily="2" charset="-122"/>
            </a:endParaRPr>
          </a:p>
          <a:p>
            <a:pPr indent="0"/>
            <a:r>
              <a:rPr lang="en-US" altLang="zh-CN" sz="4000" b="1">
                <a:ea typeface="宋体" panose="02010600030101010101" pitchFamily="2" charset="-122"/>
              </a:rPr>
              <a:t>     </a:t>
            </a:r>
            <a:r>
              <a:rPr lang="zh-CN" altLang="en-US" sz="4000" b="1">
                <a:ea typeface="宋体" panose="02010600030101010101" pitchFamily="2" charset="-122"/>
              </a:rPr>
              <a:t>办公地址：淞滨路</a:t>
            </a:r>
            <a:r>
              <a:rPr lang="en-US" altLang="zh-CN" sz="4000" b="1">
                <a:ea typeface="宋体" panose="02010600030101010101" pitchFamily="2" charset="-122"/>
              </a:rPr>
              <a:t>1</a:t>
            </a:r>
            <a:r>
              <a:rPr lang="zh-CN" altLang="en-US" sz="4000" b="1">
                <a:ea typeface="宋体" panose="02010600030101010101" pitchFamily="2" charset="-122"/>
              </a:rPr>
              <a:t>号</a:t>
            </a:r>
            <a:r>
              <a:rPr lang="en-US" altLang="zh-CN" sz="4000" b="1">
                <a:ea typeface="宋体" panose="02010600030101010101" pitchFamily="2" charset="-122"/>
              </a:rPr>
              <a:t>3</a:t>
            </a:r>
            <a:r>
              <a:rPr lang="zh-CN" altLang="en-US" sz="4000" b="1">
                <a:ea typeface="宋体" panose="02010600030101010101" pitchFamily="2" charset="-122"/>
              </a:rPr>
              <a:t>楼</a:t>
            </a:r>
            <a:r>
              <a:rPr lang="en-US" altLang="zh-CN" sz="4000" b="1">
                <a:ea typeface="宋体" panose="02010600030101010101" pitchFamily="2" charset="-122"/>
              </a:rPr>
              <a:t>304</a:t>
            </a:r>
            <a:endParaRPr lang="en-US" altLang="zh-CN" sz="4000" b="1">
              <a:ea typeface="宋体" panose="02010600030101010101" pitchFamily="2"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矩形 15"/>
          <p:cNvSpPr/>
          <p:nvPr/>
        </p:nvSpPr>
        <p:spPr>
          <a:xfrm>
            <a:off x="0" y="0"/>
            <a:ext cx="12192000" cy="6858000"/>
          </a:xfrm>
          <a:prstGeom prst="rect">
            <a:avLst/>
          </a:prstGeom>
          <a:solidFill>
            <a:schemeClr val="tx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椭圆 26"/>
          <p:cNvSpPr/>
          <p:nvPr/>
        </p:nvSpPr>
        <p:spPr>
          <a:xfrm>
            <a:off x="7068138" y="1349143"/>
            <a:ext cx="936000" cy="93600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椭圆 1"/>
          <p:cNvSpPr/>
          <p:nvPr/>
        </p:nvSpPr>
        <p:spPr>
          <a:xfrm>
            <a:off x="4656138" y="1170501"/>
            <a:ext cx="2880000" cy="2880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1" name="组合 20"/>
          <p:cNvGrpSpPr/>
          <p:nvPr/>
        </p:nvGrpSpPr>
        <p:grpSpPr>
          <a:xfrm>
            <a:off x="2708035" y="2204641"/>
            <a:ext cx="1152000" cy="1152000"/>
            <a:chOff x="3672591" y="1229194"/>
            <a:chExt cx="1152000" cy="1152000"/>
          </a:xfrm>
        </p:grpSpPr>
        <p:cxnSp>
          <p:nvCxnSpPr>
            <p:cNvPr id="22" name="直接连接符 21"/>
            <p:cNvCxnSpPr/>
            <p:nvPr/>
          </p:nvCxnSpPr>
          <p:spPr>
            <a:xfrm>
              <a:off x="3672591" y="1229194"/>
              <a:ext cx="1152000" cy="0"/>
            </a:xfrm>
            <a:prstGeom prst="line">
              <a:avLst/>
            </a:prstGeom>
            <a:ln w="1905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a:off x="3672591" y="2381194"/>
              <a:ext cx="1152000" cy="0"/>
            </a:xfrm>
            <a:prstGeom prst="line">
              <a:avLst/>
            </a:prstGeom>
            <a:ln w="1905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rot="16200000">
              <a:off x="3096591" y="1805194"/>
              <a:ext cx="1152000" cy="0"/>
            </a:xfrm>
            <a:prstGeom prst="line">
              <a:avLst/>
            </a:prstGeom>
            <a:ln w="1905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grpSp>
      <p:grpSp>
        <p:nvGrpSpPr>
          <p:cNvPr id="30" name="组合 29"/>
          <p:cNvGrpSpPr/>
          <p:nvPr/>
        </p:nvGrpSpPr>
        <p:grpSpPr>
          <a:xfrm flipH="1">
            <a:off x="8319664" y="2218000"/>
            <a:ext cx="1152000" cy="1152000"/>
            <a:chOff x="3672591" y="1229194"/>
            <a:chExt cx="1152000" cy="1152000"/>
          </a:xfrm>
        </p:grpSpPr>
        <p:cxnSp>
          <p:nvCxnSpPr>
            <p:cNvPr id="33" name="直接连接符 32"/>
            <p:cNvCxnSpPr/>
            <p:nvPr/>
          </p:nvCxnSpPr>
          <p:spPr>
            <a:xfrm>
              <a:off x="3672591" y="1229194"/>
              <a:ext cx="1152000" cy="0"/>
            </a:xfrm>
            <a:prstGeom prst="line">
              <a:avLst/>
            </a:prstGeom>
            <a:ln w="1905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3672591" y="2381194"/>
              <a:ext cx="1152000" cy="0"/>
            </a:xfrm>
            <a:prstGeom prst="line">
              <a:avLst/>
            </a:prstGeom>
            <a:ln w="1905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rot="16200000">
              <a:off x="3096591" y="1805194"/>
              <a:ext cx="1152000" cy="0"/>
            </a:xfrm>
            <a:prstGeom prst="line">
              <a:avLst/>
            </a:prstGeom>
            <a:ln w="1905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grpSp>
      <p:sp>
        <p:nvSpPr>
          <p:cNvPr id="41" name="椭圆 40"/>
          <p:cNvSpPr/>
          <p:nvPr/>
        </p:nvSpPr>
        <p:spPr>
          <a:xfrm>
            <a:off x="4494138" y="3403487"/>
            <a:ext cx="432000" cy="43200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文本框 16"/>
          <p:cNvSpPr txBox="1"/>
          <p:nvPr/>
        </p:nvSpPr>
        <p:spPr>
          <a:xfrm>
            <a:off x="4656138" y="2194394"/>
            <a:ext cx="3007487" cy="923330"/>
          </a:xfrm>
          <a:prstGeom prst="rect">
            <a:avLst/>
          </a:prstGeom>
          <a:noFill/>
        </p:spPr>
        <p:txBody>
          <a:bodyPr wrap="square" rtlCol="0">
            <a:spAutoFit/>
          </a:bodyPr>
          <a:lstStyle/>
          <a:p>
            <a:pPr algn="ctr"/>
            <a:r>
              <a:rPr lang="zh-CN" altLang="en-US" sz="5400" dirty="0" smtClean="0">
                <a:solidFill>
                  <a:schemeClr val="bg1"/>
                </a:solidFill>
                <a:latin typeface="张海山锐线体简" panose="02000000000000000000" pitchFamily="2" charset="-122"/>
                <a:ea typeface="张海山锐线体简" panose="02000000000000000000" pitchFamily="2" charset="-122"/>
              </a:rPr>
              <a:t>谢谢！</a:t>
            </a:r>
            <a:endParaRPr lang="zh-CN" altLang="en-US" sz="5400" dirty="0">
              <a:solidFill>
                <a:schemeClr val="bg1"/>
              </a:solidFill>
              <a:latin typeface="张海山锐线体简" panose="02000000000000000000" pitchFamily="2" charset="-122"/>
              <a:ea typeface="张海山锐线体简" panose="02000000000000000000" pitchFamily="2"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a:xfrm>
            <a:off x="860425" y="459108"/>
            <a:ext cx="10363200" cy="1470025"/>
          </a:xfrm>
        </p:spPr>
        <p:txBody>
          <a:bodyPr/>
          <a:p>
            <a:pPr algn="l"/>
            <a:r>
              <a:rPr lang="zh-CN" altLang="en-US" b="1"/>
              <a:t>什么是</a:t>
            </a:r>
            <a:r>
              <a:rPr lang="zh-CN" altLang="en-US" b="1">
                <a:sym typeface="+mn-ea"/>
              </a:rPr>
              <a:t>科技小巨人企业</a:t>
            </a:r>
            <a:r>
              <a:rPr lang="zh-CN" altLang="en-US" b="1"/>
              <a:t>？</a:t>
            </a:r>
            <a:endParaRPr lang="zh-CN" altLang="en-US" b="1"/>
          </a:p>
        </p:txBody>
      </p:sp>
      <p:sp>
        <p:nvSpPr>
          <p:cNvPr id="3" name="副标题 2"/>
          <p:cNvSpPr>
            <a:spLocks noGrp="1"/>
          </p:cNvSpPr>
          <p:nvPr>
            <p:ph type="subTitle" idx="1"/>
          </p:nvPr>
        </p:nvSpPr>
        <p:spPr>
          <a:xfrm>
            <a:off x="1289050" y="1929130"/>
            <a:ext cx="9890125" cy="3709670"/>
          </a:xfrm>
        </p:spPr>
        <p:txBody>
          <a:bodyPr>
            <a:normAutofit fontScale="80000"/>
          </a:bodyPr>
          <a:p>
            <a:pPr algn="l"/>
            <a:r>
              <a:rPr lang="en-US" altLang="zh-CN" b="1">
                <a:solidFill>
                  <a:schemeClr val="tx1"/>
                </a:solidFill>
              </a:rPr>
              <a:t>         </a:t>
            </a:r>
            <a:r>
              <a:rPr lang="zh-CN" altLang="en-US">
                <a:solidFill>
                  <a:schemeClr val="tx1"/>
                </a:solidFill>
              </a:rPr>
              <a:t>科技小巨人</a:t>
            </a:r>
            <a:r>
              <a:rPr lang="zh-CN" altLang="en-US">
                <a:solidFill>
                  <a:schemeClr val="tx1"/>
                </a:solidFill>
              </a:rPr>
              <a:t>企业的实施对象，是指从事符合国家和本市产业发展方向的高新技术领域产品开发、生产、经营和技术（工程）服务，科技创新能力强、市场竞争优势突出、发展潜力大的科技型企业。</a:t>
            </a:r>
            <a:endParaRPr lang="zh-CN" altLang="en-US">
              <a:solidFill>
                <a:schemeClr val="tx1"/>
              </a:solidFill>
            </a:endParaRPr>
          </a:p>
          <a:p>
            <a:pPr algn="l"/>
            <a:endParaRPr lang="zh-CN" altLang="en-US">
              <a:solidFill>
                <a:schemeClr val="tx1"/>
              </a:solidFill>
            </a:endParaRPr>
          </a:p>
          <a:p>
            <a:pPr algn="l"/>
            <a:r>
              <a:rPr lang="zh-CN" altLang="en-US" b="1">
                <a:solidFill>
                  <a:schemeClr val="tx1"/>
                </a:solidFill>
              </a:rPr>
              <a:t>企业应具备：</a:t>
            </a:r>
            <a:r>
              <a:rPr lang="zh-CN" altLang="en-US">
                <a:solidFill>
                  <a:schemeClr val="tx1"/>
                </a:solidFill>
              </a:rPr>
              <a:t>较完善的</a:t>
            </a:r>
            <a:r>
              <a:rPr lang="zh-CN" altLang="en-US">
                <a:ln>
                  <a:solidFill>
                    <a:schemeClr val="accent5"/>
                  </a:solidFill>
                </a:ln>
                <a:solidFill>
                  <a:schemeClr val="tx1"/>
                </a:solidFill>
              </a:rPr>
              <a:t>企业创新体系</a:t>
            </a:r>
            <a:r>
              <a:rPr lang="zh-CN" altLang="en-US">
                <a:solidFill>
                  <a:schemeClr val="tx1"/>
                </a:solidFill>
              </a:rPr>
              <a:t>、</a:t>
            </a:r>
            <a:r>
              <a:rPr lang="zh-CN" altLang="en-US">
                <a:ln>
                  <a:solidFill>
                    <a:schemeClr val="accent5"/>
                  </a:solidFill>
                </a:ln>
                <a:solidFill>
                  <a:schemeClr val="tx1"/>
                </a:solidFill>
              </a:rPr>
              <a:t>创新机制</a:t>
            </a:r>
            <a:r>
              <a:rPr lang="zh-CN" altLang="en-US">
                <a:solidFill>
                  <a:schemeClr val="tx1"/>
                </a:solidFill>
              </a:rPr>
              <a:t>及与之相适应的</a:t>
            </a:r>
            <a:r>
              <a:rPr lang="zh-CN" altLang="en-US">
                <a:ln>
                  <a:solidFill>
                    <a:schemeClr val="accent5"/>
                  </a:solidFill>
                </a:ln>
                <a:solidFill>
                  <a:schemeClr val="tx1"/>
                </a:solidFill>
              </a:rPr>
              <a:t>科研投入</a:t>
            </a:r>
            <a:r>
              <a:rPr lang="zh-CN" altLang="en-US">
                <a:solidFill>
                  <a:schemeClr val="tx1"/>
                </a:solidFill>
              </a:rPr>
              <a:t>；</a:t>
            </a:r>
            <a:r>
              <a:rPr lang="zh-CN" altLang="en-US">
                <a:ln>
                  <a:solidFill>
                    <a:schemeClr val="accent3"/>
                  </a:solidFill>
                </a:ln>
                <a:solidFill>
                  <a:schemeClr val="tx1"/>
                </a:solidFill>
              </a:rPr>
              <a:t>自主知识产权</a:t>
            </a:r>
            <a:r>
              <a:rPr lang="zh-CN" altLang="en-US">
                <a:solidFill>
                  <a:schemeClr val="tx1"/>
                </a:solidFill>
              </a:rPr>
              <a:t>的品牌产品，并在相应的细分行业中拥有较高的</a:t>
            </a:r>
            <a:r>
              <a:rPr lang="zh-CN" altLang="en-US">
                <a:ln>
                  <a:solidFill>
                    <a:schemeClr val="accent3"/>
                  </a:solidFill>
                </a:ln>
                <a:solidFill>
                  <a:schemeClr val="tx1"/>
                </a:solidFill>
              </a:rPr>
              <a:t>市场份额</a:t>
            </a:r>
            <a:r>
              <a:rPr lang="zh-CN" altLang="en-US">
                <a:solidFill>
                  <a:schemeClr val="tx1"/>
                </a:solidFill>
              </a:rPr>
              <a:t>；一定的</a:t>
            </a:r>
            <a:r>
              <a:rPr lang="zh-CN" altLang="en-US">
                <a:ln>
                  <a:solidFill>
                    <a:schemeClr val="accent4"/>
                  </a:solidFill>
                </a:ln>
                <a:solidFill>
                  <a:schemeClr val="tx1"/>
                </a:solidFill>
              </a:rPr>
              <a:t>经济规模</a:t>
            </a:r>
            <a:r>
              <a:rPr lang="zh-CN" altLang="en-US">
                <a:solidFill>
                  <a:schemeClr val="tx1"/>
                </a:solidFill>
              </a:rPr>
              <a:t>和</a:t>
            </a:r>
            <a:r>
              <a:rPr lang="zh-CN" altLang="en-US">
                <a:ln>
                  <a:solidFill>
                    <a:schemeClr val="accent4"/>
                  </a:solidFill>
                </a:ln>
                <a:solidFill>
                  <a:schemeClr val="tx1"/>
                </a:solidFill>
              </a:rPr>
              <a:t>良好成长性</a:t>
            </a:r>
            <a:r>
              <a:rPr lang="zh-CN" altLang="en-US">
                <a:solidFill>
                  <a:schemeClr val="tx1"/>
                </a:solidFill>
              </a:rPr>
              <a:t>；</a:t>
            </a:r>
            <a:r>
              <a:rPr lang="zh-CN" altLang="en-US">
                <a:ln>
                  <a:solidFill>
                    <a:schemeClr val="accent1"/>
                  </a:solidFill>
                </a:ln>
                <a:solidFill>
                  <a:schemeClr val="tx1"/>
                </a:solidFill>
              </a:rPr>
              <a:t>良好的信用记录</a:t>
            </a:r>
            <a:r>
              <a:rPr lang="zh-CN" altLang="en-US">
                <a:solidFill>
                  <a:schemeClr val="tx1"/>
                </a:solidFill>
              </a:rPr>
              <a:t>和</a:t>
            </a:r>
            <a:r>
              <a:rPr lang="zh-CN" altLang="en-US">
                <a:ln>
                  <a:solidFill>
                    <a:schemeClr val="accent1"/>
                  </a:solidFill>
                </a:ln>
                <a:solidFill>
                  <a:schemeClr val="tx1"/>
                </a:solidFill>
              </a:rPr>
              <a:t>较强的融资能力</a:t>
            </a:r>
            <a:r>
              <a:rPr lang="zh-CN" altLang="en-US">
                <a:solidFill>
                  <a:schemeClr val="tx1"/>
                </a:solidFill>
              </a:rPr>
              <a:t>。其特征为</a:t>
            </a:r>
            <a:r>
              <a:rPr lang="zh-CN" altLang="en-US">
                <a:solidFill>
                  <a:srgbClr val="FF0000"/>
                </a:solidFill>
              </a:rPr>
              <a:t>创新型</a:t>
            </a:r>
            <a:r>
              <a:rPr lang="zh-CN" altLang="en-US">
                <a:solidFill>
                  <a:schemeClr val="tx1"/>
                </a:solidFill>
              </a:rPr>
              <a:t>、</a:t>
            </a:r>
            <a:r>
              <a:rPr lang="zh-CN" altLang="en-US">
                <a:solidFill>
                  <a:srgbClr val="FF0000"/>
                </a:solidFill>
              </a:rPr>
              <a:t>规模型</a:t>
            </a:r>
            <a:r>
              <a:rPr lang="zh-CN" altLang="en-US">
                <a:solidFill>
                  <a:schemeClr val="tx1"/>
                </a:solidFill>
              </a:rPr>
              <a:t>与</a:t>
            </a:r>
            <a:r>
              <a:rPr lang="zh-CN" altLang="en-US">
                <a:solidFill>
                  <a:srgbClr val="FF0000"/>
                </a:solidFill>
              </a:rPr>
              <a:t>示范性</a:t>
            </a:r>
            <a:r>
              <a:rPr lang="zh-CN" altLang="en-US">
                <a:solidFill>
                  <a:schemeClr val="tx1"/>
                </a:solidFill>
              </a:rPr>
              <a:t>。</a:t>
            </a:r>
            <a:endParaRPr lang="zh-CN" altLang="en-US">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rotWithShape="1">
          <a:blip r:embed="rId1" cstate="print">
            <a:extLst>
              <a:ext uri="{28A0092B-C50C-407E-A947-70E740481C1C}">
                <a14:useLocalDpi xmlns:a14="http://schemas.microsoft.com/office/drawing/2010/main" val="0"/>
              </a:ext>
            </a:extLst>
          </a:blip>
          <a:srcRect l="46632" b="10517"/>
          <a:stretch>
            <a:fillRect/>
          </a:stretch>
        </p:blipFill>
        <p:spPr>
          <a:xfrm>
            <a:off x="5604871" y="0"/>
            <a:ext cx="6587129" cy="6907237"/>
          </a:xfrm>
          <a:custGeom>
            <a:avLst/>
            <a:gdLst>
              <a:gd name="connsiteX0" fmla="*/ 1265175 w 6506635"/>
              <a:gd name="connsiteY0" fmla="*/ 0 h 6822831"/>
              <a:gd name="connsiteX1" fmla="*/ 6506635 w 6506635"/>
              <a:gd name="connsiteY1" fmla="*/ 0 h 6822831"/>
              <a:gd name="connsiteX2" fmla="*/ 6506635 w 6506635"/>
              <a:gd name="connsiteY2" fmla="*/ 6822831 h 6822831"/>
              <a:gd name="connsiteX3" fmla="*/ 3177013 w 6506635"/>
              <a:gd name="connsiteY3" fmla="*/ 6822831 h 6822831"/>
              <a:gd name="connsiteX4" fmla="*/ 44048 w 6506635"/>
              <a:gd name="connsiteY4" fmla="*/ 1076312 h 6822831"/>
              <a:gd name="connsiteX5" fmla="*/ 187990 w 6506635"/>
              <a:gd name="connsiteY5" fmla="*/ 587274 h 6822831"/>
              <a:gd name="connsiteX6" fmla="*/ 1265175 w 6506635"/>
              <a:gd name="connsiteY6" fmla="*/ 0 h 68228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06635" h="6822831">
                <a:moveTo>
                  <a:pt x="1265175" y="0"/>
                </a:moveTo>
                <a:lnTo>
                  <a:pt x="6506635" y="0"/>
                </a:lnTo>
                <a:lnTo>
                  <a:pt x="6506635" y="6822831"/>
                </a:lnTo>
                <a:lnTo>
                  <a:pt x="3177013" y="6822831"/>
                </a:lnTo>
                <a:lnTo>
                  <a:pt x="44048" y="1076312"/>
                </a:lnTo>
                <a:cubicBezTo>
                  <a:pt x="-51247" y="901519"/>
                  <a:pt x="13198" y="682569"/>
                  <a:pt x="187990" y="587274"/>
                </a:cubicBezTo>
                <a:lnTo>
                  <a:pt x="1265175" y="0"/>
                </a:lnTo>
                <a:close/>
              </a:path>
            </a:pathLst>
          </a:custGeom>
        </p:spPr>
      </p:pic>
      <p:sp>
        <p:nvSpPr>
          <p:cNvPr id="7" name="文本框 5"/>
          <p:cNvSpPr txBox="1"/>
          <p:nvPr/>
        </p:nvSpPr>
        <p:spPr>
          <a:xfrm>
            <a:off x="182880" y="1940560"/>
            <a:ext cx="6085205" cy="2584450"/>
          </a:xfrm>
          <a:prstGeom prst="rect">
            <a:avLst/>
          </a:prstGeom>
          <a:noFill/>
        </p:spPr>
        <p:txBody>
          <a:bodyPr wrap="square" rtlCol="0">
            <a:spAutoFit/>
          </a:bodyPr>
          <a:lstStyle/>
          <a:p>
            <a:pPr indent="-285750">
              <a:lnSpc>
                <a:spcPct val="150000"/>
              </a:lnSpc>
              <a:spcBef>
                <a:spcPts val="1400"/>
              </a:spcBef>
              <a:buFont typeface="Wingdings" panose="05000000000000000000" pitchFamily="2" charset="2"/>
              <a:buChar char="Ø"/>
            </a:pPr>
            <a:r>
              <a:rPr lang="zh-CN" altLang="en-US" sz="3600" b="1" spc="300" dirty="0">
                <a:solidFill>
                  <a:srgbClr val="181818"/>
                </a:solidFill>
                <a:latin typeface="张海山锐线体简" panose="02000000000000000000" pitchFamily="2" charset="-122"/>
                <a:ea typeface="张海山锐线体简" panose="02000000000000000000" pitchFamily="2" charset="-122"/>
              </a:rPr>
              <a:t>对企业</a:t>
            </a:r>
            <a:r>
              <a:rPr lang="zh-CN" altLang="en-US" sz="3600" b="1" spc="300" dirty="0" smtClean="0">
                <a:solidFill>
                  <a:srgbClr val="181818"/>
                </a:solidFill>
                <a:latin typeface="张海山锐线体简" panose="02000000000000000000" pitchFamily="2" charset="-122"/>
                <a:ea typeface="张海山锐线体简" panose="02000000000000000000" pitchFamily="2" charset="-122"/>
              </a:rPr>
              <a:t>申报的</a:t>
            </a:r>
            <a:r>
              <a:rPr lang="zh-CN" altLang="en-US" sz="3600" b="1" spc="300" dirty="0" smtClean="0">
                <a:solidFill>
                  <a:srgbClr val="181818"/>
                </a:solidFill>
                <a:latin typeface="张海山锐线体简" panose="02000000000000000000" pitchFamily="2" charset="-122"/>
                <a:ea typeface="张海山锐线体简" panose="02000000000000000000" pitchFamily="2" charset="-122"/>
              </a:rPr>
              <a:t>前提要求</a:t>
            </a:r>
            <a:r>
              <a:rPr lang="zh-CN" altLang="en-US" sz="3600" b="1" spc="300" dirty="0">
                <a:solidFill>
                  <a:srgbClr val="181818"/>
                </a:solidFill>
                <a:latin typeface="张海山锐线体简" panose="02000000000000000000" pitchFamily="2" charset="-122"/>
                <a:ea typeface="张海山锐线体简" panose="02000000000000000000" pitchFamily="2" charset="-122"/>
              </a:rPr>
              <a:t>：</a:t>
            </a:r>
            <a:endParaRPr lang="zh-CN" altLang="en-US" sz="3600" b="1" spc="300" dirty="0">
              <a:solidFill>
                <a:srgbClr val="181818"/>
              </a:solidFill>
              <a:latin typeface="张海山锐线体简" panose="02000000000000000000" pitchFamily="2" charset="-122"/>
              <a:ea typeface="张海山锐线体简" panose="02000000000000000000" pitchFamily="2" charset="-122"/>
            </a:endParaRPr>
          </a:p>
          <a:p>
            <a:pPr algn="just">
              <a:lnSpc>
                <a:spcPct val="150000"/>
              </a:lnSpc>
            </a:pPr>
            <a:r>
              <a:rPr lang="zh-CN" altLang="en-US" dirty="0" smtClean="0">
                <a:latin typeface="仿宋" panose="02010609060101010101" pitchFamily="49" charset="-122"/>
                <a:ea typeface="仿宋" panose="02010609060101010101" pitchFamily="49" charset="-122"/>
              </a:rPr>
              <a:t>    </a:t>
            </a:r>
            <a:r>
              <a:rPr sz="2400" dirty="0">
                <a:latin typeface="仿宋" panose="02010609060101010101" pitchFamily="49" charset="-122"/>
                <a:ea typeface="仿宋" panose="02010609060101010101" pitchFamily="49" charset="-122"/>
              </a:rPr>
              <a:t>注册登记</a:t>
            </a:r>
            <a:r>
              <a:rPr sz="2400" u="sng" dirty="0">
                <a:latin typeface="仿宋" panose="02010609060101010101" pitchFamily="49" charset="-122"/>
                <a:ea typeface="仿宋" panose="02010609060101010101" pitchFamily="49" charset="-122"/>
              </a:rPr>
              <a:t>满3年及以上</a:t>
            </a:r>
            <a:r>
              <a:rPr lang="zh-CN" sz="2400" dirty="0">
                <a:latin typeface="仿宋" panose="02010609060101010101" pitchFamily="49" charset="-122"/>
                <a:ea typeface="仿宋" panose="02010609060101010101" pitchFamily="49" charset="-122"/>
              </a:rPr>
              <a:t>；</a:t>
            </a:r>
            <a:r>
              <a:rPr sz="2400" dirty="0">
                <a:latin typeface="仿宋" panose="02010609060101010101" pitchFamily="49" charset="-122"/>
                <a:ea typeface="仿宋" panose="02010609060101010101" pitchFamily="49" charset="-122"/>
              </a:rPr>
              <a:t>已获得</a:t>
            </a:r>
            <a:r>
              <a:rPr sz="2400" u="sng" dirty="0">
                <a:latin typeface="仿宋" panose="02010609060101010101" pitchFamily="49" charset="-122"/>
                <a:ea typeface="仿宋" panose="02010609060101010101" pitchFamily="49" charset="-122"/>
              </a:rPr>
              <a:t>高新技术企业</a:t>
            </a:r>
            <a:r>
              <a:rPr sz="2400" dirty="0">
                <a:latin typeface="仿宋" panose="02010609060101010101" pitchFamily="49" charset="-122"/>
                <a:ea typeface="仿宋" panose="02010609060101010101" pitchFamily="49" charset="-122"/>
              </a:rPr>
              <a:t>资质（有效期内）</a:t>
            </a:r>
            <a:r>
              <a:rPr lang="zh-CN" sz="2400" dirty="0">
                <a:latin typeface="仿宋" panose="02010609060101010101" pitchFamily="49" charset="-122"/>
                <a:ea typeface="仿宋" panose="02010609060101010101" pitchFamily="49" charset="-122"/>
              </a:rPr>
              <a:t>；</a:t>
            </a:r>
            <a:r>
              <a:rPr sz="2400" dirty="0">
                <a:latin typeface="仿宋" panose="02010609060101010101" pitchFamily="49" charset="-122"/>
                <a:ea typeface="仿宋" panose="02010609060101010101" pitchFamily="49" charset="-122"/>
              </a:rPr>
              <a:t>符合科技信用管理要求的本市</a:t>
            </a:r>
            <a:r>
              <a:rPr sz="2400" u="sng" dirty="0">
                <a:latin typeface="仿宋" panose="02010609060101010101" pitchFamily="49" charset="-122"/>
                <a:ea typeface="仿宋" panose="02010609060101010101" pitchFamily="49" charset="-122"/>
              </a:rPr>
              <a:t>非上市</a:t>
            </a:r>
            <a:r>
              <a:rPr sz="2400" dirty="0">
                <a:latin typeface="仿宋" panose="02010609060101010101" pitchFamily="49" charset="-122"/>
                <a:ea typeface="仿宋" panose="02010609060101010101" pitchFamily="49" charset="-122"/>
              </a:rPr>
              <a:t>企业</a:t>
            </a:r>
            <a:r>
              <a:rPr lang="zh-CN" altLang="en-US" sz="2400" dirty="0" smtClean="0">
                <a:latin typeface="仿宋" panose="02010609060101010101" pitchFamily="49" charset="-122"/>
                <a:ea typeface="仿宋" panose="02010609060101010101" pitchFamily="49" charset="-122"/>
              </a:rPr>
              <a:t>。</a:t>
            </a:r>
            <a:endParaRPr lang="en-US" altLang="zh-CN" sz="2400" dirty="0" smtClean="0">
              <a:latin typeface="仿宋" panose="02010609060101010101" pitchFamily="49" charset="-122"/>
              <a:ea typeface="仿宋" panose="02010609060101010101" pitchFamily="49"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rotWithShape="1">
          <a:blip r:embed="rId1" cstate="print">
            <a:extLst>
              <a:ext uri="{28A0092B-C50C-407E-A947-70E740481C1C}">
                <a14:useLocalDpi xmlns:a14="http://schemas.microsoft.com/office/drawing/2010/main" val="0"/>
              </a:ext>
            </a:extLst>
          </a:blip>
          <a:srcRect l="46632" b="10517"/>
          <a:stretch>
            <a:fillRect/>
          </a:stretch>
        </p:blipFill>
        <p:spPr>
          <a:xfrm>
            <a:off x="5604871" y="0"/>
            <a:ext cx="6587129" cy="6907237"/>
          </a:xfrm>
          <a:custGeom>
            <a:avLst/>
            <a:gdLst>
              <a:gd name="connsiteX0" fmla="*/ 1265175 w 6506635"/>
              <a:gd name="connsiteY0" fmla="*/ 0 h 6822831"/>
              <a:gd name="connsiteX1" fmla="*/ 6506635 w 6506635"/>
              <a:gd name="connsiteY1" fmla="*/ 0 h 6822831"/>
              <a:gd name="connsiteX2" fmla="*/ 6506635 w 6506635"/>
              <a:gd name="connsiteY2" fmla="*/ 6822831 h 6822831"/>
              <a:gd name="connsiteX3" fmla="*/ 3177013 w 6506635"/>
              <a:gd name="connsiteY3" fmla="*/ 6822831 h 6822831"/>
              <a:gd name="connsiteX4" fmla="*/ 44048 w 6506635"/>
              <a:gd name="connsiteY4" fmla="*/ 1076312 h 6822831"/>
              <a:gd name="connsiteX5" fmla="*/ 187990 w 6506635"/>
              <a:gd name="connsiteY5" fmla="*/ 587274 h 6822831"/>
              <a:gd name="connsiteX6" fmla="*/ 1265175 w 6506635"/>
              <a:gd name="connsiteY6" fmla="*/ 0 h 68228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06635" h="6822831">
                <a:moveTo>
                  <a:pt x="1265175" y="0"/>
                </a:moveTo>
                <a:lnTo>
                  <a:pt x="6506635" y="0"/>
                </a:lnTo>
                <a:lnTo>
                  <a:pt x="6506635" y="6822831"/>
                </a:lnTo>
                <a:lnTo>
                  <a:pt x="3177013" y="6822831"/>
                </a:lnTo>
                <a:lnTo>
                  <a:pt x="44048" y="1076312"/>
                </a:lnTo>
                <a:cubicBezTo>
                  <a:pt x="-51247" y="901519"/>
                  <a:pt x="13198" y="682569"/>
                  <a:pt x="187990" y="587274"/>
                </a:cubicBezTo>
                <a:lnTo>
                  <a:pt x="1265175" y="0"/>
                </a:lnTo>
                <a:close/>
              </a:path>
            </a:pathLst>
          </a:custGeom>
        </p:spPr>
      </p:pic>
      <p:sp>
        <p:nvSpPr>
          <p:cNvPr id="7" name="文本框 5"/>
          <p:cNvSpPr txBox="1"/>
          <p:nvPr/>
        </p:nvSpPr>
        <p:spPr>
          <a:xfrm>
            <a:off x="182880" y="1940560"/>
            <a:ext cx="6085205" cy="3692525"/>
          </a:xfrm>
          <a:prstGeom prst="rect">
            <a:avLst/>
          </a:prstGeom>
          <a:noFill/>
        </p:spPr>
        <p:txBody>
          <a:bodyPr wrap="square" rtlCol="0">
            <a:spAutoFit/>
          </a:bodyPr>
          <a:lstStyle/>
          <a:p>
            <a:pPr indent="-285750">
              <a:lnSpc>
                <a:spcPct val="150000"/>
              </a:lnSpc>
              <a:spcBef>
                <a:spcPts val="1400"/>
              </a:spcBef>
              <a:buFont typeface="Wingdings" panose="05000000000000000000" pitchFamily="2" charset="2"/>
              <a:buChar char="Ø"/>
            </a:pPr>
            <a:r>
              <a:rPr lang="en-US" altLang="zh-CN" sz="3600" b="1" spc="300" dirty="0">
                <a:solidFill>
                  <a:srgbClr val="181818"/>
                </a:solidFill>
                <a:latin typeface="张海山锐线体简" panose="02000000000000000000" pitchFamily="2" charset="-122"/>
                <a:ea typeface="张海山锐线体简" panose="02000000000000000000" pitchFamily="2" charset="-122"/>
              </a:rPr>
              <a:t>2022</a:t>
            </a:r>
            <a:r>
              <a:rPr lang="zh-CN" altLang="en-US" sz="3600" b="1" spc="300" dirty="0">
                <a:solidFill>
                  <a:srgbClr val="181818"/>
                </a:solidFill>
                <a:latin typeface="张海山锐线体简" panose="02000000000000000000" pitchFamily="2" charset="-122"/>
                <a:ea typeface="张海山锐线体简" panose="02000000000000000000" pitchFamily="2" charset="-122"/>
              </a:rPr>
              <a:t>年支持</a:t>
            </a:r>
            <a:r>
              <a:rPr lang="zh-CN" altLang="en-US" sz="3600" b="1" spc="300" dirty="0">
                <a:solidFill>
                  <a:srgbClr val="181818"/>
                </a:solidFill>
                <a:latin typeface="张海山锐线体简" panose="02000000000000000000" pitchFamily="2" charset="-122"/>
                <a:ea typeface="张海山锐线体简" panose="02000000000000000000" pitchFamily="2" charset="-122"/>
              </a:rPr>
              <a:t>对象：</a:t>
            </a:r>
            <a:endParaRPr lang="zh-CN" altLang="en-US" sz="3600" b="1" spc="300" dirty="0">
              <a:solidFill>
                <a:srgbClr val="181818"/>
              </a:solidFill>
              <a:latin typeface="张海山锐线体简" panose="02000000000000000000" pitchFamily="2" charset="-122"/>
              <a:ea typeface="张海山锐线体简" panose="02000000000000000000" pitchFamily="2" charset="-122"/>
            </a:endParaRPr>
          </a:p>
          <a:p>
            <a:pPr algn="just">
              <a:lnSpc>
                <a:spcPct val="150000"/>
              </a:lnSpc>
            </a:pPr>
            <a:r>
              <a:rPr lang="zh-CN" altLang="en-US" dirty="0" smtClean="0">
                <a:latin typeface="仿宋" panose="02010609060101010101" pitchFamily="49" charset="-122"/>
                <a:ea typeface="仿宋" panose="02010609060101010101" pitchFamily="49" charset="-122"/>
              </a:rPr>
              <a:t>    </a:t>
            </a:r>
            <a:r>
              <a:rPr sz="2400" dirty="0">
                <a:latin typeface="仿宋" panose="02010609060101010101" pitchFamily="49" charset="-122"/>
                <a:ea typeface="仿宋" panose="02010609060101010101" pitchFamily="49" charset="-122"/>
              </a:rPr>
              <a:t>面向2019年1月1日前工商注册的，分为科技小巨人培育企业与科技小巨人企业两类予以支持。</a:t>
            </a:r>
            <a:endParaRPr sz="2400" dirty="0">
              <a:latin typeface="仿宋" panose="02010609060101010101" pitchFamily="49" charset="-122"/>
              <a:ea typeface="仿宋" panose="02010609060101010101" pitchFamily="49" charset="-122"/>
            </a:endParaRPr>
          </a:p>
          <a:p>
            <a:pPr algn="just">
              <a:lnSpc>
                <a:spcPct val="150000"/>
              </a:lnSpc>
            </a:pPr>
            <a:r>
              <a:rPr sz="2400" dirty="0">
                <a:latin typeface="仿宋" panose="02010609060101010101" pitchFamily="49" charset="-122"/>
                <a:ea typeface="仿宋" panose="02010609060101010101" pitchFamily="49" charset="-122"/>
              </a:rPr>
              <a:t>　　执行期限：2022年1月1日至2023年12月31日。</a:t>
            </a:r>
            <a:endParaRPr sz="2400" dirty="0">
              <a:latin typeface="仿宋" panose="02010609060101010101" pitchFamily="49" charset="-122"/>
              <a:ea typeface="仿宋" panose="02010609060101010101" pitchFamily="49"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29"/>
          <p:cNvSpPr txBox="1"/>
          <p:nvPr/>
        </p:nvSpPr>
        <p:spPr>
          <a:xfrm>
            <a:off x="457200" y="248920"/>
            <a:ext cx="9935845" cy="645160"/>
          </a:xfrm>
          <a:prstGeom prst="rect">
            <a:avLst/>
          </a:prstGeom>
          <a:noFill/>
        </p:spPr>
        <p:txBody>
          <a:bodyPr wrap="square" rtlCol="0">
            <a:spAutoFit/>
          </a:bodyPr>
          <a:lstStyle/>
          <a:p>
            <a:r>
              <a:rPr lang="zh-CN" altLang="en-US" sz="3600" b="1" spc="300" dirty="0" smtClean="0">
                <a:solidFill>
                  <a:srgbClr val="FF0000"/>
                </a:solidFill>
                <a:latin typeface="张海山锐线体简" panose="02000000000000000000" pitchFamily="2" charset="-122"/>
                <a:ea typeface="张海山锐线体简" panose="02000000000000000000" pitchFamily="2" charset="-122"/>
              </a:rPr>
              <a:t>支持对象与条件（须同时符合）</a:t>
            </a:r>
            <a:endParaRPr lang="zh-CN" altLang="en-US" sz="3600" b="1" spc="300" dirty="0" smtClean="0">
              <a:solidFill>
                <a:srgbClr val="FF0000"/>
              </a:solidFill>
              <a:latin typeface="张海山锐线体简" panose="02000000000000000000" pitchFamily="2" charset="-122"/>
              <a:ea typeface="张海山锐线体简" panose="02000000000000000000" pitchFamily="2" charset="-122"/>
            </a:endParaRPr>
          </a:p>
        </p:txBody>
      </p:sp>
      <p:sp>
        <p:nvSpPr>
          <p:cNvPr id="6" name="内容占位符 1"/>
          <p:cNvSpPr txBox="1"/>
          <p:nvPr/>
        </p:nvSpPr>
        <p:spPr>
          <a:xfrm>
            <a:off x="513080" y="1272540"/>
            <a:ext cx="11191875" cy="5116830"/>
          </a:xfrm>
          <a:prstGeom prst="rect">
            <a:avLst/>
          </a:prstGeom>
          <a:noFill/>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zh-CN" altLang="zh-CN" sz="2400" b="1" dirty="0" smtClean="0"/>
              <a:t>科技小巨人培育企业主要条件：</a:t>
            </a:r>
            <a:endParaRPr lang="zh-CN" altLang="zh-CN" sz="2400" b="1" dirty="0" smtClean="0"/>
          </a:p>
          <a:p>
            <a:pPr marL="0" indent="0">
              <a:buFont typeface="Arial" panose="020B0604020202020204" pitchFamily="34" charset="0"/>
              <a:buNone/>
            </a:pPr>
            <a:r>
              <a:rPr lang="zh-CN" altLang="zh-CN" sz="2000" dirty="0" smtClean="0"/>
              <a:t>　　</a:t>
            </a:r>
            <a:endParaRPr lang="zh-CN" altLang="zh-CN" sz="2000" dirty="0" smtClean="0"/>
          </a:p>
          <a:p>
            <a:pPr marL="0" indent="0">
              <a:buFont typeface="Arial" panose="020B0604020202020204" pitchFamily="34" charset="0"/>
              <a:buNone/>
            </a:pPr>
            <a:r>
              <a:rPr lang="zh-CN" altLang="zh-CN" sz="2000" dirty="0" smtClean="0"/>
              <a:t> </a:t>
            </a:r>
            <a:r>
              <a:rPr lang="en-US" altLang="zh-CN" sz="2000" dirty="0" smtClean="0"/>
              <a:t>       </a:t>
            </a:r>
            <a:r>
              <a:rPr lang="zh-CN" altLang="zh-CN" sz="2000" dirty="0" smtClean="0"/>
              <a:t>（一）上年末企业研发人员人数占职工总数的比例：制造类不低于10%，软件或科技服务类不低于30%；</a:t>
            </a:r>
            <a:endParaRPr lang="zh-CN" altLang="zh-CN" sz="2000" dirty="0" smtClean="0"/>
          </a:p>
          <a:p>
            <a:pPr marL="0" indent="0">
              <a:buFont typeface="Arial" panose="020B0604020202020204" pitchFamily="34" charset="0"/>
              <a:buNone/>
            </a:pPr>
            <a:endParaRPr lang="zh-CN" altLang="zh-CN" sz="2000" dirty="0" smtClean="0"/>
          </a:p>
          <a:p>
            <a:pPr marL="0" indent="0">
              <a:buFont typeface="Arial" panose="020B0604020202020204" pitchFamily="34" charset="0"/>
              <a:buNone/>
            </a:pPr>
            <a:r>
              <a:rPr lang="zh-CN" altLang="zh-CN" sz="2000" dirty="0" smtClean="0"/>
              <a:t>　　（二）企业近三个会计年度的研究开发费用总额占主营业务收入总额的比例不低于6%；</a:t>
            </a:r>
            <a:endParaRPr lang="zh-CN" altLang="zh-CN" sz="2000" dirty="0" smtClean="0"/>
          </a:p>
          <a:p>
            <a:pPr marL="0" indent="0">
              <a:buFont typeface="Arial" panose="020B0604020202020204" pitchFamily="34" charset="0"/>
              <a:buNone/>
            </a:pPr>
            <a:endParaRPr lang="zh-CN" altLang="zh-CN" sz="2000" dirty="0" smtClean="0"/>
          </a:p>
          <a:p>
            <a:pPr marL="0" indent="0">
              <a:buFont typeface="Arial" panose="020B0604020202020204" pitchFamily="34" charset="0"/>
              <a:buNone/>
            </a:pPr>
            <a:r>
              <a:rPr lang="zh-CN" altLang="zh-CN" sz="2000" dirty="0" smtClean="0"/>
              <a:t>　　（三）企业上年度主营业务收入在3000万元至1亿元之间；</a:t>
            </a:r>
            <a:endParaRPr lang="zh-CN" altLang="zh-CN" sz="2000" dirty="0" smtClean="0"/>
          </a:p>
          <a:p>
            <a:pPr marL="0" indent="0">
              <a:buFont typeface="Arial" panose="020B0604020202020204" pitchFamily="34" charset="0"/>
              <a:buNone/>
            </a:pPr>
            <a:endParaRPr lang="zh-CN" altLang="zh-CN" sz="2000" dirty="0" smtClean="0"/>
          </a:p>
          <a:p>
            <a:pPr marL="0" indent="0">
              <a:buFont typeface="Arial" panose="020B0604020202020204" pitchFamily="34" charset="0"/>
              <a:buNone/>
            </a:pPr>
            <a:r>
              <a:rPr lang="zh-CN" altLang="zh-CN" sz="2000" dirty="0" smtClean="0"/>
              <a:t>　　（四）企业前三年主营业务收入或净利润的复合增长率在20%以上，或前三年内累计获得股权融资超过5000万元（或等值外币）；</a:t>
            </a:r>
            <a:endParaRPr lang="zh-CN" altLang="zh-CN" sz="2000" dirty="0" smtClean="0"/>
          </a:p>
          <a:p>
            <a:pPr marL="0" indent="0">
              <a:buFont typeface="Arial" panose="020B0604020202020204" pitchFamily="34" charset="0"/>
              <a:buNone/>
            </a:pPr>
            <a:endParaRPr lang="zh-CN" altLang="zh-CN" sz="2000" dirty="0" smtClean="0"/>
          </a:p>
          <a:p>
            <a:pPr marL="0" indent="0">
              <a:buFont typeface="Arial" panose="020B0604020202020204" pitchFamily="34" charset="0"/>
              <a:buNone/>
            </a:pPr>
            <a:r>
              <a:rPr lang="zh-CN" altLang="zh-CN" sz="2000" dirty="0" smtClean="0"/>
              <a:t>　　（五）企业有良好的经营管理团队，健全的财务制度，较强的市场应变能力，灵活的激励机制。</a:t>
            </a:r>
            <a:endParaRPr lang="zh-CN" altLang="zh-CN" sz="20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29"/>
          <p:cNvSpPr txBox="1"/>
          <p:nvPr/>
        </p:nvSpPr>
        <p:spPr>
          <a:xfrm>
            <a:off x="457200" y="248920"/>
            <a:ext cx="9935845" cy="645160"/>
          </a:xfrm>
          <a:prstGeom prst="rect">
            <a:avLst/>
          </a:prstGeom>
          <a:noFill/>
        </p:spPr>
        <p:txBody>
          <a:bodyPr wrap="square" rtlCol="0">
            <a:spAutoFit/>
          </a:bodyPr>
          <a:lstStyle/>
          <a:p>
            <a:r>
              <a:rPr lang="zh-CN" altLang="en-US" sz="3600" b="1" spc="300" dirty="0" smtClean="0">
                <a:solidFill>
                  <a:srgbClr val="FF0000"/>
                </a:solidFill>
                <a:latin typeface="张海山锐线体简" panose="02000000000000000000" pitchFamily="2" charset="-122"/>
                <a:ea typeface="张海山锐线体简" panose="02000000000000000000" pitchFamily="2" charset="-122"/>
              </a:rPr>
              <a:t>支持对象与条件（须同时符合）</a:t>
            </a:r>
            <a:endParaRPr lang="zh-CN" altLang="en-US" sz="3600" b="1" spc="300" dirty="0" smtClean="0">
              <a:solidFill>
                <a:srgbClr val="FF0000"/>
              </a:solidFill>
              <a:latin typeface="张海山锐线体简" panose="02000000000000000000" pitchFamily="2" charset="-122"/>
              <a:ea typeface="张海山锐线体简" panose="02000000000000000000" pitchFamily="2" charset="-122"/>
            </a:endParaRPr>
          </a:p>
        </p:txBody>
      </p:sp>
      <p:sp>
        <p:nvSpPr>
          <p:cNvPr id="6" name="内容占位符 1"/>
          <p:cNvSpPr txBox="1"/>
          <p:nvPr/>
        </p:nvSpPr>
        <p:spPr>
          <a:xfrm>
            <a:off x="513080" y="1074420"/>
            <a:ext cx="11191875" cy="5513070"/>
          </a:xfrm>
          <a:prstGeom prst="rect">
            <a:avLst/>
          </a:prstGeom>
          <a:noFill/>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zh-CN" altLang="zh-CN" sz="1100" dirty="0" smtClean="0"/>
              <a:t> </a:t>
            </a:r>
            <a:r>
              <a:rPr lang="zh-CN" altLang="zh-CN" sz="2400" b="1" dirty="0" smtClean="0"/>
              <a:t> 科技小巨人企业主要条件：</a:t>
            </a:r>
            <a:endParaRPr lang="zh-CN" altLang="zh-CN" sz="2400" b="1" dirty="0" smtClean="0"/>
          </a:p>
          <a:p>
            <a:pPr marL="0" indent="0">
              <a:buFont typeface="Arial" panose="020B0604020202020204" pitchFamily="34" charset="0"/>
              <a:buNone/>
            </a:pPr>
            <a:endParaRPr lang="zh-CN" altLang="zh-CN" sz="2400" b="1" dirty="0" smtClean="0"/>
          </a:p>
          <a:p>
            <a:pPr marL="0" algn="l">
              <a:buClrTx/>
              <a:buSzTx/>
              <a:buFont typeface="Arial" panose="020B0604020202020204" pitchFamily="34" charset="0"/>
              <a:buNone/>
            </a:pPr>
            <a:r>
              <a:rPr lang="zh-CN" altLang="zh-CN" sz="2400" b="1" dirty="0" smtClean="0"/>
              <a:t>　　</a:t>
            </a:r>
            <a:r>
              <a:rPr lang="zh-CN" altLang="zh-CN" sz="2000" dirty="0" smtClean="0"/>
              <a:t>（一）上年末企业研发人员人数占职工总数的比例：制造类不低于20%，软件或科技服务类不低于50%；</a:t>
            </a:r>
            <a:endParaRPr lang="zh-CN" altLang="zh-CN" sz="2000" dirty="0" smtClean="0"/>
          </a:p>
          <a:p>
            <a:pPr marL="0" algn="l">
              <a:buClrTx/>
              <a:buSzTx/>
              <a:buFont typeface="Arial" panose="020B0604020202020204" pitchFamily="34" charset="0"/>
              <a:buNone/>
            </a:pPr>
            <a:endParaRPr lang="zh-CN" altLang="zh-CN" sz="2000" dirty="0" smtClean="0"/>
          </a:p>
          <a:p>
            <a:pPr marL="0" algn="l">
              <a:buClrTx/>
              <a:buSzTx/>
              <a:buFont typeface="Arial" panose="020B0604020202020204" pitchFamily="34" charset="0"/>
              <a:buNone/>
            </a:pPr>
            <a:r>
              <a:rPr lang="zh-CN" altLang="zh-CN" sz="2000" dirty="0" smtClean="0"/>
              <a:t>　　（二）企业近三个会计年度的研究开发费用总额占主营业务收入总额的比例不低于5%；</a:t>
            </a:r>
            <a:endParaRPr lang="zh-CN" altLang="zh-CN" sz="2000" dirty="0" smtClean="0"/>
          </a:p>
          <a:p>
            <a:pPr marL="0" algn="l">
              <a:buClrTx/>
              <a:buSzTx/>
              <a:buFont typeface="Arial" panose="020B0604020202020204" pitchFamily="34" charset="0"/>
              <a:buNone/>
            </a:pPr>
            <a:endParaRPr lang="zh-CN" altLang="zh-CN" sz="2000" dirty="0" smtClean="0"/>
          </a:p>
          <a:p>
            <a:pPr marL="0" algn="l">
              <a:buClrTx/>
              <a:buSzTx/>
              <a:buFont typeface="Arial" panose="020B0604020202020204" pitchFamily="34" charset="0"/>
              <a:buNone/>
            </a:pPr>
            <a:r>
              <a:rPr lang="zh-CN" altLang="zh-CN" sz="2000" dirty="0" smtClean="0"/>
              <a:t>　　（三）企业上年度主营业务收入在1亿元至10亿元之间；</a:t>
            </a:r>
            <a:endParaRPr lang="zh-CN" altLang="zh-CN" sz="2000" dirty="0" smtClean="0"/>
          </a:p>
          <a:p>
            <a:pPr marL="0" algn="l">
              <a:buClrTx/>
              <a:buSzTx/>
              <a:buFont typeface="Arial" panose="020B0604020202020204" pitchFamily="34" charset="0"/>
              <a:buNone/>
            </a:pPr>
            <a:endParaRPr lang="zh-CN" altLang="zh-CN" sz="2000" dirty="0" smtClean="0"/>
          </a:p>
          <a:p>
            <a:pPr marL="0" algn="l">
              <a:buClrTx/>
              <a:buSzTx/>
              <a:buFont typeface="Arial" panose="020B0604020202020204" pitchFamily="34" charset="0"/>
              <a:buNone/>
            </a:pPr>
            <a:r>
              <a:rPr lang="zh-CN" altLang="zh-CN" sz="2000" dirty="0" smtClean="0"/>
              <a:t>　　（四）企业前三年主营业务收入或净利润的复合增长率在20%以上，或前三年内累计获得股权融资超过8000万元（或等值外币）；</a:t>
            </a:r>
            <a:endParaRPr lang="zh-CN" altLang="zh-CN" sz="2000" dirty="0" smtClean="0"/>
          </a:p>
          <a:p>
            <a:pPr marL="0" algn="l">
              <a:buClrTx/>
              <a:buSzTx/>
              <a:buFont typeface="Arial" panose="020B0604020202020204" pitchFamily="34" charset="0"/>
              <a:buNone/>
            </a:pPr>
            <a:endParaRPr lang="zh-CN" altLang="zh-CN" sz="2000" dirty="0" smtClean="0"/>
          </a:p>
          <a:p>
            <a:pPr marL="0" algn="l">
              <a:buClrTx/>
              <a:buSzTx/>
              <a:buFont typeface="Arial" panose="020B0604020202020204" pitchFamily="34" charset="0"/>
              <a:buNone/>
            </a:pPr>
            <a:r>
              <a:rPr lang="zh-CN" altLang="zh-CN" sz="2000" dirty="0" smtClean="0"/>
              <a:t>　　（五）企业应有研发机构（技术中心、实验室、测试平台等）、研发计划及与之相适应的知识产权保护、人才培养（含引进）、创新激励等运作机制和较完善的规范化管理制度，并有良好的经营管理团队，有较强的风险控制机制和健全的规章制度。</a:t>
            </a:r>
            <a:endParaRPr lang="zh-CN" altLang="zh-CN" sz="20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486410" y="454660"/>
            <a:ext cx="5518150" cy="645160"/>
          </a:xfrm>
          <a:prstGeom prst="rect">
            <a:avLst/>
          </a:prstGeom>
          <a:noFill/>
        </p:spPr>
        <p:txBody>
          <a:bodyPr wrap="square" rtlCol="0">
            <a:spAutoFit/>
          </a:bodyPr>
          <a:lstStyle/>
          <a:p>
            <a:r>
              <a:rPr lang="zh-CN" altLang="en-US" sz="3600" b="1" spc="300" dirty="0" smtClean="0">
                <a:solidFill>
                  <a:srgbClr val="FF0000"/>
                </a:solidFill>
                <a:latin typeface="张海山锐线体简" panose="02000000000000000000" pitchFamily="2" charset="-122"/>
                <a:ea typeface="张海山锐线体简" panose="02000000000000000000" pitchFamily="2" charset="-122"/>
              </a:rPr>
              <a:t>申报方式</a:t>
            </a:r>
            <a:endParaRPr lang="zh-CN" altLang="en-US" sz="3600" b="1" spc="300" dirty="0" smtClean="0">
              <a:solidFill>
                <a:srgbClr val="FF0000"/>
              </a:solidFill>
              <a:latin typeface="张海山锐线体简" panose="02000000000000000000" pitchFamily="2" charset="-122"/>
              <a:ea typeface="张海山锐线体简" panose="02000000000000000000" pitchFamily="2" charset="-122"/>
            </a:endParaRPr>
          </a:p>
        </p:txBody>
      </p:sp>
      <p:sp>
        <p:nvSpPr>
          <p:cNvPr id="19" name="文本框 18"/>
          <p:cNvSpPr txBox="1"/>
          <p:nvPr/>
        </p:nvSpPr>
        <p:spPr>
          <a:xfrm>
            <a:off x="730250" y="1244600"/>
            <a:ext cx="11092815" cy="3636010"/>
          </a:xfrm>
          <a:prstGeom prst="rect">
            <a:avLst/>
          </a:prstGeom>
          <a:noFill/>
        </p:spPr>
        <p:txBody>
          <a:bodyPr wrap="square" rtlCol="0">
            <a:spAutoFit/>
          </a:bodyPr>
          <a:lstStyle/>
          <a:p>
            <a:pPr marL="285750" indent="-285750" algn="just">
              <a:lnSpc>
                <a:spcPct val="120000"/>
              </a:lnSpc>
              <a:buFont typeface="Wingdings" panose="05000000000000000000" pitchFamily="2" charset="2"/>
              <a:buChar char="Ø"/>
            </a:pPr>
            <a:r>
              <a:rPr sz="2400" b="1" dirty="0">
                <a:effectLst>
                  <a:outerShdw blurRad="38100" dist="19050" dir="2700000" algn="tl" rotWithShape="0">
                    <a:schemeClr val="dk1">
                      <a:alpha val="40000"/>
                    </a:schemeClr>
                  </a:outerShdw>
                </a:effectLst>
                <a:sym typeface="+mn-ea"/>
              </a:rPr>
              <a:t>　项目申报采用网上申报方式，无需送交纸质材料。申请人通过“中国上海”门户网站（http://www.sh.gov.cn）--政务服务--点击“上海市财政科技投入信息管理平台”进入申报页面，或者直接通过域名http://czkj.sheic.org.cn/进入申报页面：</a:t>
            </a:r>
            <a:endParaRPr sz="2400" b="1" dirty="0">
              <a:effectLst>
                <a:outerShdw blurRad="38100" dist="19050" dir="2700000" algn="tl" rotWithShape="0">
                  <a:schemeClr val="dk1">
                    <a:alpha val="40000"/>
                  </a:schemeClr>
                </a:outerShdw>
              </a:effectLst>
              <a:sym typeface="+mn-ea"/>
            </a:endParaRPr>
          </a:p>
          <a:p>
            <a:pPr marL="285750" indent="-285750" algn="just">
              <a:lnSpc>
                <a:spcPct val="120000"/>
              </a:lnSpc>
              <a:buFont typeface="Wingdings" panose="05000000000000000000" pitchFamily="2" charset="2"/>
              <a:buChar char="Ø"/>
            </a:pPr>
            <a:endParaRPr sz="2400" b="1" dirty="0">
              <a:effectLst>
                <a:outerShdw blurRad="38100" dist="19050" dir="2700000" algn="tl" rotWithShape="0">
                  <a:schemeClr val="dk1">
                    <a:alpha val="40000"/>
                  </a:schemeClr>
                </a:outerShdw>
              </a:effectLst>
              <a:sym typeface="+mn-ea"/>
            </a:endParaRPr>
          </a:p>
          <a:p>
            <a:pPr indent="0" algn="just">
              <a:lnSpc>
                <a:spcPct val="120000"/>
              </a:lnSpc>
              <a:buFont typeface="Wingdings" panose="05000000000000000000" pitchFamily="2" charset="2"/>
              <a:buNone/>
            </a:pPr>
            <a:endParaRPr sz="2400" b="1" dirty="0">
              <a:effectLst>
                <a:outerShdw blurRad="38100" dist="19050" dir="2700000" algn="tl" rotWithShape="0">
                  <a:schemeClr val="dk1">
                    <a:alpha val="40000"/>
                  </a:schemeClr>
                </a:outerShdw>
              </a:effectLst>
              <a:sym typeface="+mn-ea"/>
            </a:endParaRPr>
          </a:p>
          <a:p>
            <a:pPr marL="285750" indent="-285750" algn="just">
              <a:lnSpc>
                <a:spcPct val="120000"/>
              </a:lnSpc>
              <a:buFont typeface="Wingdings" panose="05000000000000000000" pitchFamily="2" charset="2"/>
              <a:buChar char="Ø"/>
            </a:pPr>
            <a:r>
              <a:rPr sz="2400" b="1" dirty="0">
                <a:effectLst>
                  <a:outerShdw blurRad="38100" dist="19050" dir="2700000" algn="tl" rotWithShape="0">
                    <a:schemeClr val="dk1">
                      <a:alpha val="40000"/>
                    </a:schemeClr>
                  </a:outerShdw>
                </a:effectLst>
                <a:sym typeface="+mn-ea"/>
              </a:rPr>
              <a:t>　【初次填写】使用“一网通办”登录（如尚未注册账号，请先转入“一网通办”注册账号页面完成注册），进入申报指南页面，点击相应的指南专题，进行项目申报；</a:t>
            </a:r>
            <a:endParaRPr sz="2400" b="1" dirty="0">
              <a:effectLst>
                <a:outerShdw blurRad="38100" dist="19050" dir="2700000" algn="tl" rotWithShape="0">
                  <a:schemeClr val="dk1">
                    <a:alpha val="40000"/>
                  </a:schemeClr>
                </a:outerShdw>
              </a:effectLst>
              <a:sym typeface="+mn-ea"/>
            </a:endParaRPr>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486410" y="454660"/>
            <a:ext cx="5518150" cy="645160"/>
          </a:xfrm>
          <a:prstGeom prst="rect">
            <a:avLst/>
          </a:prstGeom>
          <a:noFill/>
        </p:spPr>
        <p:txBody>
          <a:bodyPr wrap="square" rtlCol="0">
            <a:spAutoFit/>
          </a:bodyPr>
          <a:lstStyle/>
          <a:p>
            <a:r>
              <a:rPr lang="zh-CN" altLang="en-US" sz="3600" b="1" spc="300" dirty="0" smtClean="0">
                <a:solidFill>
                  <a:srgbClr val="FF0000"/>
                </a:solidFill>
                <a:latin typeface="张海山锐线体简" panose="02000000000000000000" pitchFamily="2" charset="-122"/>
                <a:ea typeface="张海山锐线体简" panose="02000000000000000000" pitchFamily="2" charset="-122"/>
              </a:rPr>
              <a:t>评审方式</a:t>
            </a:r>
            <a:endParaRPr lang="zh-CN" altLang="en-US" sz="3600" b="1" spc="300" dirty="0" smtClean="0">
              <a:solidFill>
                <a:srgbClr val="FF0000"/>
              </a:solidFill>
              <a:latin typeface="张海山锐线体简" panose="02000000000000000000" pitchFamily="2" charset="-122"/>
              <a:ea typeface="张海山锐线体简" panose="02000000000000000000" pitchFamily="2" charset="-122"/>
            </a:endParaRPr>
          </a:p>
        </p:txBody>
      </p:sp>
      <p:sp>
        <p:nvSpPr>
          <p:cNvPr id="19" name="文本框 18"/>
          <p:cNvSpPr txBox="1"/>
          <p:nvPr/>
        </p:nvSpPr>
        <p:spPr>
          <a:xfrm>
            <a:off x="699770" y="1781810"/>
            <a:ext cx="11092815" cy="2306320"/>
          </a:xfrm>
          <a:prstGeom prst="rect">
            <a:avLst/>
          </a:prstGeom>
          <a:noFill/>
        </p:spPr>
        <p:txBody>
          <a:bodyPr wrap="square" rtlCol="0">
            <a:spAutoFit/>
          </a:bodyPr>
          <a:lstStyle/>
          <a:p>
            <a:pPr marL="285750" indent="-285750" algn="just">
              <a:lnSpc>
                <a:spcPct val="120000"/>
              </a:lnSpc>
              <a:buFont typeface="Wingdings" panose="05000000000000000000" pitchFamily="2" charset="2"/>
              <a:buChar char="Ø"/>
            </a:pPr>
            <a:r>
              <a:rPr sz="2400" b="1" dirty="0">
                <a:effectLst>
                  <a:outerShdw blurRad="38100" dist="19050" dir="2700000" algn="tl" rotWithShape="0">
                    <a:schemeClr val="dk1">
                      <a:alpha val="40000"/>
                    </a:schemeClr>
                  </a:outerShdw>
                </a:effectLst>
                <a:sym typeface="+mn-ea"/>
              </a:rPr>
              <a:t>第一轮通讯评审</a:t>
            </a:r>
            <a:r>
              <a:rPr lang="zh-CN" sz="2400" b="1" dirty="0">
                <a:effectLst>
                  <a:outerShdw blurRad="38100" dist="19050" dir="2700000" algn="tl" rotWithShape="0">
                    <a:schemeClr val="dk1">
                      <a:alpha val="40000"/>
                    </a:schemeClr>
                  </a:outerShdw>
                </a:effectLst>
                <a:sym typeface="+mn-ea"/>
              </a:rPr>
              <a:t>（网络评审）</a:t>
            </a:r>
            <a:endParaRPr sz="2400" b="1" dirty="0">
              <a:effectLst>
                <a:outerShdw blurRad="38100" dist="19050" dir="2700000" algn="tl" rotWithShape="0">
                  <a:schemeClr val="dk1">
                    <a:alpha val="40000"/>
                  </a:schemeClr>
                </a:outerShdw>
              </a:effectLst>
              <a:sym typeface="+mn-ea"/>
            </a:endParaRPr>
          </a:p>
          <a:p>
            <a:pPr marL="285750" indent="-285750" algn="just">
              <a:lnSpc>
                <a:spcPct val="120000"/>
              </a:lnSpc>
              <a:buFont typeface="Wingdings" panose="05000000000000000000" pitchFamily="2" charset="2"/>
              <a:buChar char="Ø"/>
            </a:pPr>
            <a:endParaRPr sz="2400" b="1" dirty="0">
              <a:effectLst>
                <a:outerShdw blurRad="38100" dist="19050" dir="2700000" algn="tl" rotWithShape="0">
                  <a:schemeClr val="dk1">
                    <a:alpha val="40000"/>
                  </a:schemeClr>
                </a:outerShdw>
              </a:effectLst>
              <a:sym typeface="+mn-ea"/>
            </a:endParaRPr>
          </a:p>
          <a:p>
            <a:pPr marL="285750" indent="-285750" algn="just">
              <a:lnSpc>
                <a:spcPct val="120000"/>
              </a:lnSpc>
              <a:buFont typeface="Wingdings" panose="05000000000000000000" pitchFamily="2" charset="2"/>
              <a:buChar char="Ø"/>
            </a:pPr>
            <a:r>
              <a:rPr sz="2400" b="1" dirty="0">
                <a:effectLst>
                  <a:outerShdw blurRad="38100" dist="19050" dir="2700000" algn="tl" rotWithShape="0">
                    <a:schemeClr val="dk1">
                      <a:alpha val="40000"/>
                    </a:schemeClr>
                  </a:outerShdw>
                </a:effectLst>
                <a:sym typeface="+mn-ea"/>
              </a:rPr>
              <a:t>第二轮见面会评审方式。</a:t>
            </a:r>
            <a:endParaRPr sz="2400" b="1" dirty="0">
              <a:effectLst>
                <a:outerShdw blurRad="38100" dist="19050" dir="2700000" algn="tl" rotWithShape="0">
                  <a:schemeClr val="dk1">
                    <a:alpha val="40000"/>
                  </a:schemeClr>
                </a:outerShdw>
              </a:effectLst>
              <a:sym typeface="+mn-ea"/>
            </a:endParaRPr>
          </a:p>
          <a:p>
            <a:pPr marL="285750" indent="-285750" algn="just">
              <a:lnSpc>
                <a:spcPct val="120000"/>
              </a:lnSpc>
              <a:buFont typeface="Wingdings" panose="05000000000000000000" pitchFamily="2" charset="2"/>
              <a:buChar char="Ø"/>
            </a:pPr>
            <a:endParaRPr lang="en-US" altLang="zh-CN" sz="2400" b="1" dirty="0" smtClean="0">
              <a:effectLst>
                <a:outerShdw blurRad="38100" dist="19050" dir="2700000" algn="tl" rotWithShape="0">
                  <a:schemeClr val="dk1">
                    <a:alpha val="40000"/>
                  </a:schemeClr>
                </a:outerShdw>
              </a:effectLst>
              <a:sym typeface="+mn-ea"/>
            </a:endParaRPr>
          </a:p>
          <a:p>
            <a:pPr marL="285750" indent="-285750" algn="just">
              <a:lnSpc>
                <a:spcPct val="120000"/>
              </a:lnSpc>
              <a:buFont typeface="Wingdings" panose="05000000000000000000" pitchFamily="2" charset="2"/>
              <a:buChar char="Ø"/>
            </a:pPr>
            <a:r>
              <a:rPr lang="en-US" altLang="zh-CN" sz="2400" b="1" dirty="0" smtClean="0">
                <a:effectLst>
                  <a:outerShdw blurRad="38100" dist="19050" dir="2700000" algn="tl" rotWithShape="0">
                    <a:schemeClr val="dk1">
                      <a:alpha val="40000"/>
                    </a:schemeClr>
                  </a:outerShdw>
                </a:effectLst>
                <a:sym typeface="+mn-ea"/>
              </a:rPr>
              <a:t>项目网上填报</a:t>
            </a:r>
            <a:r>
              <a:rPr lang="zh-CN" altLang="en-US" sz="2400" b="1" dirty="0" smtClean="0">
                <a:effectLst>
                  <a:outerShdw blurRad="38100" dist="19050" dir="2700000" algn="tl" rotWithShape="0">
                    <a:schemeClr val="dk1">
                      <a:alpha val="40000"/>
                    </a:schemeClr>
                  </a:outerShdw>
                </a:effectLst>
                <a:sym typeface="+mn-ea"/>
              </a:rPr>
              <a:t>和截止</a:t>
            </a:r>
            <a:r>
              <a:rPr lang="zh-CN" altLang="en-US" sz="2400" b="1" dirty="0" smtClean="0">
                <a:effectLst>
                  <a:outerShdw blurRad="38100" dist="19050" dir="2700000" algn="tl" rotWithShape="0">
                    <a:schemeClr val="dk1">
                      <a:alpha val="40000"/>
                    </a:schemeClr>
                  </a:outerShdw>
                </a:effectLst>
                <a:sym typeface="+mn-ea"/>
              </a:rPr>
              <a:t>时间以项目申报通知</a:t>
            </a:r>
            <a:r>
              <a:rPr lang="zh-CN" altLang="en-US" sz="2400" b="1" dirty="0" smtClean="0">
                <a:effectLst>
                  <a:outerShdw blurRad="38100" dist="19050" dir="2700000" algn="tl" rotWithShape="0">
                    <a:schemeClr val="dk1">
                      <a:alpha val="40000"/>
                    </a:schemeClr>
                  </a:outerShdw>
                </a:effectLst>
                <a:sym typeface="+mn-ea"/>
              </a:rPr>
              <a:t>为准。</a:t>
            </a:r>
            <a:endParaRPr lang="zh-CN" altLang="en-US" sz="2400" b="1" dirty="0" smtClean="0">
              <a:effectLst>
                <a:outerShdw blurRad="38100" dist="19050" dir="2700000" algn="tl" rotWithShape="0">
                  <a:schemeClr val="dk1">
                    <a:alpha val="40000"/>
                  </a:schemeClr>
                </a:outerShdw>
              </a:effectLst>
              <a:sym typeface="+mn-ea"/>
            </a:endParaRPr>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486410" y="454660"/>
            <a:ext cx="5518150" cy="645160"/>
          </a:xfrm>
          <a:prstGeom prst="rect">
            <a:avLst/>
          </a:prstGeom>
          <a:noFill/>
        </p:spPr>
        <p:txBody>
          <a:bodyPr wrap="square" rtlCol="0">
            <a:spAutoFit/>
          </a:bodyPr>
          <a:lstStyle/>
          <a:p>
            <a:r>
              <a:rPr lang="zh-CN" altLang="en-US" sz="3600" b="1" spc="300" dirty="0" smtClean="0">
                <a:solidFill>
                  <a:srgbClr val="FF0000"/>
                </a:solidFill>
                <a:latin typeface="张海山锐线体简" panose="02000000000000000000" pitchFamily="2" charset="-122"/>
                <a:ea typeface="张海山锐线体简" panose="02000000000000000000" pitchFamily="2" charset="-122"/>
              </a:rPr>
              <a:t>支持</a:t>
            </a:r>
            <a:r>
              <a:rPr lang="zh-CN" altLang="en-US" sz="3600" b="1" spc="300" dirty="0" smtClean="0">
                <a:solidFill>
                  <a:srgbClr val="FF0000"/>
                </a:solidFill>
                <a:latin typeface="张海山锐线体简" panose="02000000000000000000" pitchFamily="2" charset="-122"/>
                <a:ea typeface="张海山锐线体简" panose="02000000000000000000" pitchFamily="2" charset="-122"/>
              </a:rPr>
              <a:t>方式</a:t>
            </a:r>
            <a:endParaRPr lang="zh-CN" altLang="en-US" sz="3600" b="1" spc="300" dirty="0" smtClean="0">
              <a:solidFill>
                <a:srgbClr val="FF0000"/>
              </a:solidFill>
              <a:latin typeface="张海山锐线体简" panose="02000000000000000000" pitchFamily="2" charset="-122"/>
              <a:ea typeface="张海山锐线体简" panose="02000000000000000000" pitchFamily="2" charset="-122"/>
            </a:endParaRPr>
          </a:p>
        </p:txBody>
      </p:sp>
      <p:sp>
        <p:nvSpPr>
          <p:cNvPr id="19" name="文本框 18"/>
          <p:cNvSpPr txBox="1"/>
          <p:nvPr/>
        </p:nvSpPr>
        <p:spPr>
          <a:xfrm>
            <a:off x="699770" y="1115060"/>
            <a:ext cx="11092815" cy="3968115"/>
          </a:xfrm>
          <a:prstGeom prst="rect">
            <a:avLst/>
          </a:prstGeom>
          <a:noFill/>
        </p:spPr>
        <p:txBody>
          <a:bodyPr wrap="square" rtlCol="0">
            <a:spAutoFit/>
          </a:bodyPr>
          <a:lstStyle/>
          <a:p>
            <a:pPr marL="285750" indent="-285750" algn="just">
              <a:lnSpc>
                <a:spcPct val="120000"/>
              </a:lnSpc>
              <a:buFont typeface="Wingdings" panose="05000000000000000000" pitchFamily="2" charset="2"/>
              <a:buChar char="Ø"/>
            </a:pPr>
            <a:r>
              <a:rPr sz="2400" b="1" dirty="0">
                <a:effectLst>
                  <a:outerShdw blurRad="38100" dist="19050" dir="2700000" algn="tl" rotWithShape="0">
                    <a:schemeClr val="dk1">
                      <a:alpha val="40000"/>
                    </a:schemeClr>
                  </a:outerShdw>
                </a:effectLst>
                <a:sym typeface="+mn-ea"/>
              </a:rPr>
              <a:t>非定额资助</a:t>
            </a:r>
            <a:r>
              <a:rPr lang="zh-CN" sz="2400" b="1" dirty="0">
                <a:effectLst>
                  <a:outerShdw blurRad="38100" dist="19050" dir="2700000" algn="tl" rotWithShape="0">
                    <a:schemeClr val="dk1">
                      <a:alpha val="40000"/>
                    </a:schemeClr>
                  </a:outerShdw>
                </a:effectLst>
                <a:sym typeface="+mn-ea"/>
              </a:rPr>
              <a:t>。</a:t>
            </a:r>
            <a:endParaRPr sz="2400" b="1" dirty="0">
              <a:effectLst>
                <a:outerShdw blurRad="38100" dist="38100" dir="2700000" algn="tl">
                  <a:srgbClr val="000000">
                    <a:alpha val="43137"/>
                  </a:srgbClr>
                </a:outerShdw>
              </a:effectLst>
            </a:endParaRPr>
          </a:p>
          <a:p>
            <a:pPr indent="0" algn="just">
              <a:lnSpc>
                <a:spcPct val="120000"/>
              </a:lnSpc>
              <a:buFont typeface="Wingdings" panose="05000000000000000000" pitchFamily="2" charset="2"/>
              <a:buNone/>
            </a:pPr>
            <a:endParaRPr sz="2400" b="1" dirty="0">
              <a:effectLst>
                <a:outerShdw blurRad="38100" dist="38100" dir="2700000" algn="tl">
                  <a:srgbClr val="000000">
                    <a:alpha val="43137"/>
                  </a:srgbClr>
                </a:outerShdw>
              </a:effectLst>
            </a:endParaRPr>
          </a:p>
          <a:p>
            <a:pPr marL="285750" indent="-285750" algn="just">
              <a:lnSpc>
                <a:spcPct val="120000"/>
              </a:lnSpc>
              <a:buFont typeface="Wingdings" panose="05000000000000000000" pitchFamily="2" charset="2"/>
              <a:buChar char="Ø"/>
            </a:pPr>
            <a:r>
              <a:rPr sz="2400" b="1" dirty="0">
                <a:effectLst>
                  <a:outerShdw blurRad="38100" dist="38100" dir="2700000" algn="tl">
                    <a:srgbClr val="000000">
                      <a:alpha val="43137"/>
                    </a:srgbClr>
                  </a:outerShdw>
                </a:effectLst>
                <a:sym typeface="+mn-ea"/>
              </a:rPr>
              <a:t>市级财政资金按照不超过实施周期内相关研发支出20%的比例给予资助，科技小巨人企业的资助额度不超过150万元/家，科技小巨人培育企业资助额度不超过100万元/家。区级财政资金按1:1的比例给予配套资助。</a:t>
            </a:r>
            <a:r>
              <a:rPr sz="2400" b="1" dirty="0">
                <a:effectLst>
                  <a:outerShdw blurRad="38100" dist="38100" dir="2700000" algn="tl">
                    <a:srgbClr val="000000">
                      <a:alpha val="43137"/>
                    </a:srgbClr>
                  </a:outerShdw>
                </a:effectLst>
              </a:rPr>
              <a:t>　　</a:t>
            </a:r>
            <a:endParaRPr sz="2400" b="1" dirty="0">
              <a:effectLst>
                <a:outerShdw blurRad="38100" dist="38100" dir="2700000" algn="tl">
                  <a:srgbClr val="000000">
                    <a:alpha val="43137"/>
                  </a:srgbClr>
                </a:outerShdw>
              </a:effectLst>
            </a:endParaRPr>
          </a:p>
          <a:p>
            <a:pPr marL="285750" indent="-285750" algn="just">
              <a:lnSpc>
                <a:spcPct val="120000"/>
              </a:lnSpc>
              <a:buFont typeface="Wingdings" panose="05000000000000000000" pitchFamily="2" charset="2"/>
              <a:buChar char="Ø"/>
            </a:pPr>
            <a:endParaRPr sz="2400" b="1" dirty="0">
              <a:effectLst>
                <a:outerShdw blurRad="38100" dist="38100" dir="2700000" algn="tl">
                  <a:srgbClr val="000000">
                    <a:alpha val="43137"/>
                  </a:srgbClr>
                </a:outerShdw>
              </a:effectLst>
            </a:endParaRPr>
          </a:p>
          <a:p>
            <a:pPr marL="285750" indent="-285750" algn="just">
              <a:lnSpc>
                <a:spcPct val="120000"/>
              </a:lnSpc>
              <a:buFont typeface="Wingdings" panose="05000000000000000000" pitchFamily="2" charset="2"/>
              <a:buChar char="Ø"/>
            </a:pPr>
            <a:r>
              <a:rPr sz="2400" b="1" dirty="0">
                <a:effectLst>
                  <a:outerShdw blurRad="38100" dist="38100" dir="2700000" algn="tl">
                    <a:srgbClr val="000000">
                      <a:alpha val="43137"/>
                    </a:srgbClr>
                  </a:outerShdw>
                </a:effectLst>
              </a:rPr>
              <a:t> 市级财政资金采取后补助支持方式，企业承担的科技小巨人工程实施周期为2年</a:t>
            </a:r>
            <a:r>
              <a:rPr lang="zh-CN" sz="2400" b="1" dirty="0">
                <a:effectLst>
                  <a:outerShdw blurRad="38100" dist="38100" dir="2700000" algn="tl">
                    <a:srgbClr val="000000">
                      <a:alpha val="43137"/>
                    </a:srgbClr>
                  </a:outerShdw>
                </a:effectLst>
              </a:rPr>
              <a:t>后通过</a:t>
            </a:r>
            <a:r>
              <a:rPr lang="zh-CN" sz="2400" u="sng" dirty="0">
                <a:effectLst>
                  <a:outerShdw blurRad="38100" dist="38100" dir="2700000" algn="tl">
                    <a:srgbClr val="000000">
                      <a:alpha val="43137"/>
                    </a:srgbClr>
                  </a:outerShdw>
                </a:effectLst>
              </a:rPr>
              <a:t>综合绩效评价</a:t>
            </a:r>
            <a:r>
              <a:rPr lang="zh-CN" sz="2400" b="1" dirty="0">
                <a:effectLst>
                  <a:outerShdw blurRad="38100" dist="38100" dir="2700000" algn="tl">
                    <a:srgbClr val="000000">
                      <a:alpha val="43137"/>
                    </a:srgbClr>
                  </a:outerShdw>
                </a:effectLst>
              </a:rPr>
              <a:t>后获得相应资助</a:t>
            </a:r>
            <a:r>
              <a:rPr sz="2400" b="1" dirty="0">
                <a:effectLst>
                  <a:outerShdw blurRad="38100" dist="38100" dir="2700000" algn="tl">
                    <a:srgbClr val="000000">
                      <a:alpha val="43137"/>
                    </a:srgbClr>
                  </a:outerShdw>
                </a:effectLst>
              </a:rPr>
              <a:t>。</a:t>
            </a:r>
            <a:endParaRPr sz="2400" b="1" dirty="0">
              <a:effectLst>
                <a:outerShdw blurRad="38100" dist="38100" dir="2700000" algn="tl">
                  <a:srgbClr val="000000">
                    <a:alpha val="43137"/>
                  </a:srgbClr>
                </a:outerShdw>
              </a:effectLst>
            </a:endParaRPr>
          </a:p>
          <a:p>
            <a:pPr algn="just">
              <a:lnSpc>
                <a:spcPct val="120000"/>
              </a:lnSpc>
            </a:pPr>
            <a:r>
              <a:rPr lang="en-US" altLang="zh-CN" dirty="0" smtClean="0"/>
              <a:t>   </a:t>
            </a:r>
            <a:endParaRPr lang="en-US" altLang="zh-CN" dirty="0" smtClean="0"/>
          </a:p>
        </p:txBody>
      </p:sp>
    </p:spTree>
    <p:custDataLst>
      <p:tags r:id="rId1"/>
    </p:custDataLst>
  </p:cSld>
  <p:clrMapOvr>
    <a:masterClrMapping/>
  </p:clrMapOvr>
  <p:timing>
    <p:tnLst>
      <p:par>
        <p:cTn id="1" dur="indefinite" restart="never" nodeType="tmRoot"/>
      </p:par>
    </p:tnLst>
  </p:timing>
</p:sld>
</file>

<file path=ppt/tags/tag1.xml><?xml version="1.0" encoding="utf-8"?>
<p:tagLst xmlns:p="http://schemas.openxmlformats.org/presentationml/2006/main">
  <p:tag name="KSO_WM_SLIDE_MODEL_TYPE" val="numdgm"/>
</p:tagLst>
</file>

<file path=ppt/tags/tag2.xml><?xml version="1.0" encoding="utf-8"?>
<p:tagLst xmlns:p="http://schemas.openxmlformats.org/presentationml/2006/main">
  <p:tag name="KSO_WM_SLIDE_MODEL_TYPE" val="numdgm"/>
</p:tagLst>
</file>

<file path=ppt/tags/tag3.xml><?xml version="1.0" encoding="utf-8"?>
<p:tagLst xmlns:p="http://schemas.openxmlformats.org/presentationml/2006/main">
  <p:tag name="KSO_WM_SLIDE_MODEL_TYPE" val="numdgm"/>
</p:tagLst>
</file>

<file path=ppt/tags/tag4.xml><?xml version="1.0" encoding="utf-8"?>
<p:tagLst xmlns:p="http://schemas.openxmlformats.org/presentationml/2006/main">
  <p:tag name="COMMONDATA" val="eyJoZGlkIjoiMmRmOWE1N2UyNjFkZTU4OTY5NTBjOWMwZGJhYTMxZDAifQ=="/>
  <p:tag name="KSO_WPP_MARK_KEY" val="03cd2367-3907-4358-9633-54c860a3230b"/>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2531</Words>
  <Application>WPS 演示</Application>
  <PresentationFormat>自定义</PresentationFormat>
  <Paragraphs>107</Paragraphs>
  <Slides>16</Slides>
  <Notes>6</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16</vt:i4>
      </vt:variant>
    </vt:vector>
  </HeadingPairs>
  <TitlesOfParts>
    <vt:vector size="25" baseType="lpstr">
      <vt:lpstr>Arial</vt:lpstr>
      <vt:lpstr>宋体</vt:lpstr>
      <vt:lpstr>Wingdings</vt:lpstr>
      <vt:lpstr>张海山锐线体简</vt:lpstr>
      <vt:lpstr>仿宋</vt:lpstr>
      <vt:lpstr>Calibri</vt:lpstr>
      <vt:lpstr>微软雅黑</vt:lpstr>
      <vt:lpstr>Arial Unicode MS</vt:lpstr>
      <vt:lpstr>Office 主题​​</vt:lpstr>
      <vt:lpstr>PowerPoint 演示文稿</vt:lpstr>
      <vt:lpstr>什么是科技小巨人企业？</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Sky123.Org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小 斯</cp:lastModifiedBy>
  <cp:revision>320</cp:revision>
  <cp:lastPrinted>2019-07-08T06:23:00Z</cp:lastPrinted>
  <dcterms:created xsi:type="dcterms:W3CDTF">2015-08-24T07:29:00Z</dcterms:created>
  <dcterms:modified xsi:type="dcterms:W3CDTF">2022-11-03T05:37:05Z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2052-11.1.0.12598</vt:lpwstr>
  </property>
  <property fmtid="{D5CDD505-2E9C-101B-9397-08002B2CF9AE}" pid="3" name="ICV">
    <vt:lpwstr>080D078D86944E52854C542AD43BA512</vt:lpwstr>
  </property>
</Properties>
</file>