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0" r:id="rId3"/>
    <p:sldId id="411" r:id="rId5"/>
    <p:sldId id="412" r:id="rId6"/>
    <p:sldId id="413" r:id="rId7"/>
    <p:sldId id="414" r:id="rId8"/>
    <p:sldId id="415" r:id="rId9"/>
    <p:sldId id="416" r:id="rId10"/>
    <p:sldId id="417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27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fld id="{6AFCCD89-EE58-45F5-8E7F-2DE90C0158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fld id="{B1C0F54A-D1A1-4888-926A-F9B044C493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fld id="{48CF17D0-A799-434E-8EA1-1D3B9CBB2A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fld id="{48CF17D0-A799-434E-8EA1-1D3B9CBB2A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fld id="{B1C0F54A-D1A1-4888-926A-F9B044C493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fld id="{B1C0F54A-D1A1-4888-926A-F9B044C493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fld id="{B1C0F54A-D1A1-4888-926A-F9B044C493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fld id="{E684B188-7557-49D4-8DAD-A54A6441AD2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/>
        </p:nvSpPr>
        <p:spPr>
          <a:xfrm>
            <a:off x="0" y="-470276"/>
            <a:ext cx="3275464" cy="8261675"/>
          </a:xfrm>
          <a:custGeom>
            <a:avLst/>
            <a:gdLst>
              <a:gd name="connsiteX0" fmla="*/ 0 w 2837789"/>
              <a:gd name="connsiteY0" fmla="*/ 0 h 8001905"/>
              <a:gd name="connsiteX1" fmla="*/ 2837788 w 2837789"/>
              <a:gd name="connsiteY1" fmla="*/ 0 h 8001905"/>
              <a:gd name="connsiteX2" fmla="*/ 2837788 w 2837789"/>
              <a:gd name="connsiteY2" fmla="*/ 1968500 h 8001905"/>
              <a:gd name="connsiteX3" fmla="*/ 2837789 w 2837789"/>
              <a:gd name="connsiteY3" fmla="*/ 1968500 h 8001905"/>
              <a:gd name="connsiteX4" fmla="*/ 2837789 w 2837789"/>
              <a:gd name="connsiteY4" fmla="*/ 2363879 h 8001905"/>
              <a:gd name="connsiteX5" fmla="*/ 2618085 w 2837789"/>
              <a:gd name="connsiteY5" fmla="*/ 2386026 h 8001905"/>
              <a:gd name="connsiteX6" fmla="*/ 1747634 w 2837789"/>
              <a:gd name="connsiteY6" fmla="*/ 3454034 h 8001905"/>
              <a:gd name="connsiteX7" fmla="*/ 2618085 w 2837789"/>
              <a:gd name="connsiteY7" fmla="*/ 4522042 h 8001905"/>
              <a:gd name="connsiteX8" fmla="*/ 2837789 w 2837789"/>
              <a:gd name="connsiteY8" fmla="*/ 4544190 h 8001905"/>
              <a:gd name="connsiteX9" fmla="*/ 2837789 w 2837789"/>
              <a:gd name="connsiteY9" fmla="*/ 6858000 h 8001905"/>
              <a:gd name="connsiteX10" fmla="*/ 2837788 w 2837789"/>
              <a:gd name="connsiteY10" fmla="*/ 6858000 h 8001905"/>
              <a:gd name="connsiteX11" fmla="*/ 2837788 w 2837789"/>
              <a:gd name="connsiteY11" fmla="*/ 8001905 h 8001905"/>
              <a:gd name="connsiteX12" fmla="*/ 0 w 2837789"/>
              <a:gd name="connsiteY12" fmla="*/ 8001905 h 8001905"/>
              <a:gd name="connsiteX13" fmla="*/ 0 w 2837789"/>
              <a:gd name="connsiteY13" fmla="*/ 6858000 h 8001905"/>
              <a:gd name="connsiteX14" fmla="*/ 0 w 2837789"/>
              <a:gd name="connsiteY14" fmla="*/ 6376305 h 8001905"/>
              <a:gd name="connsiteX15" fmla="*/ 0 w 2837789"/>
              <a:gd name="connsiteY15" fmla="*/ 2133600 h 8001905"/>
              <a:gd name="connsiteX16" fmla="*/ 0 w 2837789"/>
              <a:gd name="connsiteY16" fmla="*/ 1968500 h 800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37789" h="8001905">
                <a:moveTo>
                  <a:pt x="0" y="0"/>
                </a:moveTo>
                <a:lnTo>
                  <a:pt x="2837788" y="0"/>
                </a:lnTo>
                <a:lnTo>
                  <a:pt x="2837788" y="1968500"/>
                </a:lnTo>
                <a:lnTo>
                  <a:pt x="2837789" y="1968500"/>
                </a:lnTo>
                <a:lnTo>
                  <a:pt x="2837789" y="2363879"/>
                </a:lnTo>
                <a:lnTo>
                  <a:pt x="2618085" y="2386026"/>
                </a:lnTo>
                <a:cubicBezTo>
                  <a:pt x="2121320" y="2487680"/>
                  <a:pt x="1747634" y="2927218"/>
                  <a:pt x="1747634" y="3454034"/>
                </a:cubicBezTo>
                <a:cubicBezTo>
                  <a:pt x="1747634" y="3980852"/>
                  <a:pt x="2121320" y="4420389"/>
                  <a:pt x="2618085" y="4522042"/>
                </a:cubicBezTo>
                <a:lnTo>
                  <a:pt x="2837789" y="4544190"/>
                </a:lnTo>
                <a:lnTo>
                  <a:pt x="2837789" y="6858000"/>
                </a:lnTo>
                <a:lnTo>
                  <a:pt x="2837788" y="6858000"/>
                </a:lnTo>
                <a:lnTo>
                  <a:pt x="2837788" y="8001905"/>
                </a:lnTo>
                <a:lnTo>
                  <a:pt x="0" y="8001905"/>
                </a:lnTo>
                <a:lnTo>
                  <a:pt x="0" y="6858000"/>
                </a:lnTo>
                <a:lnTo>
                  <a:pt x="0" y="6376305"/>
                </a:lnTo>
                <a:lnTo>
                  <a:pt x="0" y="2133600"/>
                </a:lnTo>
                <a:lnTo>
                  <a:pt x="0" y="19685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4761656" y="4199974"/>
            <a:ext cx="5128673" cy="32168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570590" y="2251755"/>
            <a:ext cx="3603777" cy="11760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7200" dirty="0">
                <a:solidFill>
                  <a:srgbClr val="002060"/>
                </a:solidFill>
                <a:latin typeface="Impact" panose="020B0806030902050204" pitchFamily="34" charset="0"/>
              </a:rPr>
              <a:t>PART 04</a:t>
            </a:r>
            <a:endParaRPr lang="zh-CN" altLang="en-US" sz="72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660265" y="3515995"/>
            <a:ext cx="5709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zh-CN" altLang="en-US" sz="36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科技型中小企业评价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539950" y="1644775"/>
            <a:ext cx="3072994" cy="3072994"/>
            <a:chOff x="4240335" y="3008435"/>
            <a:chExt cx="3711332" cy="3711332"/>
          </a:xfrm>
        </p:grpSpPr>
        <p:sp>
          <p:nvSpPr>
            <p:cNvPr id="11" name="椭圆 10"/>
            <p:cNvSpPr/>
            <p:nvPr/>
          </p:nvSpPr>
          <p:spPr>
            <a:xfrm>
              <a:off x="4240335" y="3008435"/>
              <a:ext cx="3711332" cy="3711332"/>
            </a:xfrm>
            <a:prstGeom prst="ellipse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5400000" scaled="0"/>
            </a:gradFill>
            <a:ln w="9525"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4710169" y="3478269"/>
              <a:ext cx="2771663" cy="2771663"/>
              <a:chOff x="2193191" y="1899415"/>
              <a:chExt cx="2421376" cy="2421376"/>
            </a:xfrm>
            <a:effectLst/>
          </p:grpSpPr>
          <p:sp>
            <p:nvSpPr>
              <p:cNvPr id="13" name="椭圆 12"/>
              <p:cNvSpPr/>
              <p:nvPr/>
            </p:nvSpPr>
            <p:spPr>
              <a:xfrm>
                <a:off x="2193191" y="1899415"/>
                <a:ext cx="2421376" cy="2421376"/>
              </a:xfrm>
              <a:prstGeom prst="ellipse">
                <a:avLst/>
              </a:prstGeom>
              <a:solidFill>
                <a:srgbClr val="1F497D"/>
              </a:solidFill>
              <a:ln w="317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schemeClr val="accent3">
                    <a:lumMod val="50000"/>
                    <a:alpha val="8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2345502" y="2051726"/>
                <a:ext cx="2116756" cy="211675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0800">
                <a:noFill/>
              </a:ln>
              <a:effectLst>
                <a:outerShdw blurRad="152400" dist="63500" dir="2700000" algn="tl" rotWithShape="0">
                  <a:schemeClr val="accent3">
                    <a:lumMod val="50000"/>
                    <a:alpha val="64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bevelT w="82550" h="254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2634940" y="2714387"/>
            <a:ext cx="905874" cy="911998"/>
            <a:chOff x="5042691" y="2273920"/>
            <a:chExt cx="702937" cy="707692"/>
          </a:xfrm>
          <a:solidFill>
            <a:srgbClr val="1F497D"/>
          </a:solidFill>
        </p:grpSpPr>
        <p:sp>
          <p:nvSpPr>
            <p:cNvPr id="21" name="Freeform 12"/>
            <p:cNvSpPr/>
            <p:nvPr/>
          </p:nvSpPr>
          <p:spPr bwMode="auto">
            <a:xfrm>
              <a:off x="5284806" y="2789968"/>
              <a:ext cx="460822" cy="191644"/>
            </a:xfrm>
            <a:custGeom>
              <a:avLst/>
              <a:gdLst>
                <a:gd name="T0" fmla="*/ 25 w 533"/>
                <a:gd name="T1" fmla="*/ 165 h 222"/>
                <a:gd name="T2" fmla="*/ 158 w 533"/>
                <a:gd name="T3" fmla="*/ 165 h 222"/>
                <a:gd name="T4" fmla="*/ 158 w 533"/>
                <a:gd name="T5" fmla="*/ 108 h 222"/>
                <a:gd name="T6" fmla="*/ 184 w 533"/>
                <a:gd name="T7" fmla="*/ 83 h 222"/>
                <a:gd name="T8" fmla="*/ 317 w 533"/>
                <a:gd name="T9" fmla="*/ 83 h 222"/>
                <a:gd name="T10" fmla="*/ 317 w 533"/>
                <a:gd name="T11" fmla="*/ 25 h 222"/>
                <a:gd name="T12" fmla="*/ 343 w 533"/>
                <a:gd name="T13" fmla="*/ 0 h 222"/>
                <a:gd name="T14" fmla="*/ 533 w 533"/>
                <a:gd name="T15" fmla="*/ 0 h 222"/>
                <a:gd name="T16" fmla="*/ 533 w 533"/>
                <a:gd name="T17" fmla="*/ 32 h 222"/>
                <a:gd name="T18" fmla="*/ 508 w 533"/>
                <a:gd name="T19" fmla="*/ 57 h 222"/>
                <a:gd name="T20" fmla="*/ 375 w 533"/>
                <a:gd name="T21" fmla="*/ 57 h 222"/>
                <a:gd name="T22" fmla="*/ 375 w 533"/>
                <a:gd name="T23" fmla="*/ 114 h 222"/>
                <a:gd name="T24" fmla="*/ 349 w 533"/>
                <a:gd name="T25" fmla="*/ 140 h 222"/>
                <a:gd name="T26" fmla="*/ 216 w 533"/>
                <a:gd name="T27" fmla="*/ 140 h 222"/>
                <a:gd name="T28" fmla="*/ 216 w 533"/>
                <a:gd name="T29" fmla="*/ 197 h 222"/>
                <a:gd name="T30" fmla="*/ 190 w 533"/>
                <a:gd name="T31" fmla="*/ 222 h 222"/>
                <a:gd name="T32" fmla="*/ 0 w 533"/>
                <a:gd name="T33" fmla="*/ 222 h 222"/>
                <a:gd name="T34" fmla="*/ 0 w 533"/>
                <a:gd name="T35" fmla="*/ 191 h 222"/>
                <a:gd name="T36" fmla="*/ 25 w 533"/>
                <a:gd name="T37" fmla="*/ 16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3" h="222">
                  <a:moveTo>
                    <a:pt x="25" y="165"/>
                  </a:moveTo>
                  <a:cubicBezTo>
                    <a:pt x="158" y="165"/>
                    <a:pt x="158" y="165"/>
                    <a:pt x="158" y="165"/>
                  </a:cubicBezTo>
                  <a:cubicBezTo>
                    <a:pt x="158" y="108"/>
                    <a:pt x="158" y="108"/>
                    <a:pt x="158" y="108"/>
                  </a:cubicBezTo>
                  <a:cubicBezTo>
                    <a:pt x="158" y="94"/>
                    <a:pt x="170" y="83"/>
                    <a:pt x="184" y="83"/>
                  </a:cubicBezTo>
                  <a:cubicBezTo>
                    <a:pt x="317" y="83"/>
                    <a:pt x="317" y="83"/>
                    <a:pt x="317" y="83"/>
                  </a:cubicBezTo>
                  <a:cubicBezTo>
                    <a:pt x="317" y="25"/>
                    <a:pt x="317" y="25"/>
                    <a:pt x="317" y="25"/>
                  </a:cubicBezTo>
                  <a:cubicBezTo>
                    <a:pt x="317" y="11"/>
                    <a:pt x="329" y="0"/>
                    <a:pt x="343" y="0"/>
                  </a:cubicBezTo>
                  <a:cubicBezTo>
                    <a:pt x="533" y="0"/>
                    <a:pt x="533" y="0"/>
                    <a:pt x="533" y="0"/>
                  </a:cubicBezTo>
                  <a:cubicBezTo>
                    <a:pt x="533" y="32"/>
                    <a:pt x="533" y="32"/>
                    <a:pt x="533" y="32"/>
                  </a:cubicBezTo>
                  <a:cubicBezTo>
                    <a:pt x="533" y="46"/>
                    <a:pt x="522" y="57"/>
                    <a:pt x="508" y="57"/>
                  </a:cubicBezTo>
                  <a:cubicBezTo>
                    <a:pt x="375" y="57"/>
                    <a:pt x="375" y="57"/>
                    <a:pt x="375" y="57"/>
                  </a:cubicBezTo>
                  <a:cubicBezTo>
                    <a:pt x="375" y="114"/>
                    <a:pt x="375" y="114"/>
                    <a:pt x="375" y="114"/>
                  </a:cubicBezTo>
                  <a:cubicBezTo>
                    <a:pt x="375" y="128"/>
                    <a:pt x="363" y="140"/>
                    <a:pt x="349" y="140"/>
                  </a:cubicBezTo>
                  <a:cubicBezTo>
                    <a:pt x="216" y="140"/>
                    <a:pt x="216" y="140"/>
                    <a:pt x="216" y="140"/>
                  </a:cubicBezTo>
                  <a:cubicBezTo>
                    <a:pt x="216" y="197"/>
                    <a:pt x="216" y="197"/>
                    <a:pt x="216" y="197"/>
                  </a:cubicBezTo>
                  <a:cubicBezTo>
                    <a:pt x="216" y="211"/>
                    <a:pt x="204" y="222"/>
                    <a:pt x="190" y="222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77"/>
                    <a:pt x="11" y="165"/>
                    <a:pt x="25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5042691" y="2273920"/>
              <a:ext cx="529214" cy="655758"/>
            </a:xfrm>
            <a:custGeom>
              <a:avLst/>
              <a:gdLst>
                <a:gd name="T0" fmla="*/ 28 w 612"/>
                <a:gd name="T1" fmla="*/ 504 h 759"/>
                <a:gd name="T2" fmla="*/ 148 w 612"/>
                <a:gd name="T3" fmla="*/ 514 h 759"/>
                <a:gd name="T4" fmla="*/ 179 w 612"/>
                <a:gd name="T5" fmla="*/ 488 h 759"/>
                <a:gd name="T6" fmla="*/ 184 w 612"/>
                <a:gd name="T7" fmla="*/ 423 h 759"/>
                <a:gd name="T8" fmla="*/ 158 w 612"/>
                <a:gd name="T9" fmla="*/ 392 h 759"/>
                <a:gd name="T10" fmla="*/ 38 w 612"/>
                <a:gd name="T11" fmla="*/ 381 h 759"/>
                <a:gd name="T12" fmla="*/ 7 w 612"/>
                <a:gd name="T13" fmla="*/ 407 h 759"/>
                <a:gd name="T14" fmla="*/ 2 w 612"/>
                <a:gd name="T15" fmla="*/ 473 h 759"/>
                <a:gd name="T16" fmla="*/ 28 w 612"/>
                <a:gd name="T17" fmla="*/ 504 h 759"/>
                <a:gd name="T18" fmla="*/ 157 w 612"/>
                <a:gd name="T19" fmla="*/ 669 h 759"/>
                <a:gd name="T20" fmla="*/ 254 w 612"/>
                <a:gd name="T21" fmla="*/ 487 h 759"/>
                <a:gd name="T22" fmla="*/ 334 w 612"/>
                <a:gd name="T23" fmla="*/ 512 h 759"/>
                <a:gd name="T24" fmla="*/ 342 w 612"/>
                <a:gd name="T25" fmla="*/ 515 h 759"/>
                <a:gd name="T26" fmla="*/ 216 w 612"/>
                <a:gd name="T27" fmla="*/ 722 h 759"/>
                <a:gd name="T28" fmla="*/ 157 w 612"/>
                <a:gd name="T29" fmla="*/ 669 h 759"/>
                <a:gd name="T30" fmla="*/ 379 w 612"/>
                <a:gd name="T31" fmla="*/ 7 h 759"/>
                <a:gd name="T32" fmla="*/ 426 w 612"/>
                <a:gd name="T33" fmla="*/ 84 h 759"/>
                <a:gd name="T34" fmla="*/ 349 w 612"/>
                <a:gd name="T35" fmla="*/ 150 h 759"/>
                <a:gd name="T36" fmla="*/ 304 w 612"/>
                <a:gd name="T37" fmla="*/ 59 h 759"/>
                <a:gd name="T38" fmla="*/ 379 w 612"/>
                <a:gd name="T39" fmla="*/ 7 h 759"/>
                <a:gd name="T40" fmla="*/ 371 w 612"/>
                <a:gd name="T41" fmla="*/ 183 h 759"/>
                <a:gd name="T42" fmla="*/ 403 w 612"/>
                <a:gd name="T43" fmla="*/ 199 h 759"/>
                <a:gd name="T44" fmla="*/ 574 w 612"/>
                <a:gd name="T45" fmla="*/ 278 h 759"/>
                <a:gd name="T46" fmla="*/ 579 w 612"/>
                <a:gd name="T47" fmla="*/ 341 h 759"/>
                <a:gd name="T48" fmla="*/ 398 w 612"/>
                <a:gd name="T49" fmla="*/ 296 h 759"/>
                <a:gd name="T50" fmla="*/ 381 w 612"/>
                <a:gd name="T51" fmla="*/ 385 h 759"/>
                <a:gd name="T52" fmla="*/ 390 w 612"/>
                <a:gd name="T53" fmla="*/ 402 h 759"/>
                <a:gd name="T54" fmla="*/ 561 w 612"/>
                <a:gd name="T55" fmla="*/ 593 h 759"/>
                <a:gd name="T56" fmla="*/ 489 w 612"/>
                <a:gd name="T57" fmla="*/ 626 h 759"/>
                <a:gd name="T58" fmla="*/ 233 w 612"/>
                <a:gd name="T59" fmla="*/ 447 h 759"/>
                <a:gd name="T60" fmla="*/ 203 w 612"/>
                <a:gd name="T61" fmla="*/ 392 h 759"/>
                <a:gd name="T62" fmla="*/ 231 w 612"/>
                <a:gd name="T63" fmla="*/ 239 h 759"/>
                <a:gd name="T64" fmla="*/ 157 w 612"/>
                <a:gd name="T65" fmla="*/ 344 h 759"/>
                <a:gd name="T66" fmla="*/ 95 w 612"/>
                <a:gd name="T67" fmla="*/ 332 h 759"/>
                <a:gd name="T68" fmla="*/ 247 w 612"/>
                <a:gd name="T69" fmla="*/ 155 h 759"/>
                <a:gd name="T70" fmla="*/ 313 w 612"/>
                <a:gd name="T71" fmla="*/ 163 h 759"/>
                <a:gd name="T72" fmla="*/ 349 w 612"/>
                <a:gd name="T73" fmla="*/ 227 h 759"/>
                <a:gd name="T74" fmla="*/ 371 w 612"/>
                <a:gd name="T75" fmla="*/ 183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2" h="759">
                  <a:moveTo>
                    <a:pt x="28" y="504"/>
                  </a:moveTo>
                  <a:cubicBezTo>
                    <a:pt x="148" y="514"/>
                    <a:pt x="148" y="514"/>
                    <a:pt x="148" y="514"/>
                  </a:cubicBezTo>
                  <a:cubicBezTo>
                    <a:pt x="164" y="516"/>
                    <a:pt x="177" y="504"/>
                    <a:pt x="179" y="488"/>
                  </a:cubicBezTo>
                  <a:cubicBezTo>
                    <a:pt x="184" y="423"/>
                    <a:pt x="184" y="423"/>
                    <a:pt x="184" y="423"/>
                  </a:cubicBezTo>
                  <a:cubicBezTo>
                    <a:pt x="186" y="407"/>
                    <a:pt x="174" y="393"/>
                    <a:pt x="158" y="392"/>
                  </a:cubicBezTo>
                  <a:cubicBezTo>
                    <a:pt x="38" y="381"/>
                    <a:pt x="38" y="381"/>
                    <a:pt x="38" y="381"/>
                  </a:cubicBezTo>
                  <a:cubicBezTo>
                    <a:pt x="23" y="380"/>
                    <a:pt x="9" y="392"/>
                    <a:pt x="7" y="407"/>
                  </a:cubicBezTo>
                  <a:cubicBezTo>
                    <a:pt x="2" y="473"/>
                    <a:pt x="2" y="473"/>
                    <a:pt x="2" y="473"/>
                  </a:cubicBezTo>
                  <a:cubicBezTo>
                    <a:pt x="0" y="489"/>
                    <a:pt x="12" y="503"/>
                    <a:pt x="28" y="504"/>
                  </a:cubicBezTo>
                  <a:close/>
                  <a:moveTo>
                    <a:pt x="157" y="669"/>
                  </a:moveTo>
                  <a:cubicBezTo>
                    <a:pt x="220" y="595"/>
                    <a:pt x="230" y="592"/>
                    <a:pt x="254" y="487"/>
                  </a:cubicBezTo>
                  <a:cubicBezTo>
                    <a:pt x="280" y="496"/>
                    <a:pt x="307" y="504"/>
                    <a:pt x="334" y="512"/>
                  </a:cubicBezTo>
                  <a:cubicBezTo>
                    <a:pt x="337" y="513"/>
                    <a:pt x="339" y="514"/>
                    <a:pt x="342" y="515"/>
                  </a:cubicBezTo>
                  <a:cubicBezTo>
                    <a:pt x="303" y="633"/>
                    <a:pt x="296" y="637"/>
                    <a:pt x="216" y="722"/>
                  </a:cubicBezTo>
                  <a:cubicBezTo>
                    <a:pt x="180" y="759"/>
                    <a:pt x="122" y="709"/>
                    <a:pt x="157" y="669"/>
                  </a:cubicBezTo>
                  <a:close/>
                  <a:moveTo>
                    <a:pt x="379" y="7"/>
                  </a:moveTo>
                  <a:cubicBezTo>
                    <a:pt x="413" y="15"/>
                    <a:pt x="434" y="49"/>
                    <a:pt x="426" y="84"/>
                  </a:cubicBezTo>
                  <a:cubicBezTo>
                    <a:pt x="419" y="120"/>
                    <a:pt x="383" y="157"/>
                    <a:pt x="349" y="150"/>
                  </a:cubicBezTo>
                  <a:cubicBezTo>
                    <a:pt x="315" y="143"/>
                    <a:pt x="297" y="94"/>
                    <a:pt x="304" y="59"/>
                  </a:cubicBezTo>
                  <a:cubicBezTo>
                    <a:pt x="312" y="23"/>
                    <a:pt x="345" y="0"/>
                    <a:pt x="379" y="7"/>
                  </a:cubicBezTo>
                  <a:close/>
                  <a:moveTo>
                    <a:pt x="371" y="183"/>
                  </a:moveTo>
                  <a:cubicBezTo>
                    <a:pt x="378" y="185"/>
                    <a:pt x="393" y="190"/>
                    <a:pt x="403" y="199"/>
                  </a:cubicBezTo>
                  <a:cubicBezTo>
                    <a:pt x="494" y="286"/>
                    <a:pt x="474" y="282"/>
                    <a:pt x="574" y="278"/>
                  </a:cubicBezTo>
                  <a:cubicBezTo>
                    <a:pt x="612" y="277"/>
                    <a:pt x="611" y="338"/>
                    <a:pt x="579" y="341"/>
                  </a:cubicBezTo>
                  <a:cubicBezTo>
                    <a:pt x="477" y="350"/>
                    <a:pt x="470" y="358"/>
                    <a:pt x="398" y="296"/>
                  </a:cubicBezTo>
                  <a:cubicBezTo>
                    <a:pt x="381" y="385"/>
                    <a:pt x="381" y="385"/>
                    <a:pt x="381" y="385"/>
                  </a:cubicBezTo>
                  <a:cubicBezTo>
                    <a:pt x="380" y="392"/>
                    <a:pt x="383" y="399"/>
                    <a:pt x="390" y="402"/>
                  </a:cubicBezTo>
                  <a:cubicBezTo>
                    <a:pt x="494" y="448"/>
                    <a:pt x="515" y="448"/>
                    <a:pt x="561" y="593"/>
                  </a:cubicBezTo>
                  <a:cubicBezTo>
                    <a:pt x="578" y="638"/>
                    <a:pt x="510" y="668"/>
                    <a:pt x="489" y="626"/>
                  </a:cubicBezTo>
                  <a:cubicBezTo>
                    <a:pt x="417" y="484"/>
                    <a:pt x="405" y="506"/>
                    <a:pt x="233" y="447"/>
                  </a:cubicBezTo>
                  <a:cubicBezTo>
                    <a:pt x="211" y="435"/>
                    <a:pt x="203" y="416"/>
                    <a:pt x="203" y="392"/>
                  </a:cubicBezTo>
                  <a:cubicBezTo>
                    <a:pt x="231" y="239"/>
                    <a:pt x="231" y="239"/>
                    <a:pt x="231" y="239"/>
                  </a:cubicBezTo>
                  <a:cubicBezTo>
                    <a:pt x="164" y="260"/>
                    <a:pt x="171" y="259"/>
                    <a:pt x="157" y="344"/>
                  </a:cubicBezTo>
                  <a:cubicBezTo>
                    <a:pt x="151" y="376"/>
                    <a:pt x="91" y="372"/>
                    <a:pt x="95" y="332"/>
                  </a:cubicBezTo>
                  <a:cubicBezTo>
                    <a:pt x="107" y="207"/>
                    <a:pt x="126" y="199"/>
                    <a:pt x="247" y="155"/>
                  </a:cubicBezTo>
                  <a:cubicBezTo>
                    <a:pt x="264" y="149"/>
                    <a:pt x="304" y="160"/>
                    <a:pt x="313" y="163"/>
                  </a:cubicBezTo>
                  <a:cubicBezTo>
                    <a:pt x="349" y="227"/>
                    <a:pt x="349" y="227"/>
                    <a:pt x="349" y="227"/>
                  </a:cubicBezTo>
                  <a:cubicBezTo>
                    <a:pt x="371" y="183"/>
                    <a:pt x="371" y="183"/>
                    <a:pt x="371" y="1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12"/>
          <p:cNvSpPr txBox="1"/>
          <p:nvPr/>
        </p:nvSpPr>
        <p:spPr>
          <a:xfrm>
            <a:off x="614045" y="634365"/>
            <a:ext cx="10963910" cy="91503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一、政策依据</a:t>
            </a:r>
            <a:endParaRPr lang="zh-CN" altLang="en-GB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Font typeface="Wingdings" panose="05000000000000000000" charset="0"/>
            </a:pPr>
            <a:endParaRPr lang="zh-CN" altLang="en-GB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7365" y="1501140"/>
            <a:ext cx="1072515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algn="l">
              <a:buFont typeface="Wingdings" panose="05000000000000000000" charset="0"/>
              <a:buChar char="Ø"/>
            </a:pPr>
            <a:r>
              <a:rPr lang="zh-CN" alt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《科技部 财政部 国家税务总局关于印发《科技型中小企业评价办法》的通知（国科发政〔2017〕115号）；</a:t>
            </a:r>
            <a:endParaRPr lang="zh-CN" altLang="en-GB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457200" indent="-457200" algn="l">
              <a:buFont typeface="Wingdings" panose="05000000000000000000" charset="0"/>
              <a:buChar char="Ø"/>
            </a:pPr>
            <a:endParaRPr lang="zh-CN" altLang="en-GB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457200" indent="-457200" algn="l">
              <a:buFont typeface="Wingdings" panose="05000000000000000000" charset="0"/>
              <a:buChar char="Ø"/>
            </a:pPr>
            <a:endParaRPr lang="zh-CN" altLang="en-GB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457200" indent="-457200" algn="l">
              <a:buFont typeface="Wingdings" panose="05000000000000000000" charset="0"/>
              <a:buChar char="Ø"/>
            </a:pPr>
            <a:endParaRPr lang="zh-CN" altLang="en-GB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29005" y="1197610"/>
            <a:ext cx="10473055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科技型中小企业评价工作采取企业自主评价、市科技管理部门组织实施、区科技部门服务监督的工作模式。</a:t>
            </a:r>
            <a:endParaRPr lang="zh-CN" altLang="en-US" sz="32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32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市级科技管理部门为入库企业颁发科技型中小企业入库登记编号。       </a:t>
            </a:r>
            <a:endParaRPr lang="zh-CN" altLang="en-US" sz="32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32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入</a:t>
            </a:r>
            <a:r>
              <a:rPr lang="zh-CN" altLang="en-US" sz="32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库登记编号有效期为一年。</a:t>
            </a:r>
            <a:endParaRPr lang="zh-CN" altLang="en-US" sz="32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 Placeholder 12"/>
          <p:cNvSpPr txBox="1"/>
          <p:nvPr/>
        </p:nvSpPr>
        <p:spPr>
          <a:xfrm>
            <a:off x="614045" y="236220"/>
            <a:ext cx="10963910" cy="61023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二、工作原则</a:t>
            </a:r>
            <a:endParaRPr lang="zh-CN" altLang="en-GB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Font typeface="Wingdings" panose="05000000000000000000" charset="0"/>
            </a:pPr>
            <a:endParaRPr lang="zh-CN" altLang="en-GB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29005" y="921385"/>
            <a:ext cx="10473055" cy="5692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科技型中小企业须同时满足以下条件：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　　（一）在中国境内（不包括港、澳、台地区）注册的居民企业。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　　（二）职工总数不超过500人、年销售收入不超过2亿元、资产总额不超过2亿元。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　　（三）企业提供的产品和服务不属于国家规定的禁止、限制和淘汰类。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　　（四）企业在填报上一年及当年内未发生重大安全、重大质量事故和严重环境违法、科研严重失信行为，且企业未列入经营异常名录和严重违法失信企业名单。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　　（五）企业根据科技型中小企业评价指标进行综合评价所得分值不低于60分，且科技人员指标得分不得为0分。</a:t>
            </a:r>
            <a:endParaRPr lang="zh-CN" altLang="en-US" sz="2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 Placeholder 12"/>
          <p:cNvSpPr txBox="1"/>
          <p:nvPr/>
        </p:nvSpPr>
        <p:spPr>
          <a:xfrm>
            <a:off x="614045" y="236220"/>
            <a:ext cx="10963910" cy="61023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三、评价指标</a:t>
            </a:r>
            <a:endParaRPr lang="zh-CN" altLang="en-GB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Font typeface="Wingdings" panose="05000000000000000000" charset="0"/>
            </a:pPr>
            <a:endParaRPr lang="zh-CN" altLang="en-GB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3220" y="494030"/>
            <a:ext cx="11327765" cy="4831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l">
              <a:buFont typeface="Wingdings" panose="05000000000000000000" charset="0"/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若同时符合下列条件中的一项，则可直接确认符合科技型中小企业条件：</a:t>
            </a: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algn="l">
              <a:buFont typeface="Wingdings" panose="05000000000000000000" charset="0"/>
              <a:buNone/>
            </a:pP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algn="l">
              <a:buFont typeface="Wingdings" panose="05000000000000000000" charset="0"/>
              <a:buNone/>
            </a:pPr>
            <a:r>
              <a:rPr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　（一）企业拥有有效期内高新技术企业资格证书；</a:t>
            </a: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algn="l">
              <a:buFont typeface="Wingdings" panose="05000000000000000000" charset="0"/>
              <a:buNone/>
            </a:pP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algn="l">
              <a:buFont typeface="Wingdings" panose="05000000000000000000" charset="0"/>
              <a:buNone/>
            </a:pPr>
            <a:r>
              <a:rPr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　（二）企业近五年内获得过国家级科技奖励，并在获奖单位中排在前三名；</a:t>
            </a: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algn="l">
              <a:buFont typeface="Wingdings" panose="05000000000000000000" charset="0"/>
              <a:buNone/>
            </a:pP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algn="l">
              <a:buFont typeface="Wingdings" panose="05000000000000000000" charset="0"/>
              <a:buNone/>
            </a:pPr>
            <a:r>
              <a:rPr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　（三）企业拥有经认定的省部级以上研发机构；</a:t>
            </a: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algn="l">
              <a:buFont typeface="Wingdings" panose="05000000000000000000" charset="0"/>
              <a:buNone/>
            </a:pP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algn="l">
              <a:buFont typeface="Wingdings" panose="05000000000000000000" charset="0"/>
              <a:buNone/>
            </a:pPr>
            <a:r>
              <a:rPr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　　（四）企业近五年内主导制定过国际标准、国家标准或行业标准。</a:t>
            </a: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12"/>
          <p:cNvSpPr txBox="1"/>
          <p:nvPr/>
        </p:nvSpPr>
        <p:spPr>
          <a:xfrm>
            <a:off x="641350" y="532130"/>
            <a:ext cx="10963910" cy="757555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</a:pPr>
            <a:r>
              <a:rPr lang="zh-CN" alt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四、</a:t>
            </a:r>
            <a:r>
              <a:rPr lang="zh-CN" alt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政策扶持</a:t>
            </a:r>
            <a:r>
              <a:rPr lang="zh-CN" alt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endParaRPr lang="zh-CN" altLang="en-GB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l"/>
            <a:endParaRPr lang="en-GB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5175" y="1289685"/>
            <a:ext cx="1084008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algn="l">
              <a:buFont typeface="Wingdings" panose="05000000000000000000" charset="0"/>
              <a:buChar char="Ø"/>
            </a:pPr>
            <a:r>
              <a:rPr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自2018年1月1日起，当年具备高新技术企业或科技型中小企业资格（以下统称资格）的企业，其具备资格年度之前5个年度发生的尚未弥补完的亏损，准予结转以后年度弥补，最长结转年限由5年延长至10年。</a:t>
            </a: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937260" y="1640205"/>
            <a:ext cx="9648190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申报网站：http://www.innofund.gov.cn/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科技型中小企业服务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3200" b="1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 txBox="1"/>
          <p:nvPr/>
        </p:nvSpPr>
        <p:spPr>
          <a:xfrm>
            <a:off x="1380490" y="1678305"/>
            <a:ext cx="9642475" cy="350139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Tx/>
              <a:buSzTx/>
            </a:pPr>
            <a:r>
              <a:rPr lang="zh-CN" alt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区科委行政许可科联系地址：淞滨路</a:t>
            </a:r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</a:t>
            </a:r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楼</a:t>
            </a:r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304</a:t>
            </a:r>
            <a:endParaRPr lang="en-US" altLang="zh-CN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endParaRPr lang="en-US" altLang="zh-CN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联系人：张哲韧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联系电话：</a:t>
            </a:r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26097746</a:t>
            </a: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13917811744</a:t>
            </a:r>
            <a:endParaRPr lang="zh-CN" altLang="en-GB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GB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l"/>
            <a:endParaRPr lang="en-GB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</Words>
  <Application>WPS 演示</Application>
  <PresentationFormat>宽屏</PresentationFormat>
  <Paragraphs>63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Calibri</vt:lpstr>
      <vt:lpstr>Impact</vt:lpstr>
      <vt:lpstr>U.S. 101</vt:lpstr>
      <vt:lpstr>Segoe Print</vt:lpstr>
      <vt:lpstr>Roboto</vt:lpstr>
      <vt:lpstr>黑体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小 斯</cp:lastModifiedBy>
  <cp:revision>172</cp:revision>
  <dcterms:created xsi:type="dcterms:W3CDTF">2019-06-19T02:08:00Z</dcterms:created>
  <dcterms:modified xsi:type="dcterms:W3CDTF">2021-03-24T02:34:01Z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2052-11.1.0.10337</vt:lpwstr>
  </property>
  <property fmtid="{D5CDD505-2E9C-101B-9397-08002B2CF9AE}" pid="3" name="ICV">
    <vt:lpwstr>50139B9671044EA4A3EC30E6629859AB</vt:lpwstr>
  </property>
</Properties>
</file>